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wdp" ContentType="image/vnd.ms-photo"/>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charts/chart2.xml" ContentType="application/vnd.openxmlformats-officedocument.drawingml.chart+xml"/>
  <Override PartName="/ppt/charts/chart3.xml" ContentType="application/vnd.openxmlformats-officedocument.drawingml.chart+xml"/>
  <Override PartName="/ppt/charts/chart4.xml" ContentType="application/vnd.openxmlformats-officedocument.drawingml.chart+xml"/>
  <Override PartName="/ppt/charts/chart5.xml" ContentType="application/vnd.openxmlformats-officedocument.drawingml.chart+xml"/>
  <Override PartName="/ppt/charts/chart6.xml" ContentType="application/vnd.openxmlformats-officedocument.drawingml.chart+xml"/>
  <Override PartName="/ppt/drawings/drawing1.xml" ContentType="application/vnd.openxmlformats-officedocument.drawingml.chartshapes+xml"/>
  <Override PartName="/ppt/charts/chart7.xml" ContentType="application/vnd.openxmlformats-officedocument.drawingml.chart+xml"/>
  <Override PartName="/ppt/charts/chart8.xml" ContentType="application/vnd.openxmlformats-officedocument.drawingml.chart+xml"/>
  <Override PartName="/ppt/charts/chart9.xml" ContentType="application/vnd.openxmlformats-officedocument.drawingml.chart+xml"/>
  <Override PartName="/ppt/charts/chart10.xml" ContentType="application/vnd.openxmlformats-officedocument.drawingml.chart+xml"/>
  <Override PartName="/ppt/drawings/drawing2.xml" ContentType="application/vnd.openxmlformats-officedocument.drawingml.chartshapes+xml"/>
  <Override PartName="/ppt/charts/chart11.xml" ContentType="application/vnd.openxmlformats-officedocument.drawingml.chart+xml"/>
  <Override PartName="/ppt/drawings/drawing3.xml" ContentType="application/vnd.openxmlformats-officedocument.drawingml.chartshapes+xml"/>
  <Override PartName="/ppt/charts/chart12.xml" ContentType="application/vnd.openxmlformats-officedocument.drawingml.chart+xml"/>
  <Override PartName="/ppt/charts/chart13.xml" ContentType="application/vnd.openxmlformats-officedocument.drawingml.chart+xml"/>
  <Override PartName="/ppt/charts/chart14.xml" ContentType="application/vnd.openxmlformats-officedocument.drawingml.chart+xml"/>
  <Override PartName="/ppt/drawings/drawing4.xml" ContentType="application/vnd.openxmlformats-officedocument.drawingml.chartshapes+xml"/>
  <Override PartName="/ppt/charts/chart15.xml" ContentType="application/vnd.openxmlformats-officedocument.drawingml.chart+xml"/>
  <Override PartName="/ppt/charts/chart16.xml" ContentType="application/vnd.openxmlformats-officedocument.drawingml.chart+xml"/>
  <Override PartName="/ppt/charts/chart17.xml" ContentType="application/vnd.openxmlformats-officedocument.drawingml.chart+xml"/>
  <Override PartName="/ppt/charts/chart18.xml" ContentType="application/vnd.openxmlformats-officedocument.drawingml.chart+xml"/>
  <Override PartName="/ppt/charts/chart19.xml" ContentType="application/vnd.openxmlformats-officedocument.drawingml.chart+xml"/>
  <Override PartName="/ppt/charts/chart20.xml" ContentType="application/vnd.openxmlformats-officedocument.drawingml.chart+xml"/>
  <Override PartName="/ppt/charts/chart21.xml" ContentType="application/vnd.openxmlformats-officedocument.drawingml.chart+xml"/>
  <Override PartName="/ppt/charts/chart22.xml" ContentType="application/vnd.openxmlformats-officedocument.drawingml.chart+xml"/>
  <Override PartName="/ppt/charts/chart23.xml" ContentType="application/vnd.openxmlformats-officedocument.drawingml.chart+xml"/>
  <Override PartName="/ppt/charts/chart24.xml" ContentType="application/vnd.openxmlformats-officedocument.drawingml.chart+xml"/>
  <Override PartName="/ppt/charts/chart25.xml" ContentType="application/vnd.openxmlformats-officedocument.drawingml.chart+xml"/>
  <Override PartName="/ppt/charts/chart26.xml" ContentType="application/vnd.openxmlformats-officedocument.drawingml.chart+xml"/>
  <Override PartName="/ppt/charts/chart27.xml" ContentType="application/vnd.openxmlformats-officedocument.drawingml.chart+xml"/>
  <Override PartName="/ppt/charts/chart28.xml" ContentType="application/vnd.openxmlformats-officedocument.drawingml.chart+xml"/>
  <Override PartName="/ppt/charts/chart29.xml" ContentType="application/vnd.openxmlformats-officedocument.drawingml.chart+xml"/>
  <Override PartName="/ppt/charts/chart30.xml" ContentType="application/vnd.openxmlformats-officedocument.drawingml.chart+xml"/>
  <Override PartName="/ppt/charts/chart31.xml" ContentType="application/vnd.openxmlformats-officedocument.drawingml.chart+xml"/>
  <Override PartName="/ppt/charts/chart32.xml" ContentType="application/vnd.openxmlformats-officedocument.drawingml.chart+xml"/>
  <Override PartName="/ppt/charts/chart33.xml" ContentType="application/vnd.openxmlformats-officedocument.drawingml.chart+xml"/>
  <Override PartName="/ppt/charts/chart34.xml" ContentType="application/vnd.openxmlformats-officedocument.drawingml.chart+xml"/>
  <Override PartName="/ppt/charts/chart35.xml" ContentType="application/vnd.openxmlformats-officedocument.drawingml.chart+xml"/>
  <Override PartName="/ppt/charts/chart36.xml" ContentType="application/vnd.openxmlformats-officedocument.drawingml.chart+xml"/>
  <Override PartName="/ppt/charts/chart37.xml" ContentType="application/vnd.openxmlformats-officedocument.drawingml.chart+xml"/>
  <Override PartName="/ppt/charts/chart38.xml" ContentType="application/vnd.openxmlformats-officedocument.drawingml.chart+xml"/>
  <Override PartName="/ppt/charts/chart39.xml" ContentType="application/vnd.openxmlformats-officedocument.drawingml.chart+xml"/>
  <Override PartName="/ppt/charts/chart40.xml" ContentType="application/vnd.openxmlformats-officedocument.drawingml.chart+xml"/>
  <Override PartName="/ppt/charts/chart41.xml" ContentType="application/vnd.openxmlformats-officedocument.drawingml.chart+xml"/>
  <Override PartName="/ppt/charts/chart42.xml" ContentType="application/vnd.openxmlformats-officedocument.drawingml.chart+xml"/>
  <Override PartName="/ppt/charts/chart43.xml" ContentType="application/vnd.openxmlformats-officedocument.drawingml.chart+xml"/>
  <Override PartName="/ppt/charts/chart44.xml" ContentType="application/vnd.openxmlformats-officedocument.drawingml.chart+xml"/>
  <Override PartName="/ppt/charts/chart45.xml" ContentType="application/vnd.openxmlformats-officedocument.drawingml.chart+xml"/>
  <Override PartName="/ppt/charts/chart46.xml" ContentType="application/vnd.openxmlformats-officedocument.drawingml.chart+xml"/>
  <Override PartName="/ppt/charts/chart47.xml" ContentType="application/vnd.openxmlformats-officedocument.drawingml.chart+xml"/>
  <Override PartName="/ppt/charts/chart48.xml" ContentType="application/vnd.openxmlformats-officedocument.drawingml.chart+xml"/>
  <Override PartName="/ppt/charts/chart49.xml" ContentType="application/vnd.openxmlformats-officedocument.drawingml.chart+xml"/>
  <Override PartName="/ppt/charts/chart50.xml" ContentType="application/vnd.openxmlformats-officedocument.drawingml.chart+xml"/>
  <Override PartName="/ppt/charts/chart51.xml" ContentType="application/vnd.openxmlformats-officedocument.drawingml.chart+xml"/>
  <Override PartName="/ppt/charts/chart52.xml" ContentType="application/vnd.openxmlformats-officedocument.drawingml.chart+xml"/>
  <Override PartName="/ppt/charts/chart53.xml" ContentType="application/vnd.openxmlformats-officedocument.drawingml.chart+xml"/>
  <Override PartName="/ppt/charts/chart54.xml" ContentType="application/vnd.openxmlformats-officedocument.drawingml.chart+xml"/>
  <Override PartName="/ppt/charts/chart55.xml" ContentType="application/vnd.openxmlformats-officedocument.drawingml.chart+xml"/>
  <Override PartName="/ppt/charts/chart56.xml" ContentType="application/vnd.openxmlformats-officedocument.drawingml.chart+xml"/>
  <Override PartName="/ppt/charts/chart57.xml" ContentType="application/vnd.openxmlformats-officedocument.drawingml.chart+xml"/>
  <Override PartName="/ppt/charts/chart58.xml" ContentType="application/vnd.openxmlformats-officedocument.drawingml.chart+xml"/>
  <Override PartName="/ppt/charts/chart59.xml" ContentType="application/vnd.openxmlformats-officedocument.drawingml.chart+xml"/>
  <Override PartName="/ppt/charts/chart60.xml" ContentType="application/vnd.openxmlformats-officedocument.drawingml.chart+xml"/>
  <Override PartName="/ppt/charts/chart61.xml" ContentType="application/vnd.openxmlformats-officedocument.drawingml.chart+xml"/>
  <Override PartName="/ppt/charts/chart62.xml" ContentType="application/vnd.openxmlformats-officedocument.drawingml.chart+xml"/>
  <Override PartName="/ppt/charts/chart63.xml" ContentType="application/vnd.openxmlformats-officedocument.drawingml.chart+xml"/>
  <Override PartName="/ppt/charts/chart64.xml" ContentType="application/vnd.openxmlformats-officedocument.drawingml.chart+xml"/>
  <Override PartName="/ppt/charts/chart65.xml" ContentType="application/vnd.openxmlformats-officedocument.drawingml.chart+xml"/>
  <Override PartName="/docProps/core.xml" ContentType="application/vnd.openxmlformats-package.core-properties+xml"/>
  <Override PartName="/docProps/app.xml" ContentType="application/vnd.openxmlformats-officedocument.extended-properties+xml"/>
  <Override PartName="/ppt/charts/style1.xml" ContentType="application/vnd.ms-office.chartstyle+xml"/>
  <Override PartName="/ppt/charts/colors1.xml" ContentType="application/vnd.ms-office.chartcolorstyle+xml"/>
  <Override PartName="/ppt/charts/style2.xml" ContentType="application/vnd.ms-office.chartstyle+xml"/>
  <Override PartName="/ppt/charts/colors2.xml" ContentType="application/vnd.ms-office.chartcolorstyle+xml"/>
  <Override PartName="/ppt/charts/style3.xml" ContentType="application/vnd.ms-office.chartstyle+xml"/>
  <Override PartName="/ppt/charts/colors3.xml" ContentType="application/vnd.ms-office.chartcolorstyle+xml"/>
  <Override PartName="/ppt/charts/style4.xml" ContentType="application/vnd.ms-office.chartstyle+xml"/>
  <Override PartName="/ppt/charts/colors4.xml" ContentType="application/vnd.ms-office.chartcolorstyle+xml"/>
  <Override PartName="/ppt/charts/style5.xml" ContentType="application/vnd.ms-office.chartstyle+xml"/>
  <Override PartName="/ppt/charts/colors5.xml" ContentType="application/vnd.ms-office.chartcolorstyle+xml"/>
  <Override PartName="/ppt/charts/style6.xml" ContentType="application/vnd.ms-office.chartstyle+xml"/>
  <Override PartName="/ppt/charts/colors6.xml" ContentType="application/vnd.ms-office.chartcolorstyle+xml"/>
  <Override PartName="/ppt/charts/style7.xml" ContentType="application/vnd.ms-office.chartstyle+xml"/>
  <Override PartName="/ppt/charts/colors7.xml" ContentType="application/vnd.ms-office.chartcolorstyle+xml"/>
  <Override PartName="/ppt/charts/style8.xml" ContentType="application/vnd.ms-office.chartstyle+xml"/>
  <Override PartName="/ppt/charts/colors8.xml" ContentType="application/vnd.ms-office.chartcolorstyle+xml"/>
  <Override PartName="/ppt/charts/style9.xml" ContentType="application/vnd.ms-office.chartstyle+xml"/>
  <Override PartName="/ppt/charts/colors9.xml" ContentType="application/vnd.ms-office.chartcolorstyle+xml"/>
  <Override PartName="/ppt/charts/style10.xml" ContentType="application/vnd.ms-office.chartstyle+xml"/>
  <Override PartName="/ppt/charts/colors10.xml" ContentType="application/vnd.ms-office.chartcolorstyle+xml"/>
  <Override PartName="/ppt/charts/style11.xml" ContentType="application/vnd.ms-office.chartstyle+xml"/>
  <Override PartName="/ppt/charts/colors11.xml" ContentType="application/vnd.ms-office.chartcolorstyle+xml"/>
  <Override PartName="/ppt/charts/style12.xml" ContentType="application/vnd.ms-office.chartstyle+xml"/>
  <Override PartName="/ppt/charts/colors12.xml" ContentType="application/vnd.ms-office.chartcolorstyle+xml"/>
  <Override PartName="/ppt/charts/style13.xml" ContentType="application/vnd.ms-office.chartstyle+xml"/>
  <Override PartName="/ppt/charts/colors13.xml" ContentType="application/vnd.ms-office.chartcolorstyle+xml"/>
  <Override PartName="/ppt/charts/style14.xml" ContentType="application/vnd.ms-office.chartstyle+xml"/>
  <Override PartName="/ppt/charts/colors14.xml" ContentType="application/vnd.ms-office.chartcolorstyle+xml"/>
  <Override PartName="/ppt/charts/style15.xml" ContentType="application/vnd.ms-office.chartstyle+xml"/>
  <Override PartName="/ppt/charts/colors15.xml" ContentType="application/vnd.ms-office.chartcolorstyle+xml"/>
  <Override PartName="/ppt/charts/style16.xml" ContentType="application/vnd.ms-office.chartstyle+xml"/>
  <Override PartName="/ppt/charts/colors16.xml" ContentType="application/vnd.ms-office.chartcolorstyle+xml"/>
  <Override PartName="/ppt/charts/style17.xml" ContentType="application/vnd.ms-office.chartstyle+xml"/>
  <Override PartName="/ppt/charts/colors17.xml" ContentType="application/vnd.ms-office.chartcolorstyle+xml"/>
  <Override PartName="/ppt/charts/style18.xml" ContentType="application/vnd.ms-office.chartstyle+xml"/>
  <Override PartName="/ppt/charts/colors18.xml" ContentType="application/vnd.ms-office.chartcolorstyle+xml"/>
  <Override PartName="/ppt/charts/style19.xml" ContentType="application/vnd.ms-office.chartstyle+xml"/>
  <Override PartName="/ppt/charts/colors19.xml" ContentType="application/vnd.ms-office.chartcolorstyle+xml"/>
  <Override PartName="/ppt/charts/style20.xml" ContentType="application/vnd.ms-office.chartstyle+xml"/>
  <Override PartName="/ppt/charts/colors20.xml" ContentType="application/vnd.ms-office.chartcolorstyle+xml"/>
  <Override PartName="/ppt/charts/style21.xml" ContentType="application/vnd.ms-office.chartstyle+xml"/>
  <Override PartName="/ppt/charts/colors21.xml" ContentType="application/vnd.ms-office.chartcolorstyle+xml"/>
  <Override PartName="/ppt/charts/style22.xml" ContentType="application/vnd.ms-office.chartstyle+xml"/>
  <Override PartName="/ppt/charts/colors22.xml" ContentType="application/vnd.ms-office.chartcolorstyle+xml"/>
  <Override PartName="/ppt/charts/style23.xml" ContentType="application/vnd.ms-office.chartstyle+xml"/>
  <Override PartName="/ppt/charts/colors23.xml" ContentType="application/vnd.ms-office.chartcolorstyle+xml"/>
  <Override PartName="/ppt/charts/style24.xml" ContentType="application/vnd.ms-office.chartstyle+xml"/>
  <Override PartName="/ppt/charts/colors24.xml" ContentType="application/vnd.ms-office.chartcolorstyle+xml"/>
  <Override PartName="/ppt/charts/style25.xml" ContentType="application/vnd.ms-office.chartstyle+xml"/>
  <Override PartName="/ppt/charts/colors25.xml" ContentType="application/vnd.ms-office.chartcolorstyle+xml"/>
  <Override PartName="/ppt/charts/style26.xml" ContentType="application/vnd.ms-office.chartstyle+xml"/>
  <Override PartName="/ppt/charts/colors26.xml" ContentType="application/vnd.ms-office.chartcolorstyle+xml"/>
  <Override PartName="/ppt/charts/style27.xml" ContentType="application/vnd.ms-office.chartstyle+xml"/>
  <Override PartName="/ppt/charts/colors27.xml" ContentType="application/vnd.ms-office.chartcolorstyle+xml"/>
  <Override PartName="/ppt/charts/style28.xml" ContentType="application/vnd.ms-office.chartstyle+xml"/>
  <Override PartName="/ppt/charts/colors28.xml" ContentType="application/vnd.ms-office.chartcolorstyle+xml"/>
  <Override PartName="/ppt/charts/style29.xml" ContentType="application/vnd.ms-office.chartstyle+xml"/>
  <Override PartName="/ppt/charts/colors29.xml" ContentType="application/vnd.ms-office.chartcolorstyle+xml"/>
  <Override PartName="/ppt/charts/style30.xml" ContentType="application/vnd.ms-office.chartstyle+xml"/>
  <Override PartName="/ppt/charts/colors30.xml" ContentType="application/vnd.ms-office.chartcolorstyle+xml"/>
  <Override PartName="/ppt/charts/style31.xml" ContentType="application/vnd.ms-office.chartstyle+xml"/>
  <Override PartName="/ppt/charts/colors31.xml" ContentType="application/vnd.ms-office.chartcolorstyle+xml"/>
  <Override PartName="/ppt/charts/style32.xml" ContentType="application/vnd.ms-office.chartstyle+xml"/>
  <Override PartName="/ppt/charts/colors32.xml" ContentType="application/vnd.ms-office.chartcolorstyle+xml"/>
  <Override PartName="/ppt/charts/style33.xml" ContentType="application/vnd.ms-office.chartstyle+xml"/>
  <Override PartName="/ppt/charts/colors33.xml" ContentType="application/vnd.ms-office.chartcolorstyle+xml"/>
  <Override PartName="/ppt/charts/style34.xml" ContentType="application/vnd.ms-office.chartstyle+xml"/>
  <Override PartName="/ppt/charts/colors34.xml" ContentType="application/vnd.ms-office.chartcolorstyle+xml"/>
  <Override PartName="/ppt/charts/style35.xml" ContentType="application/vnd.ms-office.chartstyle+xml"/>
  <Override PartName="/ppt/charts/colors35.xml" ContentType="application/vnd.ms-office.chartcolorstyle+xml"/>
  <Override PartName="/ppt/charts/style36.xml" ContentType="application/vnd.ms-office.chartstyle+xml"/>
  <Override PartName="/ppt/charts/colors36.xml" ContentType="application/vnd.ms-office.chartcolorstyle+xml"/>
  <Override PartName="/ppt/charts/style37.xml" ContentType="application/vnd.ms-office.chartstyle+xml"/>
  <Override PartName="/ppt/charts/colors37.xml" ContentType="application/vnd.ms-office.chartcolorstyle+xml"/>
  <Override PartName="/ppt/charts/style38.xml" ContentType="application/vnd.ms-office.chartstyle+xml"/>
  <Override PartName="/ppt/charts/colors38.xml" ContentType="application/vnd.ms-office.chartcolorstyle+xml"/>
  <Override PartName="/ppt/charts/style39.xml" ContentType="application/vnd.ms-office.chartstyle+xml"/>
  <Override PartName="/ppt/charts/colors39.xml" ContentType="application/vnd.ms-office.chartcolorstyle+xml"/>
  <Override PartName="/ppt/charts/style40.xml" ContentType="application/vnd.ms-office.chartstyle+xml"/>
  <Override PartName="/ppt/charts/colors40.xml" ContentType="application/vnd.ms-office.chartcolorstyle+xml"/>
  <Override PartName="/ppt/charts/style41.xml" ContentType="application/vnd.ms-office.chartstyle+xml"/>
  <Override PartName="/ppt/charts/colors41.xml" ContentType="application/vnd.ms-office.chartcolorstyle+xml"/>
  <Override PartName="/ppt/charts/style42.xml" ContentType="application/vnd.ms-office.chartstyle+xml"/>
  <Override PartName="/ppt/charts/colors42.xml" ContentType="application/vnd.ms-office.chartcolorstyle+xml"/>
  <Override PartName="/ppt/charts/style43.xml" ContentType="application/vnd.ms-office.chartstyle+xml"/>
  <Override PartName="/ppt/charts/colors43.xml" ContentType="application/vnd.ms-office.chartcolorstyle+xml"/>
  <Override PartName="/ppt/charts/style44.xml" ContentType="application/vnd.ms-office.chartstyle+xml"/>
  <Override PartName="/ppt/charts/colors44.xml" ContentType="application/vnd.ms-office.chartcolorstyle+xml"/>
  <Override PartName="/ppt/charts/style45.xml" ContentType="application/vnd.ms-office.chartstyle+xml"/>
  <Override PartName="/ppt/charts/colors45.xml" ContentType="application/vnd.ms-office.chartcolorstyle+xml"/>
  <Override PartName="/ppt/charts/style46.xml" ContentType="application/vnd.ms-office.chartstyle+xml"/>
  <Override PartName="/ppt/charts/colors46.xml" ContentType="application/vnd.ms-office.chartcolorstyle+xml"/>
  <Override PartName="/ppt/charts/style47.xml" ContentType="application/vnd.ms-office.chartstyle+xml"/>
  <Override PartName="/ppt/charts/colors47.xml" ContentType="application/vnd.ms-office.chartcolorstyle+xml"/>
  <Override PartName="/ppt/charts/style48.xml" ContentType="application/vnd.ms-office.chartstyle+xml"/>
  <Override PartName="/ppt/charts/colors48.xml" ContentType="application/vnd.ms-office.chartcolorstyle+xml"/>
  <Override PartName="/ppt/charts/style49.xml" ContentType="application/vnd.ms-office.chartstyle+xml"/>
  <Override PartName="/ppt/charts/colors49.xml" ContentType="application/vnd.ms-office.chartcolorstyle+xml"/>
  <Override PartName="/ppt/charts/style50.xml" ContentType="application/vnd.ms-office.chartstyle+xml"/>
  <Override PartName="/ppt/charts/colors50.xml" ContentType="application/vnd.ms-office.chartcolorstyle+xml"/>
  <Override PartName="/ppt/charts/style51.xml" ContentType="application/vnd.ms-office.chartstyle+xml"/>
  <Override PartName="/ppt/charts/colors51.xml" ContentType="application/vnd.ms-office.chartcolorstyle+xml"/>
  <Override PartName="/ppt/charts/style52.xml" ContentType="application/vnd.ms-office.chartstyle+xml"/>
  <Override PartName="/ppt/charts/colors52.xml" ContentType="application/vnd.ms-office.chartcolorstyle+xml"/>
  <Override PartName="/ppt/charts/style53.xml" ContentType="application/vnd.ms-office.chartstyle+xml"/>
  <Override PartName="/ppt/charts/colors53.xml" ContentType="application/vnd.ms-office.chartcolorstyle+xml"/>
  <Override PartName="/ppt/charts/style54.xml" ContentType="application/vnd.ms-office.chartstyle+xml"/>
  <Override PartName="/ppt/charts/colors54.xml" ContentType="application/vnd.ms-office.chartcolorstyle+xml"/>
  <Override PartName="/ppt/charts/style55.xml" ContentType="application/vnd.ms-office.chartstyle+xml"/>
  <Override PartName="/ppt/charts/colors55.xml" ContentType="application/vnd.ms-office.chartcolorstyle+xml"/>
  <Override PartName="/ppt/charts/style56.xml" ContentType="application/vnd.ms-office.chartstyle+xml"/>
  <Override PartName="/ppt/charts/colors56.xml" ContentType="application/vnd.ms-office.chartcolorstyle+xml"/>
  <Override PartName="/ppt/charts/style57.xml" ContentType="application/vnd.ms-office.chartstyle+xml"/>
  <Override PartName="/ppt/charts/colors57.xml" ContentType="application/vnd.ms-office.chartcolorstyle+xml"/>
  <Override PartName="/ppt/charts/style58.xml" ContentType="application/vnd.ms-office.chartstyle+xml"/>
  <Override PartName="/ppt/charts/colors58.xml" ContentType="application/vnd.ms-office.chartcolorstyle+xml"/>
  <Override PartName="/ppt/charts/style59.xml" ContentType="application/vnd.ms-office.chartstyle+xml"/>
  <Override PartName="/ppt/charts/colors59.xml" ContentType="application/vnd.ms-office.chartcolorstyle+xml"/>
  <Override PartName="/ppt/charts/style60.xml" ContentType="application/vnd.ms-office.chartstyle+xml"/>
  <Override PartName="/ppt/charts/colors60.xml" ContentType="application/vnd.ms-office.chartcolorstyle+xml"/>
  <Override PartName="/ppt/charts/style61.xml" ContentType="application/vnd.ms-office.chartstyle+xml"/>
  <Override PartName="/ppt/charts/colors61.xml" ContentType="application/vnd.ms-office.chartcolorstyle+xml"/>
  <Override PartName="/ppt/charts/style62.xml" ContentType="application/vnd.ms-office.chartstyle+xml"/>
  <Override PartName="/ppt/charts/colors62.xml" ContentType="application/vnd.ms-office.chartcolorstyle+xml"/>
  <Override PartName="/ppt/charts/style63.xml" ContentType="application/vnd.ms-office.chartstyle+xml"/>
  <Override PartName="/ppt/charts/colors63.xml" ContentType="application/vnd.ms-office.chartcolorstyle+xml"/>
  <Override PartName="/ppt/charts/style64.xml" ContentType="application/vnd.ms-office.chartstyle+xml"/>
  <Override PartName="/ppt/charts/colors64.xml" ContentType="application/vnd.ms-office.chartcolorstyle+xml"/>
  <Override PartName="/ppt/charts/style65.xml" ContentType="application/vnd.ms-office.chartstyle+xml"/>
  <Override PartName="/ppt/charts/colors65.xml" ContentType="application/vnd.ms-office.chartcolorstyl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8"/>
  </p:notesMasterIdLst>
  <p:sldIdLst>
    <p:sldId id="311" r:id="rId2"/>
    <p:sldId id="268" r:id="rId3"/>
    <p:sldId id="281" r:id="rId4"/>
    <p:sldId id="256" r:id="rId5"/>
    <p:sldId id="262" r:id="rId6"/>
    <p:sldId id="263" r:id="rId7"/>
    <p:sldId id="269" r:id="rId8"/>
    <p:sldId id="271" r:id="rId9"/>
    <p:sldId id="282" r:id="rId10"/>
    <p:sldId id="264" r:id="rId11"/>
    <p:sldId id="265" r:id="rId12"/>
    <p:sldId id="266" r:id="rId13"/>
    <p:sldId id="272" r:id="rId14"/>
    <p:sldId id="274" r:id="rId15"/>
    <p:sldId id="283" r:id="rId16"/>
    <p:sldId id="284" r:id="rId17"/>
    <p:sldId id="313" r:id="rId18"/>
    <p:sldId id="314" r:id="rId19"/>
    <p:sldId id="315" r:id="rId20"/>
    <p:sldId id="316" r:id="rId21"/>
    <p:sldId id="317" r:id="rId22"/>
    <p:sldId id="299" r:id="rId23"/>
    <p:sldId id="300" r:id="rId24"/>
    <p:sldId id="285" r:id="rId25"/>
    <p:sldId id="286" r:id="rId26"/>
    <p:sldId id="301" r:id="rId27"/>
    <p:sldId id="302" r:id="rId28"/>
    <p:sldId id="287" r:id="rId29"/>
    <p:sldId id="288" r:id="rId30"/>
    <p:sldId id="303" r:id="rId31"/>
    <p:sldId id="304" r:id="rId32"/>
    <p:sldId id="289" r:id="rId33"/>
    <p:sldId id="290" r:id="rId34"/>
    <p:sldId id="305" r:id="rId35"/>
    <p:sldId id="306" r:id="rId36"/>
    <p:sldId id="291" r:id="rId37"/>
    <p:sldId id="292" r:id="rId38"/>
    <p:sldId id="307" r:id="rId39"/>
    <p:sldId id="308" r:id="rId40"/>
    <p:sldId id="293" r:id="rId41"/>
    <p:sldId id="294" r:id="rId42"/>
    <p:sldId id="309" r:id="rId43"/>
    <p:sldId id="310" r:id="rId44"/>
    <p:sldId id="295" r:id="rId45"/>
    <p:sldId id="296" r:id="rId46"/>
    <p:sldId id="312" r:id="rId4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6A300"/>
    <a:srgbClr val="F0A12E"/>
    <a:srgbClr val="5B9BD5"/>
    <a:srgbClr val="F2B800"/>
    <a:srgbClr val="00C459"/>
    <a:srgbClr val="5881CC"/>
    <a:srgbClr val="5F2987"/>
    <a:srgbClr val="FF212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8013" autoAdjust="0"/>
    <p:restoredTop sz="94660"/>
  </p:normalViewPr>
  <p:slideViewPr>
    <p:cSldViewPr snapToGrid="0">
      <p:cViewPr varScale="1">
        <p:scale>
          <a:sx n="90" d="100"/>
          <a:sy n="90" d="100"/>
        </p:scale>
        <p:origin x="-112" y="-328"/>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50" Type="http://schemas.openxmlformats.org/officeDocument/2006/relationships/presProps" Target="presProps.xml"/><Relationship Id="rId51" Type="http://schemas.openxmlformats.org/officeDocument/2006/relationships/viewProps" Target="viewProps.xml"/><Relationship Id="rId52" Type="http://schemas.openxmlformats.org/officeDocument/2006/relationships/theme" Target="theme/theme1.xml"/><Relationship Id="rId53" Type="http://schemas.openxmlformats.org/officeDocument/2006/relationships/tableStyles" Target="tableStyles.xml"/><Relationship Id="rId40" Type="http://schemas.openxmlformats.org/officeDocument/2006/relationships/slide" Target="slides/slide39.xml"/><Relationship Id="rId41" Type="http://schemas.openxmlformats.org/officeDocument/2006/relationships/slide" Target="slides/slide40.xml"/><Relationship Id="rId42" Type="http://schemas.openxmlformats.org/officeDocument/2006/relationships/slide" Target="slides/slide41.xml"/><Relationship Id="rId43" Type="http://schemas.openxmlformats.org/officeDocument/2006/relationships/slide" Target="slides/slide42.xml"/><Relationship Id="rId44" Type="http://schemas.openxmlformats.org/officeDocument/2006/relationships/slide" Target="slides/slide43.xml"/><Relationship Id="rId45" Type="http://schemas.openxmlformats.org/officeDocument/2006/relationships/slide" Target="slides/slide44.xml"/><Relationship Id="rId46" Type="http://schemas.openxmlformats.org/officeDocument/2006/relationships/slide" Target="slides/slide45.xml"/><Relationship Id="rId47" Type="http://schemas.openxmlformats.org/officeDocument/2006/relationships/slide" Target="slides/slide46.xml"/><Relationship Id="rId48" Type="http://schemas.openxmlformats.org/officeDocument/2006/relationships/notesMaster" Target="notesMasters/notesMaster1.xml"/><Relationship Id="rId49" Type="http://schemas.openxmlformats.org/officeDocument/2006/relationships/printerSettings" Target="printerSettings/printerSettings1.bin"/><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slide" Target="slides/slide3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s>
</file>

<file path=ppt/charts/_rels/chart1.xml.rels><?xml version="1.0" encoding="UTF-8" standalone="yes"?>
<Relationships xmlns="http://schemas.openxmlformats.org/package/2006/relationships"><Relationship Id="rId1" Type="http://schemas.openxmlformats.org/officeDocument/2006/relationships/oleObject" Target="file:///C:\Users\adixon\Documents\East%20Bay\CA%20Bay%20Area%20Youth%20Flow%20Data%20workspace%20092316_v3.xlsx" TargetMode="External"/><Relationship Id="rId2" Type="http://schemas.microsoft.com/office/2011/relationships/chartStyle" Target="style1.xml"/><Relationship Id="rId3" Type="http://schemas.microsoft.com/office/2011/relationships/chartColorStyle" Target="colors1.xml"/></Relationships>
</file>

<file path=ppt/charts/_rels/chart10.xml.rels><?xml version="1.0" encoding="UTF-8" standalone="yes"?>
<Relationships xmlns="http://schemas.openxmlformats.org/package/2006/relationships"><Relationship Id="rId3" Type="http://schemas.microsoft.com/office/2011/relationships/chartStyle" Target="style10.xml"/><Relationship Id="rId4" Type="http://schemas.microsoft.com/office/2011/relationships/chartColorStyle" Target="colors10.xml"/><Relationship Id="rId1" Type="http://schemas.openxmlformats.org/officeDocument/2006/relationships/oleObject" Target="file:///C:\Users\mstiehl\AppData\Local\Microsoft\Windows\Temporary%20Internet%20Files\Content.Outlook\HVKBSNI8\CA%20Bay%20Area%20Youth%20Flow%20Data%20workspace%20092316_v4.xlsx" TargetMode="External"/><Relationship Id="rId2" Type="http://schemas.openxmlformats.org/officeDocument/2006/relationships/chartUserShapes" Target="../drawings/drawing2.xml"/></Relationships>
</file>

<file path=ppt/charts/_rels/chart11.xml.rels><?xml version="1.0" encoding="UTF-8" standalone="yes"?>
<Relationships xmlns="http://schemas.openxmlformats.org/package/2006/relationships"><Relationship Id="rId3" Type="http://schemas.microsoft.com/office/2011/relationships/chartStyle" Target="style11.xml"/><Relationship Id="rId4" Type="http://schemas.microsoft.com/office/2011/relationships/chartColorStyle" Target="colors11.xml"/><Relationship Id="rId1" Type="http://schemas.openxmlformats.org/officeDocument/2006/relationships/oleObject" Target="file:///C:\East%20Bay%20Agency%20for%20Children\Copy%20of%20CA%20Bay%20Area%20Youth%20Flow%20Data%20workspace%20092316_v4.xlsx" TargetMode="External"/><Relationship Id="rId2" Type="http://schemas.openxmlformats.org/officeDocument/2006/relationships/chartUserShapes" Target="../drawings/drawing3.xml"/></Relationships>
</file>

<file path=ppt/charts/_rels/chart12.xml.rels><?xml version="1.0" encoding="UTF-8" standalone="yes"?>
<Relationships xmlns="http://schemas.openxmlformats.org/package/2006/relationships"><Relationship Id="rId1" Type="http://schemas.openxmlformats.org/officeDocument/2006/relationships/oleObject" Target="file:///C:\Users\adixon\Documents\East%20Bay\CA%20Bay%20Area%20Youth%20Flow%20Data%20workspace%20092316_v3.xlsx" TargetMode="External"/><Relationship Id="rId2" Type="http://schemas.microsoft.com/office/2011/relationships/chartStyle" Target="style12.xml"/><Relationship Id="rId3" Type="http://schemas.microsoft.com/office/2011/relationships/chartColorStyle" Target="colors12.xml"/></Relationships>
</file>

<file path=ppt/charts/_rels/chart13.xml.rels><?xml version="1.0" encoding="UTF-8" standalone="yes"?>
<Relationships xmlns="http://schemas.openxmlformats.org/package/2006/relationships"><Relationship Id="rId1" Type="http://schemas.openxmlformats.org/officeDocument/2006/relationships/oleObject" Target="file:///C:\Users\adixon\Documents\East%20Bay\CA%20Bay%20Area%20Youth%20Flow%20Data%20workspace%20092316_v3.xlsx" TargetMode="External"/><Relationship Id="rId2" Type="http://schemas.microsoft.com/office/2011/relationships/chartStyle" Target="style13.xml"/><Relationship Id="rId3" Type="http://schemas.microsoft.com/office/2011/relationships/chartColorStyle" Target="colors13.xml"/></Relationships>
</file>

<file path=ppt/charts/_rels/chart14.xml.rels><?xml version="1.0" encoding="UTF-8" standalone="yes"?>
<Relationships xmlns="http://schemas.openxmlformats.org/package/2006/relationships"><Relationship Id="rId3" Type="http://schemas.microsoft.com/office/2011/relationships/chartStyle" Target="style14.xml"/><Relationship Id="rId4" Type="http://schemas.microsoft.com/office/2011/relationships/chartColorStyle" Target="colors14.xml"/><Relationship Id="rId1" Type="http://schemas.openxmlformats.org/officeDocument/2006/relationships/oleObject" Target="file:///C:\Users\adixon\Documents\East%20Bay\CA%20Bay%20Area%20Youth%20Flow%20Data%20workspace%20092316_v3.xlsx" TargetMode="External"/><Relationship Id="rId2" Type="http://schemas.openxmlformats.org/officeDocument/2006/relationships/chartUserShapes" Target="../drawings/drawing4.xml"/></Relationships>
</file>

<file path=ppt/charts/_rels/chart15.xml.rels><?xml version="1.0" encoding="UTF-8" standalone="yes"?>
<Relationships xmlns="http://schemas.openxmlformats.org/package/2006/relationships"><Relationship Id="rId1" Type="http://schemas.openxmlformats.org/officeDocument/2006/relationships/oleObject" Target="file:///C:\Users\adixon\Documents\East%20Bay\CA%20Bay%20Area%20Youth%20Flow%20Data%20workspace%20100416_v5.xlsx" TargetMode="External"/><Relationship Id="rId2" Type="http://schemas.microsoft.com/office/2011/relationships/chartStyle" Target="style15.xml"/><Relationship Id="rId3" Type="http://schemas.microsoft.com/office/2011/relationships/chartColorStyle" Target="colors15.xml"/></Relationships>
</file>

<file path=ppt/charts/_rels/chart16.xml.rels><?xml version="1.0" encoding="UTF-8" standalone="yes"?>
<Relationships xmlns="http://schemas.openxmlformats.org/package/2006/relationships"><Relationship Id="rId1" Type="http://schemas.openxmlformats.org/officeDocument/2006/relationships/oleObject" Target="file:///C:\Users\adixon\Documents\East%20Bay\CA%20Bay%20Area%20Youth%20Flow%20Data%20workspace%20100416_v5.xlsx" TargetMode="External"/><Relationship Id="rId2" Type="http://schemas.microsoft.com/office/2011/relationships/chartStyle" Target="style16.xml"/><Relationship Id="rId3" Type="http://schemas.microsoft.com/office/2011/relationships/chartColorStyle" Target="colors16.xml"/></Relationships>
</file>

<file path=ppt/charts/_rels/chart17.xml.rels><?xml version="1.0" encoding="UTF-8" standalone="yes"?>
<Relationships xmlns="http://schemas.openxmlformats.org/package/2006/relationships"><Relationship Id="rId1" Type="http://schemas.openxmlformats.org/officeDocument/2006/relationships/oleObject" Target="file:///C:\Users\adixon\Documents\East%20Bay\CA%20Bay%20Area%20Youth%20Flow%20Data%20workspace%20100416_v5.xlsx" TargetMode="External"/><Relationship Id="rId2" Type="http://schemas.microsoft.com/office/2011/relationships/chartStyle" Target="style17.xml"/><Relationship Id="rId3" Type="http://schemas.microsoft.com/office/2011/relationships/chartColorStyle" Target="colors17.xml"/></Relationships>
</file>

<file path=ppt/charts/_rels/chart18.xml.rels><?xml version="1.0" encoding="UTF-8" standalone="yes"?>
<Relationships xmlns="http://schemas.openxmlformats.org/package/2006/relationships"><Relationship Id="rId1" Type="http://schemas.openxmlformats.org/officeDocument/2006/relationships/oleObject" Target="file:///C:\Users\adixon\Documents\East%20Bay\CA%20Bay%20Area%20Youth%20Flow%20Data%20workspace%20100416_v5.xlsx" TargetMode="External"/><Relationship Id="rId2" Type="http://schemas.microsoft.com/office/2011/relationships/chartStyle" Target="style18.xml"/><Relationship Id="rId3" Type="http://schemas.microsoft.com/office/2011/relationships/chartColorStyle" Target="colors18.xml"/></Relationships>
</file>

<file path=ppt/charts/_rels/chart19.xml.rels><?xml version="1.0" encoding="UTF-8" standalone="yes"?>
<Relationships xmlns="http://schemas.openxmlformats.org/package/2006/relationships"><Relationship Id="rId1" Type="http://schemas.openxmlformats.org/officeDocument/2006/relationships/oleObject" Target="file:///C:\Users\adixon\Documents\East%20Bay\CA%20Bay%20Area%20Youth%20Flow%20Data%20workspace%20100416_v5.xlsx" TargetMode="External"/><Relationship Id="rId2" Type="http://schemas.microsoft.com/office/2011/relationships/chartStyle" Target="style19.xml"/><Relationship Id="rId3" Type="http://schemas.microsoft.com/office/2011/relationships/chartColorStyle" Target="colors19.xml"/></Relationships>
</file>

<file path=ppt/charts/_rels/chart2.xml.rels><?xml version="1.0" encoding="UTF-8" standalone="yes"?>
<Relationships xmlns="http://schemas.openxmlformats.org/package/2006/relationships"><Relationship Id="rId1" Type="http://schemas.openxmlformats.org/officeDocument/2006/relationships/oleObject" Target="file:///C:\Users\adixon\Documents\East%20Bay\CA%20Bay%20Area%20Youth%20Flow%20Data%20workspace%20092316_v3.xlsx" TargetMode="External"/><Relationship Id="rId2" Type="http://schemas.microsoft.com/office/2011/relationships/chartStyle" Target="style2.xml"/><Relationship Id="rId3" Type="http://schemas.microsoft.com/office/2011/relationships/chartColorStyle" Target="colors2.xml"/></Relationships>
</file>

<file path=ppt/charts/_rels/chart20.xml.rels><?xml version="1.0" encoding="UTF-8" standalone="yes"?>
<Relationships xmlns="http://schemas.openxmlformats.org/package/2006/relationships"><Relationship Id="rId1" Type="http://schemas.openxmlformats.org/officeDocument/2006/relationships/oleObject" Target="file:///C:\Users\adixon\Documents\East%20Bay\CA%20Bay%20Area%20Youth%20Flow%20Data%20workspace%20100416_v5.xlsx" TargetMode="External"/><Relationship Id="rId2" Type="http://schemas.microsoft.com/office/2011/relationships/chartStyle" Target="style20.xml"/><Relationship Id="rId3" Type="http://schemas.microsoft.com/office/2011/relationships/chartColorStyle" Target="colors20.xml"/></Relationships>
</file>

<file path=ppt/charts/_rels/chart21.xml.rels><?xml version="1.0" encoding="UTF-8" standalone="yes"?>
<Relationships xmlns="http://schemas.openxmlformats.org/package/2006/relationships"><Relationship Id="rId1" Type="http://schemas.openxmlformats.org/officeDocument/2006/relationships/oleObject" Target="file:///C:\East%20Bay%20Agency%20for%20Children\Copy%20of%20CA%20Bay%20Area%20Youth%20Flow%20Data%20workspace%20092316_v4.xlsx" TargetMode="External"/><Relationship Id="rId2" Type="http://schemas.microsoft.com/office/2011/relationships/chartStyle" Target="style21.xml"/><Relationship Id="rId3" Type="http://schemas.microsoft.com/office/2011/relationships/chartColorStyle" Target="colors21.xml"/></Relationships>
</file>

<file path=ppt/charts/_rels/chart22.xml.rels><?xml version="1.0" encoding="UTF-8" standalone="yes"?>
<Relationships xmlns="http://schemas.openxmlformats.org/package/2006/relationships"><Relationship Id="rId1" Type="http://schemas.openxmlformats.org/officeDocument/2006/relationships/oleObject" Target="file:///C:\East%20Bay%20Agency%20for%20Children\Copy%20of%20CA%20Bay%20Area%20Youth%20Flow%20Data%20workspace%20092316_v4.xlsx" TargetMode="External"/><Relationship Id="rId2" Type="http://schemas.microsoft.com/office/2011/relationships/chartStyle" Target="style22.xml"/><Relationship Id="rId3" Type="http://schemas.microsoft.com/office/2011/relationships/chartColorStyle" Target="colors22.xml"/></Relationships>
</file>

<file path=ppt/charts/_rels/chart23.xml.rels><?xml version="1.0" encoding="UTF-8" standalone="yes"?>
<Relationships xmlns="http://schemas.openxmlformats.org/package/2006/relationships"><Relationship Id="rId1" Type="http://schemas.openxmlformats.org/officeDocument/2006/relationships/oleObject" Target="file:///C:\East%20Bay%20Agency%20for%20Children\Copy%20of%20CA%20Bay%20Area%20Youth%20Flow%20Data%20workspace%20092316_v4.xlsx" TargetMode="External"/><Relationship Id="rId2" Type="http://schemas.microsoft.com/office/2011/relationships/chartStyle" Target="style23.xml"/><Relationship Id="rId3" Type="http://schemas.microsoft.com/office/2011/relationships/chartColorStyle" Target="colors23.xml"/></Relationships>
</file>

<file path=ppt/charts/_rels/chart24.xml.rels><?xml version="1.0" encoding="UTF-8" standalone="yes"?>
<Relationships xmlns="http://schemas.openxmlformats.org/package/2006/relationships"><Relationship Id="rId1" Type="http://schemas.openxmlformats.org/officeDocument/2006/relationships/oleObject" Target="file:///C:\Users\adixon\Documents\East%20Bay\CA%20Bay%20Area%20Youth%20Flow%20Data%20workspace%20100616_v7.xlsx" TargetMode="External"/><Relationship Id="rId2" Type="http://schemas.microsoft.com/office/2011/relationships/chartStyle" Target="style24.xml"/><Relationship Id="rId3" Type="http://schemas.microsoft.com/office/2011/relationships/chartColorStyle" Target="colors24.xml"/></Relationships>
</file>

<file path=ppt/charts/_rels/chart25.xml.rels><?xml version="1.0" encoding="UTF-8" standalone="yes"?>
<Relationships xmlns="http://schemas.openxmlformats.org/package/2006/relationships"><Relationship Id="rId1" Type="http://schemas.openxmlformats.org/officeDocument/2006/relationships/oleObject" Target="file:///C:\Users\adixon\Documents\East%20Bay\CA%20Bay%20Area%20Youth%20Flow%20Data%20workspace%20100416_v5.xlsx" TargetMode="External"/><Relationship Id="rId2" Type="http://schemas.microsoft.com/office/2011/relationships/chartStyle" Target="style25.xml"/><Relationship Id="rId3" Type="http://schemas.microsoft.com/office/2011/relationships/chartColorStyle" Target="colors25.xml"/></Relationships>
</file>

<file path=ppt/charts/_rels/chart26.xml.rels><?xml version="1.0" encoding="UTF-8" standalone="yes"?>
<Relationships xmlns="http://schemas.openxmlformats.org/package/2006/relationships"><Relationship Id="rId1" Type="http://schemas.openxmlformats.org/officeDocument/2006/relationships/oleObject" Target="file:///C:\Users\adixon\Documents\East%20Bay\CA%20Bay%20Area%20Youth%20Flow%20Data%20workspace%20100416_v5.xlsx" TargetMode="External"/><Relationship Id="rId2" Type="http://schemas.microsoft.com/office/2011/relationships/chartStyle" Target="style26.xml"/><Relationship Id="rId3" Type="http://schemas.microsoft.com/office/2011/relationships/chartColorStyle" Target="colors26.xml"/></Relationships>
</file>

<file path=ppt/charts/_rels/chart27.xml.rels><?xml version="1.0" encoding="UTF-8" standalone="yes"?>
<Relationships xmlns="http://schemas.openxmlformats.org/package/2006/relationships"><Relationship Id="rId1" Type="http://schemas.openxmlformats.org/officeDocument/2006/relationships/oleObject" Target="file:///C:\Users\adixon\Documents\East%20Bay\CA%20Bay%20Area%20Youth%20Flow%20Data%20workspace%20100416_v5.xlsx" TargetMode="External"/><Relationship Id="rId2" Type="http://schemas.microsoft.com/office/2011/relationships/chartStyle" Target="style27.xml"/><Relationship Id="rId3" Type="http://schemas.microsoft.com/office/2011/relationships/chartColorStyle" Target="colors27.xml"/></Relationships>
</file>

<file path=ppt/charts/_rels/chart28.xml.rels><?xml version="1.0" encoding="UTF-8" standalone="yes"?>
<Relationships xmlns="http://schemas.openxmlformats.org/package/2006/relationships"><Relationship Id="rId1" Type="http://schemas.openxmlformats.org/officeDocument/2006/relationships/oleObject" Target="file:///C:\Users\adixon\Documents\East%20Bay\CA%20Bay%20Area%20Youth%20Flow%20Data%20workspace%20100416_v5.xlsx" TargetMode="External"/><Relationship Id="rId2" Type="http://schemas.microsoft.com/office/2011/relationships/chartStyle" Target="style28.xml"/><Relationship Id="rId3" Type="http://schemas.microsoft.com/office/2011/relationships/chartColorStyle" Target="colors28.xml"/></Relationships>
</file>

<file path=ppt/charts/_rels/chart29.xml.rels><?xml version="1.0" encoding="UTF-8" standalone="yes"?>
<Relationships xmlns="http://schemas.openxmlformats.org/package/2006/relationships"><Relationship Id="rId1" Type="http://schemas.openxmlformats.org/officeDocument/2006/relationships/oleObject" Target="file:///C:\Users\adixon\Documents\East%20Bay\CA%20Bay%20Area%20Youth%20Flow%20Data%20workspace%20100416_v5.xlsx" TargetMode="External"/><Relationship Id="rId2" Type="http://schemas.microsoft.com/office/2011/relationships/chartStyle" Target="style29.xml"/><Relationship Id="rId3" Type="http://schemas.microsoft.com/office/2011/relationships/chartColorStyle" Target="colors29.xml"/></Relationships>
</file>

<file path=ppt/charts/_rels/chart3.xml.rels><?xml version="1.0" encoding="UTF-8" standalone="yes"?>
<Relationships xmlns="http://schemas.openxmlformats.org/package/2006/relationships"><Relationship Id="rId1" Type="http://schemas.openxmlformats.org/officeDocument/2006/relationships/oleObject" Target="file:///C:\Users\mstiehl\AppData\Local\Microsoft\Windows\Temporary%20Internet%20Files\Content.Outlook\HVKBSNI8\CA%20Bay%20Area%20Youth%20Flow%20Data%20workspace%20092316_v4.xlsx" TargetMode="External"/><Relationship Id="rId2" Type="http://schemas.microsoft.com/office/2011/relationships/chartStyle" Target="style3.xml"/><Relationship Id="rId3" Type="http://schemas.microsoft.com/office/2011/relationships/chartColorStyle" Target="colors3.xml"/></Relationships>
</file>

<file path=ppt/charts/_rels/chart30.xml.rels><?xml version="1.0" encoding="UTF-8" standalone="yes"?>
<Relationships xmlns="http://schemas.openxmlformats.org/package/2006/relationships"><Relationship Id="rId1" Type="http://schemas.openxmlformats.org/officeDocument/2006/relationships/oleObject" Target="file:///C:\Users\adixon\Documents\East%20Bay\CA%20Bay%20Area%20Youth%20Flow%20Data%20workspace%20100416_v5.xlsx" TargetMode="External"/><Relationship Id="rId2" Type="http://schemas.microsoft.com/office/2011/relationships/chartStyle" Target="style30.xml"/><Relationship Id="rId3" Type="http://schemas.microsoft.com/office/2011/relationships/chartColorStyle" Target="colors30.xml"/></Relationships>
</file>

<file path=ppt/charts/_rels/chart31.xml.rels><?xml version="1.0" encoding="UTF-8" standalone="yes"?>
<Relationships xmlns="http://schemas.openxmlformats.org/package/2006/relationships"><Relationship Id="rId1" Type="http://schemas.openxmlformats.org/officeDocument/2006/relationships/oleObject" Target="file:///C:\Users\adixon\Documents\East%20Bay\CA%20Bay%20Area%20Youth%20Flow%20Data%20workspace%20100616_v7.xlsx" TargetMode="External"/><Relationship Id="rId2" Type="http://schemas.microsoft.com/office/2011/relationships/chartStyle" Target="style31.xml"/><Relationship Id="rId3" Type="http://schemas.microsoft.com/office/2011/relationships/chartColorStyle" Target="colors31.xml"/></Relationships>
</file>

<file path=ppt/charts/_rels/chart32.xml.rels><?xml version="1.0" encoding="UTF-8" standalone="yes"?>
<Relationships xmlns="http://schemas.openxmlformats.org/package/2006/relationships"><Relationship Id="rId1" Type="http://schemas.openxmlformats.org/officeDocument/2006/relationships/oleObject" Target="file:///C:\Users\adixon\Documents\East%20Bay\CA%20Bay%20Area%20Youth%20Flow%20Data%20workspace%20100416_v5.xlsx" TargetMode="External"/><Relationship Id="rId2" Type="http://schemas.microsoft.com/office/2011/relationships/chartStyle" Target="style32.xml"/><Relationship Id="rId3" Type="http://schemas.microsoft.com/office/2011/relationships/chartColorStyle" Target="colors32.xml"/></Relationships>
</file>

<file path=ppt/charts/_rels/chart33.xml.rels><?xml version="1.0" encoding="UTF-8" standalone="yes"?>
<Relationships xmlns="http://schemas.openxmlformats.org/package/2006/relationships"><Relationship Id="rId1" Type="http://schemas.openxmlformats.org/officeDocument/2006/relationships/oleObject" Target="file:///C:\Users\adixon\Documents\East%20Bay\CA%20Bay%20Area%20Youth%20Flow%20Data%20workspace%20100416_v5.xlsx" TargetMode="External"/><Relationship Id="rId2" Type="http://schemas.microsoft.com/office/2011/relationships/chartStyle" Target="style33.xml"/><Relationship Id="rId3" Type="http://schemas.microsoft.com/office/2011/relationships/chartColorStyle" Target="colors33.xml"/></Relationships>
</file>

<file path=ppt/charts/_rels/chart34.xml.rels><?xml version="1.0" encoding="UTF-8" standalone="yes"?>
<Relationships xmlns="http://schemas.openxmlformats.org/package/2006/relationships"><Relationship Id="rId1" Type="http://schemas.openxmlformats.org/officeDocument/2006/relationships/oleObject" Target="file:///C:\Users\adixon\Documents\East%20Bay\CA%20Bay%20Area%20Youth%20Flow%20Data%20workspace%20100416_v5.xlsx" TargetMode="External"/><Relationship Id="rId2" Type="http://schemas.microsoft.com/office/2011/relationships/chartStyle" Target="style34.xml"/><Relationship Id="rId3" Type="http://schemas.microsoft.com/office/2011/relationships/chartColorStyle" Target="colors34.xml"/></Relationships>
</file>

<file path=ppt/charts/_rels/chart35.xml.rels><?xml version="1.0" encoding="UTF-8" standalone="yes"?>
<Relationships xmlns="http://schemas.openxmlformats.org/package/2006/relationships"><Relationship Id="rId1" Type="http://schemas.openxmlformats.org/officeDocument/2006/relationships/oleObject" Target="file:///C:\Users\adixon\Documents\East%20Bay\CA%20Bay%20Area%20Youth%20Flow%20Data%20workspace%20100416_v5.xlsx" TargetMode="External"/><Relationship Id="rId2" Type="http://schemas.microsoft.com/office/2011/relationships/chartStyle" Target="style35.xml"/><Relationship Id="rId3" Type="http://schemas.microsoft.com/office/2011/relationships/chartColorStyle" Target="colors35.xml"/></Relationships>
</file>

<file path=ppt/charts/_rels/chart36.xml.rels><?xml version="1.0" encoding="UTF-8" standalone="yes"?>
<Relationships xmlns="http://schemas.openxmlformats.org/package/2006/relationships"><Relationship Id="rId1" Type="http://schemas.openxmlformats.org/officeDocument/2006/relationships/oleObject" Target="file:///C:\Users\adixon\Documents\East%20Bay\CA%20Bay%20Area%20Youth%20Flow%20Data%20workspace%20100416_v5.xlsx" TargetMode="External"/><Relationship Id="rId2" Type="http://schemas.microsoft.com/office/2011/relationships/chartStyle" Target="style36.xml"/><Relationship Id="rId3" Type="http://schemas.microsoft.com/office/2011/relationships/chartColorStyle" Target="colors36.xml"/></Relationships>
</file>

<file path=ppt/charts/_rels/chart37.xml.rels><?xml version="1.0" encoding="UTF-8" standalone="yes"?>
<Relationships xmlns="http://schemas.openxmlformats.org/package/2006/relationships"><Relationship Id="rId1" Type="http://schemas.openxmlformats.org/officeDocument/2006/relationships/oleObject" Target="file:///C:\Users\adixon\Documents\East%20Bay\CA%20Bay%20Area%20Youth%20Flow%20Data%20workspace%20100416_v5.xlsx" TargetMode="External"/><Relationship Id="rId2" Type="http://schemas.microsoft.com/office/2011/relationships/chartStyle" Target="style37.xml"/><Relationship Id="rId3" Type="http://schemas.microsoft.com/office/2011/relationships/chartColorStyle" Target="colors37.xml"/></Relationships>
</file>

<file path=ppt/charts/_rels/chart38.xml.rels><?xml version="1.0" encoding="UTF-8" standalone="yes"?>
<Relationships xmlns="http://schemas.openxmlformats.org/package/2006/relationships"><Relationship Id="rId1" Type="http://schemas.openxmlformats.org/officeDocument/2006/relationships/oleObject" Target="file:///C:\Users\adixon\Documents\East%20Bay\CA%20Bay%20Area%20Youth%20Flow%20Data%20workspace%20100616_v7.xlsx" TargetMode="External"/><Relationship Id="rId2" Type="http://schemas.microsoft.com/office/2011/relationships/chartStyle" Target="style38.xml"/><Relationship Id="rId3" Type="http://schemas.microsoft.com/office/2011/relationships/chartColorStyle" Target="colors38.xml"/></Relationships>
</file>

<file path=ppt/charts/_rels/chart39.xml.rels><?xml version="1.0" encoding="UTF-8" standalone="yes"?>
<Relationships xmlns="http://schemas.openxmlformats.org/package/2006/relationships"><Relationship Id="rId1" Type="http://schemas.openxmlformats.org/officeDocument/2006/relationships/oleObject" Target="file:///C:\Users\adixon\Documents\East%20Bay\CA%20Bay%20Area%20Youth%20Flow%20Data%20workspace%20100416_v5.xlsx" TargetMode="External"/><Relationship Id="rId2" Type="http://schemas.microsoft.com/office/2011/relationships/chartStyle" Target="style39.xml"/><Relationship Id="rId3" Type="http://schemas.microsoft.com/office/2011/relationships/chartColorStyle" Target="colors39.xml"/></Relationships>
</file>

<file path=ppt/charts/_rels/chart4.xml.rels><?xml version="1.0" encoding="UTF-8" standalone="yes"?>
<Relationships xmlns="http://schemas.openxmlformats.org/package/2006/relationships"><Relationship Id="rId1" Type="http://schemas.openxmlformats.org/officeDocument/2006/relationships/oleObject" Target="file:///C:\Users\mstiehl\AppData\Local\Microsoft\Windows\Temporary%20Internet%20Files\Content.Outlook\HVKBSNI8\CA%20Bay%20Area%20Youth%20Flow%20Data%20workspace%20092316_v2.xlsx" TargetMode="External"/><Relationship Id="rId2" Type="http://schemas.microsoft.com/office/2011/relationships/chartStyle" Target="style4.xml"/><Relationship Id="rId3" Type="http://schemas.microsoft.com/office/2011/relationships/chartColorStyle" Target="colors4.xml"/></Relationships>
</file>

<file path=ppt/charts/_rels/chart40.xml.rels><?xml version="1.0" encoding="UTF-8" standalone="yes"?>
<Relationships xmlns="http://schemas.openxmlformats.org/package/2006/relationships"><Relationship Id="rId1" Type="http://schemas.openxmlformats.org/officeDocument/2006/relationships/oleObject" Target="file:///C:\Users\adixon\Documents\East%20Bay\CA%20Bay%20Area%20Youth%20Flow%20Data%20workspace%20100416_v5.xlsx" TargetMode="External"/><Relationship Id="rId2" Type="http://schemas.microsoft.com/office/2011/relationships/chartStyle" Target="style40.xml"/><Relationship Id="rId3" Type="http://schemas.microsoft.com/office/2011/relationships/chartColorStyle" Target="colors40.xml"/></Relationships>
</file>

<file path=ppt/charts/_rels/chart41.xml.rels><?xml version="1.0" encoding="UTF-8" standalone="yes"?>
<Relationships xmlns="http://schemas.openxmlformats.org/package/2006/relationships"><Relationship Id="rId1" Type="http://schemas.openxmlformats.org/officeDocument/2006/relationships/oleObject" Target="file:///C:\Users\adixon\Documents\East%20Bay\CA%20Bay%20Area%20Youth%20Flow%20Data%20workspace%20100416_v5.xlsx" TargetMode="External"/><Relationship Id="rId2" Type="http://schemas.microsoft.com/office/2011/relationships/chartStyle" Target="style41.xml"/><Relationship Id="rId3" Type="http://schemas.microsoft.com/office/2011/relationships/chartColorStyle" Target="colors41.xml"/></Relationships>
</file>

<file path=ppt/charts/_rels/chart42.xml.rels><?xml version="1.0" encoding="UTF-8" standalone="yes"?>
<Relationships xmlns="http://schemas.openxmlformats.org/package/2006/relationships"><Relationship Id="rId1" Type="http://schemas.openxmlformats.org/officeDocument/2006/relationships/oleObject" Target="file:///C:\Users\adixon\Documents\East%20Bay\CA%20Bay%20Area%20Youth%20Flow%20Data%20workspace%20100416_v5.xlsx" TargetMode="External"/><Relationship Id="rId2" Type="http://schemas.microsoft.com/office/2011/relationships/chartStyle" Target="style42.xml"/><Relationship Id="rId3" Type="http://schemas.microsoft.com/office/2011/relationships/chartColorStyle" Target="colors42.xml"/></Relationships>
</file>

<file path=ppt/charts/_rels/chart43.xml.rels><?xml version="1.0" encoding="UTF-8" standalone="yes"?>
<Relationships xmlns="http://schemas.openxmlformats.org/package/2006/relationships"><Relationship Id="rId1" Type="http://schemas.openxmlformats.org/officeDocument/2006/relationships/oleObject" Target="file:///C:\Users\adixon\Documents\East%20Bay\CA%20Bay%20Area%20Youth%20Flow%20Data%20workspace%20100416_v5.xlsx" TargetMode="External"/><Relationship Id="rId2" Type="http://schemas.microsoft.com/office/2011/relationships/chartStyle" Target="style43.xml"/><Relationship Id="rId3" Type="http://schemas.microsoft.com/office/2011/relationships/chartColorStyle" Target="colors43.xml"/></Relationships>
</file>

<file path=ppt/charts/_rels/chart44.xml.rels><?xml version="1.0" encoding="UTF-8" standalone="yes"?>
<Relationships xmlns="http://schemas.openxmlformats.org/package/2006/relationships"><Relationship Id="rId1" Type="http://schemas.openxmlformats.org/officeDocument/2006/relationships/oleObject" Target="file:///C:\Users\adixon\Documents\East%20Bay\CA%20Bay%20Area%20Youth%20Flow%20Data%20workspace%20100416_v5.xlsx" TargetMode="External"/><Relationship Id="rId2" Type="http://schemas.microsoft.com/office/2011/relationships/chartStyle" Target="style44.xml"/><Relationship Id="rId3" Type="http://schemas.microsoft.com/office/2011/relationships/chartColorStyle" Target="colors44.xml"/></Relationships>
</file>

<file path=ppt/charts/_rels/chart45.xml.rels><?xml version="1.0" encoding="UTF-8" standalone="yes"?>
<Relationships xmlns="http://schemas.openxmlformats.org/package/2006/relationships"><Relationship Id="rId1" Type="http://schemas.openxmlformats.org/officeDocument/2006/relationships/oleObject" Target="file:///C:\Users\adixon\Documents\East%20Bay\CA%20Bay%20Area%20Youth%20Flow%20Data%20workspace%20100616_v7.xlsx" TargetMode="External"/><Relationship Id="rId2" Type="http://schemas.microsoft.com/office/2011/relationships/chartStyle" Target="style45.xml"/><Relationship Id="rId3" Type="http://schemas.microsoft.com/office/2011/relationships/chartColorStyle" Target="colors45.xml"/></Relationships>
</file>

<file path=ppt/charts/_rels/chart46.xml.rels><?xml version="1.0" encoding="UTF-8" standalone="yes"?>
<Relationships xmlns="http://schemas.openxmlformats.org/package/2006/relationships"><Relationship Id="rId1" Type="http://schemas.openxmlformats.org/officeDocument/2006/relationships/oleObject" Target="file:///C:\Users\adixon\Documents\East%20Bay\CA%20Bay%20Area%20Youth%20Flow%20Data%20workspace%20100416_v5.xlsx" TargetMode="External"/><Relationship Id="rId2" Type="http://schemas.microsoft.com/office/2011/relationships/chartStyle" Target="style46.xml"/><Relationship Id="rId3" Type="http://schemas.microsoft.com/office/2011/relationships/chartColorStyle" Target="colors46.xml"/></Relationships>
</file>

<file path=ppt/charts/_rels/chart47.xml.rels><?xml version="1.0" encoding="UTF-8" standalone="yes"?>
<Relationships xmlns="http://schemas.openxmlformats.org/package/2006/relationships"><Relationship Id="rId1" Type="http://schemas.openxmlformats.org/officeDocument/2006/relationships/oleObject" Target="file:///C:\Users\adixon\Documents\East%20Bay\CA%20Bay%20Area%20Youth%20Flow%20Data%20workspace%20100416_v5.xlsx" TargetMode="External"/><Relationship Id="rId2" Type="http://schemas.microsoft.com/office/2011/relationships/chartStyle" Target="style47.xml"/><Relationship Id="rId3" Type="http://schemas.microsoft.com/office/2011/relationships/chartColorStyle" Target="colors47.xml"/></Relationships>
</file>

<file path=ppt/charts/_rels/chart48.xml.rels><?xml version="1.0" encoding="UTF-8" standalone="yes"?>
<Relationships xmlns="http://schemas.openxmlformats.org/package/2006/relationships"><Relationship Id="rId1" Type="http://schemas.openxmlformats.org/officeDocument/2006/relationships/oleObject" Target="file:///C:\Users\adixon\Documents\East%20Bay\CA%20Bay%20Area%20Youth%20Flow%20Data%20workspace%20100416_v5.xlsx" TargetMode="External"/><Relationship Id="rId2" Type="http://schemas.microsoft.com/office/2011/relationships/chartStyle" Target="style48.xml"/><Relationship Id="rId3" Type="http://schemas.microsoft.com/office/2011/relationships/chartColorStyle" Target="colors48.xml"/></Relationships>
</file>

<file path=ppt/charts/_rels/chart49.xml.rels><?xml version="1.0" encoding="UTF-8" standalone="yes"?>
<Relationships xmlns="http://schemas.openxmlformats.org/package/2006/relationships"><Relationship Id="rId1" Type="http://schemas.openxmlformats.org/officeDocument/2006/relationships/oleObject" Target="file:///C:\Users\adixon\Documents\East%20Bay\CA%20Bay%20Area%20Youth%20Flow%20Data%20workspace%20100416_v5.xlsx" TargetMode="External"/><Relationship Id="rId2" Type="http://schemas.microsoft.com/office/2011/relationships/chartStyle" Target="style49.xml"/><Relationship Id="rId3" Type="http://schemas.microsoft.com/office/2011/relationships/chartColorStyle" Target="colors49.xml"/></Relationships>
</file>

<file path=ppt/charts/_rels/chart5.xml.rels><?xml version="1.0" encoding="UTF-8" standalone="yes"?>
<Relationships xmlns="http://schemas.openxmlformats.org/package/2006/relationships"><Relationship Id="rId1" Type="http://schemas.openxmlformats.org/officeDocument/2006/relationships/oleObject" Target="file:///C:\Users\mstiehl\AppData\Local\Microsoft\Windows\Temporary%20Internet%20Files\Content.Outlook\HVKBSNI8\CA%20Bay%20Area%20Youth%20Flow%20Data%20workspace%20092316_v2.xlsx" TargetMode="External"/><Relationship Id="rId2" Type="http://schemas.microsoft.com/office/2011/relationships/chartStyle" Target="style5.xml"/><Relationship Id="rId3" Type="http://schemas.microsoft.com/office/2011/relationships/chartColorStyle" Target="colors5.xml"/></Relationships>
</file>

<file path=ppt/charts/_rels/chart50.xml.rels><?xml version="1.0" encoding="UTF-8" standalone="yes"?>
<Relationships xmlns="http://schemas.openxmlformats.org/package/2006/relationships"><Relationship Id="rId1" Type="http://schemas.openxmlformats.org/officeDocument/2006/relationships/oleObject" Target="file:///C:\Users\adixon\Documents\East%20Bay\CA%20Bay%20Area%20Youth%20Flow%20Data%20workspace%20100416_v5.xlsx" TargetMode="External"/><Relationship Id="rId2" Type="http://schemas.microsoft.com/office/2011/relationships/chartStyle" Target="style50.xml"/><Relationship Id="rId3" Type="http://schemas.microsoft.com/office/2011/relationships/chartColorStyle" Target="colors50.xml"/></Relationships>
</file>

<file path=ppt/charts/_rels/chart51.xml.rels><?xml version="1.0" encoding="UTF-8" standalone="yes"?>
<Relationships xmlns="http://schemas.openxmlformats.org/package/2006/relationships"><Relationship Id="rId1" Type="http://schemas.openxmlformats.org/officeDocument/2006/relationships/oleObject" Target="file:///C:\Users\adixon\Documents\East%20Bay\CA%20Bay%20Area%20Youth%20Flow%20Data%20workspace%20100416_v5.xlsx" TargetMode="External"/><Relationship Id="rId2" Type="http://schemas.microsoft.com/office/2011/relationships/chartStyle" Target="style51.xml"/><Relationship Id="rId3" Type="http://schemas.microsoft.com/office/2011/relationships/chartColorStyle" Target="colors51.xml"/></Relationships>
</file>

<file path=ppt/charts/_rels/chart52.xml.rels><?xml version="1.0" encoding="UTF-8" standalone="yes"?>
<Relationships xmlns="http://schemas.openxmlformats.org/package/2006/relationships"><Relationship Id="rId1" Type="http://schemas.openxmlformats.org/officeDocument/2006/relationships/oleObject" Target="file:///C:\Users\adixon\Documents\East%20Bay\CA%20Bay%20Area%20Youth%20Flow%20Data%20workspace%20100616_v7.xlsx" TargetMode="External"/><Relationship Id="rId2" Type="http://schemas.microsoft.com/office/2011/relationships/chartStyle" Target="style52.xml"/><Relationship Id="rId3" Type="http://schemas.microsoft.com/office/2011/relationships/chartColorStyle" Target="colors52.xml"/></Relationships>
</file>

<file path=ppt/charts/_rels/chart53.xml.rels><?xml version="1.0" encoding="UTF-8" standalone="yes"?>
<Relationships xmlns="http://schemas.openxmlformats.org/package/2006/relationships"><Relationship Id="rId1" Type="http://schemas.openxmlformats.org/officeDocument/2006/relationships/oleObject" Target="file:///C:\Users\adixon\Documents\East%20Bay\CA%20Bay%20Area%20Youth%20Flow%20Data%20workspace%20100416_v5.xlsx" TargetMode="External"/><Relationship Id="rId2" Type="http://schemas.microsoft.com/office/2011/relationships/chartStyle" Target="style53.xml"/><Relationship Id="rId3" Type="http://schemas.microsoft.com/office/2011/relationships/chartColorStyle" Target="colors53.xml"/></Relationships>
</file>

<file path=ppt/charts/_rels/chart54.xml.rels><?xml version="1.0" encoding="UTF-8" standalone="yes"?>
<Relationships xmlns="http://schemas.openxmlformats.org/package/2006/relationships"><Relationship Id="rId1" Type="http://schemas.openxmlformats.org/officeDocument/2006/relationships/oleObject" Target="file:///C:\Users\adixon\Documents\East%20Bay\CA%20Bay%20Area%20Youth%20Flow%20Data%20workspace%20100416_v5.xlsx" TargetMode="External"/><Relationship Id="rId2" Type="http://schemas.microsoft.com/office/2011/relationships/chartStyle" Target="style54.xml"/><Relationship Id="rId3" Type="http://schemas.microsoft.com/office/2011/relationships/chartColorStyle" Target="colors54.xml"/></Relationships>
</file>

<file path=ppt/charts/_rels/chart55.xml.rels><?xml version="1.0" encoding="UTF-8" standalone="yes"?>
<Relationships xmlns="http://schemas.openxmlformats.org/package/2006/relationships"><Relationship Id="rId1" Type="http://schemas.openxmlformats.org/officeDocument/2006/relationships/oleObject" Target="file:///C:\Users\adixon\Documents\East%20Bay\CA%20Bay%20Area%20Youth%20Flow%20Data%20workspace%20100416_v5.xlsx" TargetMode="External"/><Relationship Id="rId2" Type="http://schemas.microsoft.com/office/2011/relationships/chartStyle" Target="style55.xml"/><Relationship Id="rId3" Type="http://schemas.microsoft.com/office/2011/relationships/chartColorStyle" Target="colors55.xml"/></Relationships>
</file>

<file path=ppt/charts/_rels/chart56.xml.rels><?xml version="1.0" encoding="UTF-8" standalone="yes"?>
<Relationships xmlns="http://schemas.openxmlformats.org/package/2006/relationships"><Relationship Id="rId1" Type="http://schemas.openxmlformats.org/officeDocument/2006/relationships/oleObject" Target="file:///C:\Users\adixon\Documents\East%20Bay\CA%20Bay%20Area%20Youth%20Flow%20Data%20workspace%20100416_v5.xlsx" TargetMode="External"/><Relationship Id="rId2" Type="http://schemas.microsoft.com/office/2011/relationships/chartStyle" Target="style56.xml"/><Relationship Id="rId3" Type="http://schemas.microsoft.com/office/2011/relationships/chartColorStyle" Target="colors56.xml"/></Relationships>
</file>

<file path=ppt/charts/_rels/chart57.xml.rels><?xml version="1.0" encoding="UTF-8" standalone="yes"?>
<Relationships xmlns="http://schemas.openxmlformats.org/package/2006/relationships"><Relationship Id="rId1" Type="http://schemas.openxmlformats.org/officeDocument/2006/relationships/oleObject" Target="file:///C:\Users\adixon\Documents\East%20Bay\CA%20Bay%20Area%20Youth%20Flow%20Data%20workspace%20100416_v5.xlsx" TargetMode="External"/><Relationship Id="rId2" Type="http://schemas.microsoft.com/office/2011/relationships/chartStyle" Target="style57.xml"/><Relationship Id="rId3" Type="http://schemas.microsoft.com/office/2011/relationships/chartColorStyle" Target="colors57.xml"/></Relationships>
</file>

<file path=ppt/charts/_rels/chart58.xml.rels><?xml version="1.0" encoding="UTF-8" standalone="yes"?>
<Relationships xmlns="http://schemas.openxmlformats.org/package/2006/relationships"><Relationship Id="rId1" Type="http://schemas.openxmlformats.org/officeDocument/2006/relationships/oleObject" Target="file:///C:\Users\adixon\Documents\East%20Bay\CA%20Bay%20Area%20Youth%20Flow%20Data%20workspace%20100416_v5.xlsx" TargetMode="External"/><Relationship Id="rId2" Type="http://schemas.microsoft.com/office/2011/relationships/chartStyle" Target="style58.xml"/><Relationship Id="rId3" Type="http://schemas.microsoft.com/office/2011/relationships/chartColorStyle" Target="colors58.xml"/></Relationships>
</file>

<file path=ppt/charts/_rels/chart59.xml.rels><?xml version="1.0" encoding="UTF-8" standalone="yes"?>
<Relationships xmlns="http://schemas.openxmlformats.org/package/2006/relationships"><Relationship Id="rId1" Type="http://schemas.openxmlformats.org/officeDocument/2006/relationships/oleObject" Target="file:///C:\Users\adixon\Documents\East%20Bay\CA%20Bay%20Area%20Youth%20Flow%20Data%20workspace%20100616_v7.xlsx" TargetMode="External"/><Relationship Id="rId2" Type="http://schemas.microsoft.com/office/2011/relationships/chartStyle" Target="style59.xml"/><Relationship Id="rId3" Type="http://schemas.microsoft.com/office/2011/relationships/chartColorStyle" Target="colors59.xml"/></Relationships>
</file>

<file path=ppt/charts/_rels/chart6.xml.rels><?xml version="1.0" encoding="UTF-8" standalone="yes"?>
<Relationships xmlns="http://schemas.openxmlformats.org/package/2006/relationships"><Relationship Id="rId3" Type="http://schemas.microsoft.com/office/2011/relationships/chartStyle" Target="style6.xml"/><Relationship Id="rId4" Type="http://schemas.microsoft.com/office/2011/relationships/chartColorStyle" Target="colors6.xml"/><Relationship Id="rId1" Type="http://schemas.openxmlformats.org/officeDocument/2006/relationships/oleObject" Target="file:///C:\Users\mstiehl\AppData\Local\Microsoft\Windows\Temporary%20Internet%20Files\Content.Outlook\HVKBSNI8\CA%20Bay%20Area%20Youth%20Flow%20Data%20workspace%20092316_v2.xlsx" TargetMode="External"/><Relationship Id="rId2" Type="http://schemas.openxmlformats.org/officeDocument/2006/relationships/chartUserShapes" Target="../drawings/drawing1.xml"/></Relationships>
</file>

<file path=ppt/charts/_rels/chart60.xml.rels><?xml version="1.0" encoding="UTF-8" standalone="yes"?>
<Relationships xmlns="http://schemas.openxmlformats.org/package/2006/relationships"><Relationship Id="rId1" Type="http://schemas.openxmlformats.org/officeDocument/2006/relationships/oleObject" Target="file:///C:\Users\adixon\Documents\East%20Bay\CA%20Bay%20Area%20Youth%20Flow%20Data%20workspace%20100416_v5.xlsx" TargetMode="External"/><Relationship Id="rId2" Type="http://schemas.microsoft.com/office/2011/relationships/chartStyle" Target="style60.xml"/><Relationship Id="rId3" Type="http://schemas.microsoft.com/office/2011/relationships/chartColorStyle" Target="colors60.xml"/></Relationships>
</file>

<file path=ppt/charts/_rels/chart61.xml.rels><?xml version="1.0" encoding="UTF-8" standalone="yes"?>
<Relationships xmlns="http://schemas.openxmlformats.org/package/2006/relationships"><Relationship Id="rId1" Type="http://schemas.openxmlformats.org/officeDocument/2006/relationships/oleObject" Target="file:///C:\Users\adixon\Documents\East%20Bay\CA%20Bay%20Area%20Youth%20Flow%20Data%20workspace%20100416_v5.xlsx" TargetMode="External"/><Relationship Id="rId2" Type="http://schemas.microsoft.com/office/2011/relationships/chartStyle" Target="style61.xml"/><Relationship Id="rId3" Type="http://schemas.microsoft.com/office/2011/relationships/chartColorStyle" Target="colors61.xml"/></Relationships>
</file>

<file path=ppt/charts/_rels/chart62.xml.rels><?xml version="1.0" encoding="UTF-8" standalone="yes"?>
<Relationships xmlns="http://schemas.openxmlformats.org/package/2006/relationships"><Relationship Id="rId1" Type="http://schemas.openxmlformats.org/officeDocument/2006/relationships/oleObject" Target="file:///C:\Users\adixon\Documents\East%20Bay\CA%20Bay%20Area%20Youth%20Flow%20Data%20workspace%20100416_v5.xlsx" TargetMode="External"/><Relationship Id="rId2" Type="http://schemas.microsoft.com/office/2011/relationships/chartStyle" Target="style62.xml"/><Relationship Id="rId3" Type="http://schemas.microsoft.com/office/2011/relationships/chartColorStyle" Target="colors62.xml"/></Relationships>
</file>

<file path=ppt/charts/_rels/chart63.xml.rels><?xml version="1.0" encoding="UTF-8" standalone="yes"?>
<Relationships xmlns="http://schemas.openxmlformats.org/package/2006/relationships"><Relationship Id="rId1" Type="http://schemas.openxmlformats.org/officeDocument/2006/relationships/oleObject" Target="file:///C:\Users\adixon\Documents\East%20Bay\CA%20Bay%20Area%20Youth%20Flow%20Data%20workspace%20100416_v5.xlsx" TargetMode="External"/><Relationship Id="rId2" Type="http://schemas.microsoft.com/office/2011/relationships/chartStyle" Target="style63.xml"/><Relationship Id="rId3" Type="http://schemas.microsoft.com/office/2011/relationships/chartColorStyle" Target="colors63.xml"/></Relationships>
</file>

<file path=ppt/charts/_rels/chart64.xml.rels><?xml version="1.0" encoding="UTF-8" standalone="yes"?>
<Relationships xmlns="http://schemas.openxmlformats.org/package/2006/relationships"><Relationship Id="rId1" Type="http://schemas.openxmlformats.org/officeDocument/2006/relationships/oleObject" Target="file:///C:\Users\adixon\Documents\East%20Bay\CA%20Bay%20Area%20Youth%20Flow%20Data%20workspace%20100416_v5.xlsx" TargetMode="External"/><Relationship Id="rId2" Type="http://schemas.microsoft.com/office/2011/relationships/chartStyle" Target="style64.xml"/><Relationship Id="rId3" Type="http://schemas.microsoft.com/office/2011/relationships/chartColorStyle" Target="colors64.xml"/></Relationships>
</file>

<file path=ppt/charts/_rels/chart65.xml.rels><?xml version="1.0" encoding="UTF-8" standalone="yes"?>
<Relationships xmlns="http://schemas.openxmlformats.org/package/2006/relationships"><Relationship Id="rId1" Type="http://schemas.openxmlformats.org/officeDocument/2006/relationships/oleObject" Target="file:///C:\Users\adixon\Documents\East%20Bay\CA%20Bay%20Area%20Youth%20Flow%20Data%20workspace%20100416_v5.xlsx" TargetMode="External"/><Relationship Id="rId2" Type="http://schemas.microsoft.com/office/2011/relationships/chartStyle" Target="style65.xml"/><Relationship Id="rId3" Type="http://schemas.microsoft.com/office/2011/relationships/chartColorStyle" Target="colors65.xml"/></Relationships>
</file>

<file path=ppt/charts/_rels/chart7.xml.rels><?xml version="1.0" encoding="UTF-8" standalone="yes"?>
<Relationships xmlns="http://schemas.openxmlformats.org/package/2006/relationships"><Relationship Id="rId1" Type="http://schemas.openxmlformats.org/officeDocument/2006/relationships/oleObject" Target="file:///C:\Users\adixon\Documents\East%20Bay\CA%20Bay%20Area%20Youth%20Flow%20Data%20workspace%20092316_v3.xlsx" TargetMode="External"/><Relationship Id="rId2" Type="http://schemas.microsoft.com/office/2011/relationships/chartStyle" Target="style7.xml"/><Relationship Id="rId3" Type="http://schemas.microsoft.com/office/2011/relationships/chartColorStyle" Target="colors7.xml"/></Relationships>
</file>

<file path=ppt/charts/_rels/chart8.xml.rels><?xml version="1.0" encoding="UTF-8" standalone="yes"?>
<Relationships xmlns="http://schemas.openxmlformats.org/package/2006/relationships"><Relationship Id="rId1" Type="http://schemas.openxmlformats.org/officeDocument/2006/relationships/oleObject" Target="file:///C:\Users\mstiehl\AppData\Local\Microsoft\Windows\Temporary%20Internet%20Files\Content.Outlook\HVKBSNI8\CA%20Bay%20Area%20Youth%20Flow%20Data%20workspace%20092316_v2.xlsx" TargetMode="External"/><Relationship Id="rId2" Type="http://schemas.microsoft.com/office/2011/relationships/chartStyle" Target="style8.xml"/><Relationship Id="rId3" Type="http://schemas.microsoft.com/office/2011/relationships/chartColorStyle" Target="colors8.xml"/></Relationships>
</file>

<file path=ppt/charts/_rels/chart9.xml.rels><?xml version="1.0" encoding="UTF-8" standalone="yes"?>
<Relationships xmlns="http://schemas.openxmlformats.org/package/2006/relationships"><Relationship Id="rId1" Type="http://schemas.openxmlformats.org/officeDocument/2006/relationships/oleObject" Target="file:///C:\Users\mstiehl\Documents\Copy%20of%20CA%20Bay%20Area%20Youth%20Flow%20Data%20workspace%20092316_v2.xlsx" TargetMode="External"/><Relationship Id="rId2" Type="http://schemas.microsoft.com/office/2011/relationships/chartStyle" Target="style9.xml"/><Relationship Id="rId3" Type="http://schemas.microsoft.com/office/2011/relationships/chartColorStyle" Target="colors9.xm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00" b="1" i="0" u="none" strike="noStrike" kern="1200" spc="0" baseline="0">
                <a:solidFill>
                  <a:schemeClr val="tx1">
                    <a:lumMod val="65000"/>
                    <a:lumOff val="35000"/>
                  </a:schemeClr>
                </a:solidFill>
                <a:latin typeface="+mn-lt"/>
                <a:ea typeface="+mn-ea"/>
                <a:cs typeface="+mn-cs"/>
              </a:defRPr>
            </a:pPr>
            <a:r>
              <a:rPr lang="en-US" sz="1800" b="1" dirty="0"/>
              <a:t>Total</a:t>
            </a:r>
            <a:r>
              <a:rPr lang="en-US" sz="1800" b="1" baseline="0" dirty="0"/>
              <a:t> Caseload in California</a:t>
            </a:r>
            <a:endParaRPr lang="en-US" sz="1800" b="1" dirty="0"/>
          </a:p>
        </c:rich>
      </c:tx>
      <c:layout/>
      <c:overlay val="0"/>
      <c:spPr>
        <a:noFill/>
        <a:ln>
          <a:noFill/>
        </a:ln>
        <a:effectLst/>
      </c:spPr>
    </c:title>
    <c:autoTitleDeleted val="0"/>
    <c:plotArea>
      <c:layout>
        <c:manualLayout>
          <c:layoutTarget val="inner"/>
          <c:xMode val="edge"/>
          <c:yMode val="edge"/>
          <c:x val="0.100974227179936"/>
          <c:y val="0.0974017570720326"/>
          <c:w val="0.873562809857101"/>
          <c:h val="0.737466827063284"/>
        </c:manualLayout>
      </c:layout>
      <c:lineChart>
        <c:grouping val="standard"/>
        <c:varyColors val="0"/>
        <c:ser>
          <c:idx val="0"/>
          <c:order val="0"/>
          <c:spPr>
            <a:ln w="28575" cap="rnd">
              <a:solidFill>
                <a:schemeClr val="accent1"/>
              </a:solidFill>
              <a:round/>
            </a:ln>
            <a:effectLst/>
          </c:spPr>
          <c:marker>
            <c:symbol val="none"/>
          </c:marker>
          <c:cat>
            <c:numRef>
              <c:f>workspace_v2!$A$201:$A$221</c:f>
              <c:numCache>
                <c:formatCode>[$-409]mmmm\-yy;@</c:formatCode>
                <c:ptCount val="21"/>
                <c:pt idx="0">
                  <c:v>38718.0</c:v>
                </c:pt>
                <c:pt idx="1">
                  <c:v>38899.0</c:v>
                </c:pt>
                <c:pt idx="2">
                  <c:v>39083.0</c:v>
                </c:pt>
                <c:pt idx="3">
                  <c:v>39264.0</c:v>
                </c:pt>
                <c:pt idx="4">
                  <c:v>39448.0</c:v>
                </c:pt>
                <c:pt idx="5">
                  <c:v>39630.0</c:v>
                </c:pt>
                <c:pt idx="6">
                  <c:v>39814.0</c:v>
                </c:pt>
                <c:pt idx="7">
                  <c:v>39995.0</c:v>
                </c:pt>
                <c:pt idx="8">
                  <c:v>40179.0</c:v>
                </c:pt>
                <c:pt idx="9">
                  <c:v>40360.0</c:v>
                </c:pt>
                <c:pt idx="10">
                  <c:v>40544.0</c:v>
                </c:pt>
                <c:pt idx="11">
                  <c:v>40725.0</c:v>
                </c:pt>
                <c:pt idx="12">
                  <c:v>40909.0</c:v>
                </c:pt>
                <c:pt idx="13">
                  <c:v>41091.0</c:v>
                </c:pt>
                <c:pt idx="14">
                  <c:v>41275.0</c:v>
                </c:pt>
                <c:pt idx="15">
                  <c:v>41456.0</c:v>
                </c:pt>
                <c:pt idx="16">
                  <c:v>41640.0</c:v>
                </c:pt>
                <c:pt idx="17">
                  <c:v>41821.0</c:v>
                </c:pt>
                <c:pt idx="18">
                  <c:v>42005.0</c:v>
                </c:pt>
                <c:pt idx="19">
                  <c:v>42186.0</c:v>
                </c:pt>
                <c:pt idx="20">
                  <c:v>42370.0</c:v>
                </c:pt>
              </c:numCache>
            </c:numRef>
          </c:cat>
          <c:val>
            <c:numRef>
              <c:f>workspace_v2!$B$201:$B$221</c:f>
              <c:numCache>
                <c:formatCode>#,##0</c:formatCode>
                <c:ptCount val="21"/>
                <c:pt idx="0">
                  <c:v>77001.0</c:v>
                </c:pt>
                <c:pt idx="1">
                  <c:v>76728.0</c:v>
                </c:pt>
                <c:pt idx="2">
                  <c:v>75171.0</c:v>
                </c:pt>
                <c:pt idx="3">
                  <c:v>74829.0</c:v>
                </c:pt>
                <c:pt idx="4">
                  <c:v>71014.0</c:v>
                </c:pt>
                <c:pt idx="5">
                  <c:v>67856.0</c:v>
                </c:pt>
                <c:pt idx="6">
                  <c:v>64266.0</c:v>
                </c:pt>
                <c:pt idx="7">
                  <c:v>61934.0</c:v>
                </c:pt>
                <c:pt idx="8">
                  <c:v>59161.0</c:v>
                </c:pt>
                <c:pt idx="9">
                  <c:v>57341.0</c:v>
                </c:pt>
                <c:pt idx="10">
                  <c:v>56547.0</c:v>
                </c:pt>
                <c:pt idx="11">
                  <c:v>55992.0</c:v>
                </c:pt>
                <c:pt idx="12">
                  <c:v>54442.0</c:v>
                </c:pt>
                <c:pt idx="13">
                  <c:v>55319.0</c:v>
                </c:pt>
                <c:pt idx="14">
                  <c:v>56248.0</c:v>
                </c:pt>
                <c:pt idx="15">
                  <c:v>58728.0</c:v>
                </c:pt>
                <c:pt idx="16">
                  <c:v>60578.0</c:v>
                </c:pt>
                <c:pt idx="17">
                  <c:v>62111.0</c:v>
                </c:pt>
                <c:pt idx="18">
                  <c:v>62359.0</c:v>
                </c:pt>
                <c:pt idx="19">
                  <c:v>62055.0</c:v>
                </c:pt>
                <c:pt idx="20">
                  <c:v>61903.0</c:v>
                </c:pt>
              </c:numCache>
            </c:numRef>
          </c:val>
          <c:smooth val="1"/>
        </c:ser>
        <c:dLbls>
          <c:showLegendKey val="0"/>
          <c:showVal val="0"/>
          <c:showCatName val="0"/>
          <c:showSerName val="0"/>
          <c:showPercent val="0"/>
          <c:showBubbleSize val="0"/>
        </c:dLbls>
        <c:marker val="1"/>
        <c:smooth val="0"/>
        <c:axId val="-2064555448"/>
        <c:axId val="-2064551992"/>
      </c:lineChart>
      <c:dateAx>
        <c:axId val="-2064555448"/>
        <c:scaling>
          <c:orientation val="minMax"/>
        </c:scaling>
        <c:delete val="0"/>
        <c:axPos val="b"/>
        <c:numFmt formatCode="[$-409]mmmm\-yy;@"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crossAx val="-2064551992"/>
        <c:crosses val="autoZero"/>
        <c:auto val="1"/>
        <c:lblOffset val="100"/>
        <c:baseTimeUnit val="months"/>
        <c:majorUnit val="6.0"/>
        <c:majorTimeUnit val="months"/>
      </c:dateAx>
      <c:valAx>
        <c:axId val="-2064551992"/>
        <c:scaling>
          <c:orientation val="minMax"/>
          <c:max val="80000.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crossAx val="-2064555448"/>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1" i="0" u="none" strike="noStrike" kern="1200" spc="0" baseline="0">
                <a:solidFill>
                  <a:schemeClr val="tx1">
                    <a:lumMod val="65000"/>
                    <a:lumOff val="35000"/>
                  </a:schemeClr>
                </a:solidFill>
                <a:latin typeface="+mn-lt"/>
                <a:ea typeface="+mn-ea"/>
                <a:cs typeface="+mn-cs"/>
              </a:defRPr>
            </a:pPr>
            <a:r>
              <a:rPr lang="en-US" sz="1400" b="1" dirty="0"/>
              <a:t>Percent of Youth Staying </a:t>
            </a:r>
            <a:r>
              <a:rPr lang="en-US" sz="1400" b="1" baseline="0" dirty="0"/>
              <a:t>Who Stay in Home </a:t>
            </a:r>
            <a:r>
              <a:rPr lang="en-US" sz="1400" b="1" baseline="0" dirty="0" smtClean="0"/>
              <a:t>County</a:t>
            </a:r>
          </a:p>
        </c:rich>
      </c:tx>
      <c:layout>
        <c:manualLayout>
          <c:xMode val="edge"/>
          <c:yMode val="edge"/>
          <c:x val="0.190208333333333"/>
          <c:y val="0.0277777777777778"/>
        </c:manualLayout>
      </c:layout>
      <c:overlay val="0"/>
      <c:spPr>
        <a:noFill/>
        <a:ln>
          <a:noFill/>
        </a:ln>
        <a:effectLst/>
      </c:spPr>
    </c:title>
    <c:autoTitleDeleted val="0"/>
    <c:plotArea>
      <c:layout>
        <c:manualLayout>
          <c:layoutTarget val="inner"/>
          <c:xMode val="edge"/>
          <c:yMode val="edge"/>
          <c:x val="0.310224190726159"/>
          <c:y val="0.147650007290755"/>
          <c:w val="0.56719761592301"/>
          <c:h val="0.752115959463401"/>
        </c:manualLayout>
      </c:layout>
      <c:lineChart>
        <c:grouping val="standard"/>
        <c:varyColors val="0"/>
        <c:ser>
          <c:idx val="0"/>
          <c:order val="0"/>
          <c:tx>
            <c:strRef>
              <c:f>workspace_v1!$A$167</c:f>
              <c:strCache>
                <c:ptCount val="1"/>
                <c:pt idx="0">
                  <c:v>Santa Cruz</c:v>
                </c:pt>
              </c:strCache>
            </c:strRef>
          </c:tx>
          <c:spPr>
            <a:ln w="28575" cap="rnd">
              <a:solidFill>
                <a:schemeClr val="accent1"/>
              </a:solidFill>
              <a:round/>
            </a:ln>
            <a:effectLst/>
          </c:spPr>
          <c:marker>
            <c:symbol val="circle"/>
            <c:size val="7"/>
            <c:spPr>
              <a:solidFill>
                <a:schemeClr val="accent1"/>
              </a:solidFill>
              <a:ln w="9525">
                <a:solidFill>
                  <a:schemeClr val="accent1"/>
                </a:solidFill>
              </a:ln>
              <a:effectLst/>
            </c:spPr>
          </c:marker>
          <c:dLbls>
            <c:dLbl>
              <c:idx val="0"/>
              <c:layout>
                <c:manualLayout>
                  <c:x val="-0.289366524496938"/>
                  <c:y val="0.00486913094196559"/>
                </c:manualLayout>
              </c:layout>
              <c:showLegendKey val="0"/>
              <c:showVal val="1"/>
              <c:showCatName val="0"/>
              <c:showSerName val="1"/>
              <c:showPercent val="0"/>
              <c:showBubbleSize val="0"/>
              <c:separator> </c:separator>
              <c:extLst>
                <c:ext xmlns:c15="http://schemas.microsoft.com/office/drawing/2012/chart" uri="{CE6537A1-D6FC-4f65-9D91-7224C49458BB}">
                  <c15:layout>
                    <c:manualLayout>
                      <c:w val="0.2460938867016623"/>
                      <c:h val="6.3449074074074074E-2"/>
                    </c:manualLayout>
                  </c15:layout>
                </c:ext>
              </c:extLst>
            </c:dLbl>
            <c:dLbl>
              <c:idx val="1"/>
              <c:layout>
                <c:manualLayout>
                  <c:x val="0.00280112044817917"/>
                  <c:y val="-0.00766283370786024"/>
                </c:manualLayout>
              </c:layout>
              <c:showLegendKey val="0"/>
              <c:showVal val="1"/>
              <c:showCatName val="0"/>
              <c:showSerName val="0"/>
              <c:showPercent val="0"/>
              <c:showBubbleSize val="0"/>
              <c:extLst>
                <c:ext xmlns:c15="http://schemas.microsoft.com/office/drawing/2012/chart" uri="{CE6537A1-D6FC-4f65-9D91-7224C49458BB}"/>
              </c:extLst>
            </c:dLbl>
            <c:numFmt formatCode="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workspace_v1!$B$143:$V$143</c:f>
              <c:numCache>
                <c:formatCode>m/d/yyyy</c:formatCode>
                <c:ptCount val="2"/>
                <c:pt idx="0">
                  <c:v>40909.0</c:v>
                </c:pt>
                <c:pt idx="1">
                  <c:v>42370.0</c:v>
                </c:pt>
              </c:numCache>
              <c:extLst/>
            </c:numRef>
          </c:cat>
          <c:val>
            <c:numRef>
              <c:f>workspace_v1!$B$167:$V$167</c:f>
              <c:numCache>
                <c:formatCode>0.00%</c:formatCode>
                <c:ptCount val="2"/>
                <c:pt idx="0">
                  <c:v>0.761029411764706</c:v>
                </c:pt>
                <c:pt idx="1">
                  <c:v>0.789272030651341</c:v>
                </c:pt>
              </c:numCache>
              <c:extLst/>
            </c:numRef>
          </c:val>
          <c:smooth val="0"/>
          <c:extLst/>
        </c:ser>
        <c:ser>
          <c:idx val="1"/>
          <c:order val="1"/>
          <c:tx>
            <c:strRef>
              <c:f>workspace_v1!$A$168</c:f>
              <c:strCache>
                <c:ptCount val="1"/>
                <c:pt idx="0">
                  <c:v>Santa Clara</c:v>
                </c:pt>
              </c:strCache>
            </c:strRef>
          </c:tx>
          <c:spPr>
            <a:ln w="28575" cap="rnd">
              <a:solidFill>
                <a:schemeClr val="accent2"/>
              </a:solidFill>
              <a:round/>
            </a:ln>
            <a:effectLst/>
          </c:spPr>
          <c:marker>
            <c:symbol val="circle"/>
            <c:size val="7"/>
            <c:spPr>
              <a:solidFill>
                <a:schemeClr val="accent2"/>
              </a:solidFill>
              <a:ln w="9525">
                <a:solidFill>
                  <a:schemeClr val="accent2"/>
                </a:solidFill>
              </a:ln>
              <a:effectLst/>
            </c:spPr>
          </c:marker>
          <c:dLbls>
            <c:dLbl>
              <c:idx val="0"/>
              <c:layout>
                <c:manualLayout>
                  <c:x val="-0.303279746281715"/>
                  <c:y val="-0.010696084864392"/>
                </c:manualLayout>
              </c:layout>
              <c:showLegendKey val="0"/>
              <c:showVal val="1"/>
              <c:showCatName val="0"/>
              <c:showSerName val="1"/>
              <c:showPercent val="0"/>
              <c:showBubbleSize val="0"/>
              <c:separator> </c:separator>
              <c:extLst>
                <c:ext xmlns:c15="http://schemas.microsoft.com/office/drawing/2012/chart" uri="{CE6537A1-D6FC-4f65-9D91-7224C49458BB}">
                  <c15:layout>
                    <c:manualLayout>
                      <c:w val="0.27034722222222224"/>
                      <c:h val="6.3449074074074074E-2"/>
                    </c:manualLayout>
                  </c15:layout>
                </c:ext>
              </c:extLst>
            </c:dLbl>
            <c:dLbl>
              <c:idx val="1"/>
              <c:layout>
                <c:manualLayout>
                  <c:x val="0.0"/>
                  <c:y val="0.00814176873724117"/>
                </c:manualLayout>
              </c:layout>
              <c:showLegendKey val="0"/>
              <c:showVal val="1"/>
              <c:showCatName val="0"/>
              <c:showSerName val="0"/>
              <c:showPercent val="0"/>
              <c:showBubbleSize val="0"/>
              <c:extLst>
                <c:ext xmlns:c15="http://schemas.microsoft.com/office/drawing/2012/chart" uri="{CE6537A1-D6FC-4f65-9D91-7224C49458BB}"/>
              </c:extLst>
            </c:dLbl>
            <c:numFmt formatCode="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workspace_v1!$B$143:$V$143</c:f>
              <c:numCache>
                <c:formatCode>m/d/yyyy</c:formatCode>
                <c:ptCount val="2"/>
                <c:pt idx="0">
                  <c:v>40909.0</c:v>
                </c:pt>
                <c:pt idx="1">
                  <c:v>42370.0</c:v>
                </c:pt>
              </c:numCache>
              <c:extLst/>
            </c:numRef>
          </c:cat>
          <c:val>
            <c:numRef>
              <c:f>workspace_v1!$B$168:$V$168</c:f>
              <c:numCache>
                <c:formatCode>0.00%</c:formatCode>
                <c:ptCount val="2"/>
                <c:pt idx="0">
                  <c:v>0.773453093812375</c:v>
                </c:pt>
                <c:pt idx="1">
                  <c:v>0.763076923076923</c:v>
                </c:pt>
              </c:numCache>
              <c:extLst/>
            </c:numRef>
          </c:val>
          <c:smooth val="0"/>
          <c:extLst/>
        </c:ser>
        <c:ser>
          <c:idx val="2"/>
          <c:order val="2"/>
          <c:tx>
            <c:strRef>
              <c:f>workspace_v1!$A$169</c:f>
              <c:strCache>
                <c:ptCount val="1"/>
                <c:pt idx="0">
                  <c:v>San Mateo</c:v>
                </c:pt>
              </c:strCache>
            </c:strRef>
          </c:tx>
          <c:spPr>
            <a:ln w="28575" cap="rnd">
              <a:solidFill>
                <a:schemeClr val="accent3"/>
              </a:solidFill>
              <a:round/>
            </a:ln>
            <a:effectLst/>
          </c:spPr>
          <c:marker>
            <c:symbol val="circle"/>
            <c:size val="7"/>
            <c:spPr>
              <a:solidFill>
                <a:schemeClr val="accent3"/>
              </a:solidFill>
              <a:ln w="9525">
                <a:solidFill>
                  <a:schemeClr val="accent3"/>
                </a:solidFill>
              </a:ln>
              <a:effectLst/>
            </c:spPr>
          </c:marker>
          <c:dLbls>
            <c:dLbl>
              <c:idx val="0"/>
              <c:layout>
                <c:manualLayout>
                  <c:x val="-0.332793498468941"/>
                  <c:y val="-0.00694444444444444"/>
                </c:manualLayout>
              </c:layout>
              <c:numFmt formatCode="0%" sourceLinked="0"/>
              <c:spPr>
                <a:noFill/>
                <a:ln>
                  <a:noFill/>
                </a:ln>
                <a:effectLst/>
              </c:spPr>
              <c:txPr>
                <a:bodyPr rot="0" spcFirstLastPara="1" vertOverflow="ellipsis" vert="horz" wrap="square" lIns="38100" tIns="19050" rIns="38100" bIns="19050" anchor="ctr" anchorCtr="1">
                  <a:noAutofit/>
                </a:bodyPr>
                <a:lstStyle/>
                <a:p>
                  <a:pPr>
                    <a:defRPr sz="10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1"/>
              <c:showPercent val="0"/>
              <c:showBubbleSize val="0"/>
              <c:separator> </c:separator>
              <c:extLst>
                <c:ext xmlns:c15="http://schemas.microsoft.com/office/drawing/2012/chart" uri="{CE6537A1-D6FC-4f65-9D91-7224C49458BB}">
                  <c15:layout>
                    <c:manualLayout>
                      <c:w val="0.33623277559055109"/>
                      <c:h val="4.0300925925925928E-2"/>
                    </c:manualLayout>
                  </c15:layout>
                </c:ext>
              </c:extLst>
            </c:dLbl>
            <c:numFmt formatCode="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workspace_v1!$B$143:$V$143</c:f>
              <c:numCache>
                <c:formatCode>m/d/yyyy</c:formatCode>
                <c:ptCount val="2"/>
                <c:pt idx="0">
                  <c:v>40909.0</c:v>
                </c:pt>
                <c:pt idx="1">
                  <c:v>42370.0</c:v>
                </c:pt>
              </c:numCache>
              <c:extLst/>
            </c:numRef>
          </c:cat>
          <c:val>
            <c:numRef>
              <c:f>workspace_v1!$B$169:$V$169</c:f>
              <c:numCache>
                <c:formatCode>0.00%</c:formatCode>
                <c:ptCount val="2"/>
                <c:pt idx="0">
                  <c:v>0.619672131147541</c:v>
                </c:pt>
                <c:pt idx="1">
                  <c:v>0.550595238095238</c:v>
                </c:pt>
              </c:numCache>
              <c:extLst/>
            </c:numRef>
          </c:val>
          <c:smooth val="0"/>
          <c:extLst/>
        </c:ser>
        <c:ser>
          <c:idx val="3"/>
          <c:order val="3"/>
          <c:tx>
            <c:strRef>
              <c:f>workspace_v1!$A$170</c:f>
              <c:strCache>
                <c:ptCount val="1"/>
                <c:pt idx="0">
                  <c:v>San Francisco</c:v>
                </c:pt>
              </c:strCache>
            </c:strRef>
          </c:tx>
          <c:spPr>
            <a:ln w="28575" cap="rnd">
              <a:solidFill>
                <a:schemeClr val="accent4"/>
              </a:solidFill>
              <a:round/>
            </a:ln>
            <a:effectLst/>
          </c:spPr>
          <c:marker>
            <c:symbol val="circle"/>
            <c:size val="7"/>
            <c:spPr>
              <a:solidFill>
                <a:schemeClr val="accent4"/>
              </a:solidFill>
              <a:ln w="9525">
                <a:solidFill>
                  <a:schemeClr val="accent4"/>
                </a:solidFill>
              </a:ln>
              <a:effectLst/>
            </c:spPr>
          </c:marker>
          <c:dLbls>
            <c:dLbl>
              <c:idx val="0"/>
              <c:layout>
                <c:manualLayout>
                  <c:x val="-0.34205271216098"/>
                  <c:y val="-0.0125318970545349"/>
                </c:manualLayout>
              </c:layout>
              <c:showLegendKey val="0"/>
              <c:showVal val="1"/>
              <c:showCatName val="0"/>
              <c:showSerName val="1"/>
              <c:showPercent val="0"/>
              <c:showBubbleSize val="0"/>
              <c:separator> </c:separator>
              <c:extLst>
                <c:ext xmlns:c15="http://schemas.microsoft.com/office/drawing/2012/chart" uri="{CE6537A1-D6FC-4f65-9D91-7224C49458BB}">
                  <c15:layout>
                    <c:manualLayout>
                      <c:w val="0.2867541557305337"/>
                      <c:h val="6.3780256634587348E-2"/>
                    </c:manualLayout>
                  </c15:layout>
                </c:ext>
              </c:extLst>
            </c:dLbl>
            <c:numFmt formatCode="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workspace_v1!$B$143:$V$143</c:f>
              <c:numCache>
                <c:formatCode>m/d/yyyy</c:formatCode>
                <c:ptCount val="2"/>
                <c:pt idx="0">
                  <c:v>40909.0</c:v>
                </c:pt>
                <c:pt idx="1">
                  <c:v>42370.0</c:v>
                </c:pt>
              </c:numCache>
              <c:extLst/>
            </c:numRef>
          </c:cat>
          <c:val>
            <c:numRef>
              <c:f>workspace_v1!$B$170:$V$170</c:f>
              <c:numCache>
                <c:formatCode>0.00%</c:formatCode>
                <c:ptCount val="2"/>
                <c:pt idx="0">
                  <c:v>0.456904541241891</c:v>
                </c:pt>
                <c:pt idx="1">
                  <c:v>0.377705627705628</c:v>
                </c:pt>
              </c:numCache>
              <c:extLst/>
            </c:numRef>
          </c:val>
          <c:smooth val="0"/>
          <c:extLst/>
        </c:ser>
        <c:ser>
          <c:idx val="4"/>
          <c:order val="4"/>
          <c:tx>
            <c:strRef>
              <c:f>workspace_v1!$A$171</c:f>
              <c:strCache>
                <c:ptCount val="1"/>
                <c:pt idx="0">
                  <c:v>Marin</c:v>
                </c:pt>
              </c:strCache>
            </c:strRef>
          </c:tx>
          <c:spPr>
            <a:ln w="28575" cap="rnd">
              <a:solidFill>
                <a:schemeClr val="accent5"/>
              </a:solidFill>
              <a:round/>
            </a:ln>
            <a:effectLst/>
          </c:spPr>
          <c:marker>
            <c:symbol val="circle"/>
            <c:size val="7"/>
            <c:spPr>
              <a:solidFill>
                <a:schemeClr val="accent5"/>
              </a:solidFill>
              <a:ln w="9525">
                <a:solidFill>
                  <a:schemeClr val="accent5"/>
                </a:solidFill>
              </a:ln>
              <a:effectLst/>
            </c:spPr>
          </c:marker>
          <c:dLbls>
            <c:dLbl>
              <c:idx val="0"/>
              <c:layout>
                <c:manualLayout>
                  <c:x val="-0.22977936351706"/>
                  <c:y val="-0.00462962962962967"/>
                </c:manualLayout>
              </c:layout>
              <c:showLegendKey val="0"/>
              <c:showVal val="1"/>
              <c:showCatName val="0"/>
              <c:showSerName val="1"/>
              <c:showPercent val="0"/>
              <c:showBubbleSize val="0"/>
              <c:separator> </c:separator>
              <c:extLst>
                <c:ext xmlns:c15="http://schemas.microsoft.com/office/drawing/2012/chart" uri="{CE6537A1-D6FC-4f65-9D91-7224C49458BB}"/>
              </c:extLst>
            </c:dLbl>
            <c:numFmt formatCode="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workspace_v1!$B$143:$V$143</c:f>
              <c:numCache>
                <c:formatCode>m/d/yyyy</c:formatCode>
                <c:ptCount val="2"/>
                <c:pt idx="0">
                  <c:v>40909.0</c:v>
                </c:pt>
                <c:pt idx="1">
                  <c:v>42370.0</c:v>
                </c:pt>
              </c:numCache>
              <c:extLst/>
            </c:numRef>
          </c:cat>
          <c:val>
            <c:numRef>
              <c:f>workspace_v1!$B$171:$V$171</c:f>
              <c:numCache>
                <c:formatCode>0.00%</c:formatCode>
                <c:ptCount val="2"/>
                <c:pt idx="0">
                  <c:v>0.657534246575342</c:v>
                </c:pt>
                <c:pt idx="1">
                  <c:v>0.670886075949367</c:v>
                </c:pt>
              </c:numCache>
              <c:extLst/>
            </c:numRef>
          </c:val>
          <c:smooth val="0"/>
          <c:extLst/>
        </c:ser>
        <c:ser>
          <c:idx val="5"/>
          <c:order val="5"/>
          <c:tx>
            <c:strRef>
              <c:f>workspace_v1!$A$172</c:f>
              <c:strCache>
                <c:ptCount val="1"/>
                <c:pt idx="0">
                  <c:v>Contra Costa</c:v>
                </c:pt>
              </c:strCache>
            </c:strRef>
          </c:tx>
          <c:spPr>
            <a:ln w="28575" cap="rnd">
              <a:solidFill>
                <a:schemeClr val="accent6"/>
              </a:solidFill>
              <a:round/>
            </a:ln>
            <a:effectLst/>
          </c:spPr>
          <c:marker>
            <c:symbol val="circle"/>
            <c:size val="7"/>
            <c:spPr>
              <a:solidFill>
                <a:schemeClr val="accent6"/>
              </a:solidFill>
              <a:ln w="9525">
                <a:solidFill>
                  <a:schemeClr val="accent6"/>
                </a:solidFill>
              </a:ln>
              <a:effectLst/>
            </c:spPr>
          </c:marker>
          <c:dLbls>
            <c:dLbl>
              <c:idx val="0"/>
              <c:layout>
                <c:manualLayout>
                  <c:x val="-0.329622703412074"/>
                  <c:y val="-0.0020753135024789"/>
                </c:manualLayout>
              </c:layout>
              <c:showLegendKey val="0"/>
              <c:showVal val="1"/>
              <c:showCatName val="0"/>
              <c:showSerName val="1"/>
              <c:showPercent val="0"/>
              <c:showBubbleSize val="0"/>
              <c:separator> </c:separator>
              <c:extLst>
                <c:ext xmlns:c15="http://schemas.microsoft.com/office/drawing/2012/chart" uri="{CE6537A1-D6FC-4f65-9D91-7224C49458BB}">
                  <c15:layout>
                    <c:manualLayout>
                      <c:w val="0.29773157261592303"/>
                      <c:h val="6.3780256634587348E-2"/>
                    </c:manualLayout>
                  </c15:layout>
                </c:ext>
              </c:extLst>
            </c:dLbl>
            <c:dLbl>
              <c:idx val="1"/>
              <c:layout>
                <c:manualLayout>
                  <c:x val="-0.00520833333333333"/>
                  <c:y val="0.00303331875182265"/>
                </c:manualLayout>
              </c:layout>
              <c:numFmt formatCode="0%" sourceLinked="0"/>
              <c:spPr>
                <a:noFill/>
                <a:ln>
                  <a:noFill/>
                </a:ln>
                <a:effectLst/>
              </c:spPr>
              <c:txPr>
                <a:bodyPr rot="0" spcFirstLastPara="1" vertOverflow="ellipsis" vert="horz" wrap="square" lIns="38100" tIns="19050" rIns="38100" bIns="19050" anchor="ctr" anchorCtr="1">
                  <a:noAutofit/>
                </a:bodyPr>
                <a:lstStyle/>
                <a:p>
                  <a:pPr>
                    <a:defRPr sz="10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extLst>
                <c:ext xmlns:c15="http://schemas.microsoft.com/office/drawing/2012/chart" uri="{CE6537A1-D6FC-4f65-9D91-7224C49458BB}">
                  <c15:layout>
                    <c:manualLayout>
                      <c:w val="9.4800415573053368E-2"/>
                      <c:h val="5.0115740740740738E-2"/>
                    </c:manualLayout>
                  </c15:layout>
                </c:ext>
              </c:extLst>
            </c:dLbl>
            <c:numFmt formatCode="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workspace_v1!$B$143:$V$143</c:f>
              <c:numCache>
                <c:formatCode>m/d/yyyy</c:formatCode>
                <c:ptCount val="2"/>
                <c:pt idx="0">
                  <c:v>40909.0</c:v>
                </c:pt>
                <c:pt idx="1">
                  <c:v>42370.0</c:v>
                </c:pt>
              </c:numCache>
              <c:extLst/>
            </c:numRef>
          </c:cat>
          <c:val>
            <c:numRef>
              <c:f>workspace_v1!$B$172:$V$172</c:f>
              <c:numCache>
                <c:formatCode>0.00%</c:formatCode>
                <c:ptCount val="2"/>
                <c:pt idx="0">
                  <c:v>0.732919254658385</c:v>
                </c:pt>
                <c:pt idx="1">
                  <c:v>0.724957555178268</c:v>
                </c:pt>
              </c:numCache>
              <c:extLst/>
            </c:numRef>
          </c:val>
          <c:smooth val="0"/>
          <c:extLst/>
        </c:ser>
        <c:ser>
          <c:idx val="6"/>
          <c:order val="6"/>
          <c:tx>
            <c:strRef>
              <c:f>workspace_v1!$A$173</c:f>
              <c:strCache>
                <c:ptCount val="1"/>
                <c:pt idx="0">
                  <c:v>Alameda</c:v>
                </c:pt>
              </c:strCache>
            </c:strRef>
          </c:tx>
          <c:spPr>
            <a:ln w="28575" cap="rnd">
              <a:solidFill>
                <a:schemeClr val="accent1">
                  <a:lumMod val="60000"/>
                </a:schemeClr>
              </a:solidFill>
              <a:round/>
            </a:ln>
            <a:effectLst/>
          </c:spPr>
          <c:marker>
            <c:symbol val="circle"/>
            <c:size val="7"/>
            <c:spPr>
              <a:solidFill>
                <a:schemeClr val="accent1">
                  <a:lumMod val="60000"/>
                </a:schemeClr>
              </a:solidFill>
              <a:ln w="9525">
                <a:solidFill>
                  <a:schemeClr val="accent1">
                    <a:lumMod val="60000"/>
                  </a:schemeClr>
                </a:solidFill>
              </a:ln>
              <a:effectLst/>
            </c:spPr>
          </c:marker>
          <c:dLbls>
            <c:dLbl>
              <c:idx val="0"/>
              <c:layout>
                <c:manualLayout>
                  <c:x val="-0.274295849737533"/>
                  <c:y val="-0.00231481481481481"/>
                </c:manualLayout>
              </c:layout>
              <c:showLegendKey val="0"/>
              <c:showVal val="1"/>
              <c:showCatName val="0"/>
              <c:showSerName val="1"/>
              <c:showPercent val="0"/>
              <c:showBubbleSize val="0"/>
              <c:separator> </c:separator>
              <c:extLst>
                <c:ext xmlns:c15="http://schemas.microsoft.com/office/drawing/2012/chart" uri="{CE6537A1-D6FC-4f65-9D91-7224C49458BB}">
                  <c15:layout>
                    <c:manualLayout>
                      <c:w val="0.23930555555555552"/>
                      <c:h val="6.3449074074074074E-2"/>
                    </c:manualLayout>
                  </c15:layout>
                </c:ext>
              </c:extLst>
            </c:dLbl>
            <c:numFmt formatCode="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workspace_v1!$B$143:$V$143</c:f>
              <c:numCache>
                <c:formatCode>m/d/yyyy</c:formatCode>
                <c:ptCount val="2"/>
                <c:pt idx="0">
                  <c:v>40909.0</c:v>
                </c:pt>
                <c:pt idx="1">
                  <c:v>42370.0</c:v>
                </c:pt>
              </c:numCache>
              <c:extLst/>
            </c:numRef>
          </c:cat>
          <c:val>
            <c:numRef>
              <c:f>workspace_v1!$B$173:$V$173</c:f>
              <c:numCache>
                <c:formatCode>0.00%</c:formatCode>
                <c:ptCount val="2"/>
                <c:pt idx="0">
                  <c:v>0.584656084656085</c:v>
                </c:pt>
                <c:pt idx="1">
                  <c:v>0.515738498789346</c:v>
                </c:pt>
              </c:numCache>
              <c:extLst/>
            </c:numRef>
          </c:val>
          <c:smooth val="0"/>
          <c:extLst/>
        </c:ser>
        <c:dLbls>
          <c:showLegendKey val="0"/>
          <c:showVal val="0"/>
          <c:showCatName val="0"/>
          <c:showSerName val="0"/>
          <c:showPercent val="0"/>
          <c:showBubbleSize val="0"/>
        </c:dLbls>
        <c:marker val="1"/>
        <c:smooth val="0"/>
        <c:axId val="-2065103784"/>
        <c:axId val="-2064691896"/>
      </c:lineChart>
      <c:dateAx>
        <c:axId val="-2065103784"/>
        <c:scaling>
          <c:orientation val="minMax"/>
        </c:scaling>
        <c:delete val="0"/>
        <c:axPos val="b"/>
        <c:numFmt formatCode="m/d/yyyy" sourceLinked="1"/>
        <c:majorTickMark val="none"/>
        <c:minorTickMark val="none"/>
        <c:tickLblPos val="nextTo"/>
        <c:spPr>
          <a:noFill/>
          <a:ln w="9525" cap="flat" cmpd="sng" algn="ctr">
            <a:solidFill>
              <a:schemeClr val="bg2">
                <a:lumMod val="50000"/>
              </a:schemeClr>
            </a:solidFill>
            <a:round/>
          </a:ln>
          <a:effectLst/>
        </c:spPr>
        <c:txPr>
          <a:bodyPr rot="-60000000" spcFirstLastPara="1" vertOverflow="ellipsis" vert="horz" wrap="square" anchor="ctr" anchorCtr="1"/>
          <a:lstStyle/>
          <a:p>
            <a:pPr>
              <a:defRPr sz="900" b="0" i="0" u="none" strike="noStrike" kern="1200" baseline="0">
                <a:noFill/>
                <a:latin typeface="+mn-lt"/>
                <a:ea typeface="+mn-ea"/>
                <a:cs typeface="+mn-cs"/>
              </a:defRPr>
            </a:pPr>
            <a:endParaRPr lang="en-US"/>
          </a:p>
        </c:txPr>
        <c:crossAx val="-2064691896"/>
        <c:crosses val="autoZero"/>
        <c:auto val="1"/>
        <c:lblOffset val="100"/>
        <c:baseTimeUnit val="months"/>
        <c:majorUnit val="6.0"/>
        <c:majorTimeUnit val="months"/>
      </c:dateAx>
      <c:valAx>
        <c:axId val="-2064691896"/>
        <c:scaling>
          <c:orientation val="minMax"/>
          <c:max val="0.8"/>
          <c:min val="0.35"/>
        </c:scaling>
        <c:delete val="0"/>
        <c:axPos val="l"/>
        <c:numFmt formatCode="0.00%" sourceLinked="1"/>
        <c:majorTickMark val="out"/>
        <c:minorTickMark val="none"/>
        <c:tickLblPos val="nextTo"/>
        <c:spPr>
          <a:noFill/>
          <a:ln>
            <a:noFill/>
          </a:ln>
          <a:effectLst/>
        </c:spPr>
        <c:txPr>
          <a:bodyPr rot="-60000000" spcFirstLastPara="1" vertOverflow="ellipsis" vert="horz" wrap="square" anchor="ctr" anchorCtr="1"/>
          <a:lstStyle/>
          <a:p>
            <a:pPr>
              <a:defRPr sz="900" b="0" i="0" u="none" strike="noStrike" kern="1200" baseline="0">
                <a:noFill/>
                <a:latin typeface="+mn-lt"/>
                <a:ea typeface="+mn-ea"/>
                <a:cs typeface="+mn-cs"/>
              </a:defRPr>
            </a:pPr>
            <a:endParaRPr lang="en-US"/>
          </a:p>
        </c:txPr>
        <c:crossAx val="-2065103784"/>
        <c:crosses val="autoZero"/>
        <c:crossBetween val="midCat"/>
        <c:majorUnit val="0.05"/>
      </c:valAx>
      <c:spPr>
        <a:noFill/>
        <a:ln>
          <a:noFill/>
        </a:ln>
        <a:effectLst/>
      </c:spPr>
    </c:plotArea>
    <c:plotVisOnly val="1"/>
    <c:dispBlanksAs val="gap"/>
    <c:showDLblsOverMax val="0"/>
  </c:chart>
  <c:spPr>
    <a:solidFill>
      <a:schemeClr val="bg1"/>
    </a:solidFill>
    <a:ln w="9525" cap="flat" cmpd="sng" algn="ctr">
      <a:noFill/>
      <a:round/>
    </a:ln>
    <a:effectLst/>
  </c:spPr>
  <c:txPr>
    <a:bodyPr/>
    <a:lstStyle/>
    <a:p>
      <a:pPr>
        <a:defRPr/>
      </a:pPr>
      <a:endParaRPr lang="en-US"/>
    </a:p>
  </c:txPr>
  <c:externalData r:id="rId1">
    <c:autoUpdate val="0"/>
  </c:externalData>
  <c:userShapes r:id="rId2"/>
</c:chartSpace>
</file>

<file path=ppt/charts/chart1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1" i="0" u="none" strike="noStrike" kern="1200" spc="0" baseline="0">
                <a:solidFill>
                  <a:schemeClr val="tx1">
                    <a:lumMod val="65000"/>
                    <a:lumOff val="35000"/>
                  </a:schemeClr>
                </a:solidFill>
                <a:latin typeface="+mn-lt"/>
                <a:ea typeface="+mn-ea"/>
                <a:cs typeface="+mn-cs"/>
              </a:defRPr>
            </a:pPr>
            <a:r>
              <a:rPr lang="en-US" sz="1400" b="1" dirty="0"/>
              <a:t>Percent of Youth from Outside of </a:t>
            </a:r>
            <a:r>
              <a:rPr lang="en-US" sz="1400" b="1" baseline="0" dirty="0" smtClean="0"/>
              <a:t>County</a:t>
            </a:r>
          </a:p>
        </c:rich>
      </c:tx>
      <c:layout>
        <c:manualLayout>
          <c:xMode val="edge"/>
          <c:yMode val="edge"/>
          <c:x val="0.216892224409449"/>
          <c:y val="0.0185185185185185"/>
        </c:manualLayout>
      </c:layout>
      <c:overlay val="0"/>
      <c:spPr>
        <a:noFill/>
        <a:ln>
          <a:noFill/>
        </a:ln>
        <a:effectLst/>
      </c:spPr>
    </c:title>
    <c:autoTitleDeleted val="0"/>
    <c:plotArea>
      <c:layout>
        <c:manualLayout>
          <c:layoutTarget val="inner"/>
          <c:xMode val="edge"/>
          <c:yMode val="edge"/>
          <c:x val="0.303130741469816"/>
          <c:y val="0.126816673957422"/>
          <c:w val="0.590494586614174"/>
          <c:h val="0.7823461650627"/>
        </c:manualLayout>
      </c:layout>
      <c:lineChart>
        <c:grouping val="standard"/>
        <c:varyColors val="0"/>
        <c:ser>
          <c:idx val="0"/>
          <c:order val="0"/>
          <c:tx>
            <c:strRef>
              <c:f>workspace_v1!$A$268</c:f>
              <c:strCache>
                <c:ptCount val="1"/>
                <c:pt idx="0">
                  <c:v>Santa Cruz</c:v>
                </c:pt>
              </c:strCache>
            </c:strRef>
          </c:tx>
          <c:spPr>
            <a:ln w="28575" cap="rnd">
              <a:solidFill>
                <a:schemeClr val="accent1"/>
              </a:solidFill>
              <a:round/>
            </a:ln>
            <a:effectLst/>
          </c:spPr>
          <c:marker>
            <c:symbol val="circle"/>
            <c:size val="7"/>
            <c:spPr>
              <a:solidFill>
                <a:schemeClr val="accent1"/>
              </a:solidFill>
              <a:ln w="9525">
                <a:solidFill>
                  <a:schemeClr val="accent1"/>
                </a:solidFill>
              </a:ln>
              <a:effectLst/>
            </c:spPr>
          </c:marker>
          <c:dLbls>
            <c:dLbl>
              <c:idx val="0"/>
              <c:layout>
                <c:manualLayout>
                  <c:x val="-0.29634241032371"/>
                  <c:y val="0.00578703703703704"/>
                </c:manualLayout>
              </c:layout>
              <c:spPr>
                <a:noFill/>
                <a:ln>
                  <a:noFill/>
                </a:ln>
                <a:effectLst/>
              </c:spPr>
              <c:txPr>
                <a:bodyPr rot="0" spcFirstLastPara="1" vertOverflow="ellipsis" vert="horz" wrap="square" lIns="38100" tIns="19050" rIns="38100" bIns="19050" anchor="ctr" anchorCtr="1">
                  <a:noAutofit/>
                </a:bodyPr>
                <a:lstStyle/>
                <a:p>
                  <a:pPr>
                    <a:defRPr sz="10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1"/>
              <c:showPercent val="0"/>
              <c:showBubbleSize val="0"/>
              <c:separator> </c:separator>
              <c:extLst>
                <c:ext xmlns:c15="http://schemas.microsoft.com/office/drawing/2012/chart" uri="{CE6537A1-D6FC-4f65-9D91-7224C49458BB}">
                  <c15:layout>
                    <c:manualLayout>
                      <c:w val="0.28081610892388453"/>
                      <c:h val="4.2615740740740739E-2"/>
                    </c:manualLayout>
                  </c15:layout>
                </c:ext>
              </c:extLst>
            </c:dLbl>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workspace_v1!$B$267:$V$267</c:f>
              <c:numCache>
                <c:formatCode>m/d/yyyy</c:formatCode>
                <c:ptCount val="2"/>
                <c:pt idx="0">
                  <c:v>40909.0</c:v>
                </c:pt>
                <c:pt idx="1">
                  <c:v>42370.0</c:v>
                </c:pt>
              </c:numCache>
              <c:extLst/>
            </c:numRef>
          </c:cat>
          <c:val>
            <c:numRef>
              <c:f>workspace_v1!$B$268:$V$268</c:f>
              <c:numCache>
                <c:formatCode>0%</c:formatCode>
                <c:ptCount val="2"/>
                <c:pt idx="0">
                  <c:v>0.238970588235294</c:v>
                </c:pt>
                <c:pt idx="1">
                  <c:v>0.176</c:v>
                </c:pt>
              </c:numCache>
              <c:extLst/>
            </c:numRef>
          </c:val>
          <c:smooth val="0"/>
          <c:extLst/>
        </c:ser>
        <c:ser>
          <c:idx val="1"/>
          <c:order val="1"/>
          <c:tx>
            <c:strRef>
              <c:f>workspace_v1!$A$269</c:f>
              <c:strCache>
                <c:ptCount val="1"/>
                <c:pt idx="0">
                  <c:v>Santa Clara</c:v>
                </c:pt>
              </c:strCache>
            </c:strRef>
          </c:tx>
          <c:spPr>
            <a:ln w="28575" cap="rnd">
              <a:solidFill>
                <a:schemeClr val="accent2"/>
              </a:solidFill>
              <a:round/>
            </a:ln>
            <a:effectLst/>
          </c:spPr>
          <c:marker>
            <c:symbol val="circle"/>
            <c:size val="7"/>
            <c:spPr>
              <a:solidFill>
                <a:schemeClr val="accent2"/>
              </a:solidFill>
              <a:ln w="9525">
                <a:solidFill>
                  <a:schemeClr val="accent2"/>
                </a:solidFill>
              </a:ln>
              <a:effectLst/>
            </c:spPr>
          </c:marker>
          <c:dLbls>
            <c:dLbl>
              <c:idx val="0"/>
              <c:layout>
                <c:manualLayout>
                  <c:x val="-0.300387549212598"/>
                  <c:y val="-0.00694444444444436"/>
                </c:manualLayout>
              </c:layout>
              <c:showLegendKey val="0"/>
              <c:showVal val="1"/>
              <c:showCatName val="0"/>
              <c:showSerName val="1"/>
              <c:showPercent val="0"/>
              <c:showBubbleSize val="0"/>
              <c:separator> </c:separator>
              <c:extLst>
                <c:ext xmlns:c15="http://schemas.microsoft.com/office/drawing/2012/chart" uri="{CE6537A1-D6FC-4f65-9D91-7224C49458BB}">
                  <c15:layout>
                    <c:manualLayout>
                      <c:w val="0.26687499999999997"/>
                      <c:h val="6.3449074074074074E-2"/>
                    </c:manualLayout>
                  </c15:layout>
                </c:ext>
              </c:extLst>
            </c:dLbl>
            <c:dLbl>
              <c:idx val="1"/>
              <c:layout/>
              <c:showLegendKey val="0"/>
              <c:showVal val="1"/>
              <c:showCatName val="0"/>
              <c:showSerName val="0"/>
              <c:showPercent val="0"/>
              <c:showBubbleSize val="0"/>
              <c:separator> </c:separator>
              <c:extLst>
                <c:ext xmlns:c15="http://schemas.microsoft.com/office/drawing/2012/chart" uri="{CE6537A1-D6FC-4f65-9D91-7224C49458BB}"/>
              </c:extLst>
            </c:dLbl>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1"/>
            <c:showPercent val="0"/>
            <c:showBubbleSize val="0"/>
            <c:separator> </c:separator>
            <c:showLeaderLines val="0"/>
            <c:extLst>
              <c:ext xmlns:c15="http://schemas.microsoft.com/office/drawing/2012/chart" uri="{CE6537A1-D6FC-4f65-9D91-7224C49458BB}">
                <c15:showLeaderLines val="0"/>
              </c:ext>
            </c:extLst>
          </c:dLbls>
          <c:cat>
            <c:numRef>
              <c:f>workspace_v1!$B$267:$V$267</c:f>
              <c:numCache>
                <c:formatCode>m/d/yyyy</c:formatCode>
                <c:ptCount val="2"/>
                <c:pt idx="0">
                  <c:v>40909.0</c:v>
                </c:pt>
                <c:pt idx="1">
                  <c:v>42370.0</c:v>
                </c:pt>
              </c:numCache>
              <c:extLst/>
            </c:numRef>
          </c:cat>
          <c:val>
            <c:numRef>
              <c:f>workspace_v1!$B$269:$V$269</c:f>
              <c:numCache>
                <c:formatCode>0%</c:formatCode>
                <c:ptCount val="2"/>
                <c:pt idx="0">
                  <c:v>0.13984461709212</c:v>
                </c:pt>
                <c:pt idx="1">
                  <c:v>0.120567375886525</c:v>
                </c:pt>
              </c:numCache>
              <c:extLst/>
            </c:numRef>
          </c:val>
          <c:smooth val="0"/>
          <c:extLst/>
        </c:ser>
        <c:ser>
          <c:idx val="2"/>
          <c:order val="2"/>
          <c:tx>
            <c:strRef>
              <c:f>workspace_v1!$A$270</c:f>
              <c:strCache>
                <c:ptCount val="1"/>
                <c:pt idx="0">
                  <c:v>San Mateo</c:v>
                </c:pt>
              </c:strCache>
            </c:strRef>
          </c:tx>
          <c:spPr>
            <a:ln w="28575" cap="rnd">
              <a:solidFill>
                <a:schemeClr val="accent3"/>
              </a:solidFill>
              <a:round/>
            </a:ln>
            <a:effectLst/>
          </c:spPr>
          <c:marker>
            <c:symbol val="circle"/>
            <c:size val="7"/>
            <c:spPr>
              <a:solidFill>
                <a:schemeClr val="accent3"/>
              </a:solidFill>
              <a:ln w="9525">
                <a:solidFill>
                  <a:schemeClr val="accent3"/>
                </a:solidFill>
              </a:ln>
              <a:effectLst/>
            </c:spPr>
          </c:marker>
          <c:dLbls>
            <c:dLbl>
              <c:idx val="0"/>
              <c:layout>
                <c:manualLayout>
                  <c:x val="-0.302662264873141"/>
                  <c:y val="0.00115768081073191"/>
                </c:manualLayout>
              </c:layout>
              <c:spPr>
                <a:noFill/>
                <a:ln>
                  <a:noFill/>
                </a:ln>
                <a:effectLst/>
              </c:spPr>
              <c:txPr>
                <a:bodyPr rot="0" spcFirstLastPara="1" vertOverflow="ellipsis" vert="horz" wrap="square" lIns="38100" tIns="19050" rIns="38100" bIns="19050" anchor="ctr" anchorCtr="1">
                  <a:noAutofit/>
                </a:bodyPr>
                <a:lstStyle/>
                <a:p>
                  <a:pPr>
                    <a:defRPr sz="10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1"/>
              <c:showPercent val="0"/>
              <c:showBubbleSize val="0"/>
              <c:separator> </c:separator>
              <c:extLst>
                <c:ext xmlns:c15="http://schemas.microsoft.com/office/drawing/2012/chart" uri="{CE6537A1-D6FC-4f65-9D91-7224C49458BB}">
                  <c15:layout>
                    <c:manualLayout>
                      <c:w val="0.27686980533683286"/>
                      <c:h val="3.3912037037037032E-2"/>
                    </c:manualLayout>
                  </c15:layout>
                </c:ext>
              </c:extLst>
            </c:dLbl>
            <c:dLbl>
              <c:idx val="1"/>
              <c:layout>
                <c:manualLayout>
                  <c:x val="0.0"/>
                  <c:y val="-0.0115740740740741"/>
                </c:manualLayout>
              </c:layout>
              <c:showLegendKey val="0"/>
              <c:showVal val="1"/>
              <c:showCatName val="0"/>
              <c:showSerName val="0"/>
              <c:showPercent val="0"/>
              <c:showBubbleSize val="0"/>
              <c:separator> </c:separator>
              <c:extLst>
                <c:ext xmlns:c15="http://schemas.microsoft.com/office/drawing/2012/chart" uri="{CE6537A1-D6FC-4f65-9D91-7224C49458BB}"/>
              </c:extLst>
            </c:dLbl>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eparator> </c:separator>
            <c:showLeaderLines val="0"/>
            <c:extLst>
              <c:ext xmlns:c15="http://schemas.microsoft.com/office/drawing/2012/chart" uri="{CE6537A1-D6FC-4f65-9D91-7224C49458BB}">
                <c15:showLeaderLines val="0"/>
              </c:ext>
            </c:extLst>
          </c:dLbls>
          <c:cat>
            <c:numRef>
              <c:f>workspace_v1!$B$267:$V$267</c:f>
              <c:numCache>
                <c:formatCode>m/d/yyyy</c:formatCode>
                <c:ptCount val="2"/>
                <c:pt idx="0">
                  <c:v>40909.0</c:v>
                </c:pt>
                <c:pt idx="1">
                  <c:v>42370.0</c:v>
                </c:pt>
              </c:numCache>
              <c:extLst/>
            </c:numRef>
          </c:cat>
          <c:val>
            <c:numRef>
              <c:f>workspace_v1!$B$270:$V$270</c:f>
              <c:numCache>
                <c:formatCode>0%</c:formatCode>
                <c:ptCount val="2"/>
                <c:pt idx="0">
                  <c:v>0.374172185430464</c:v>
                </c:pt>
                <c:pt idx="1">
                  <c:v>0.350877192982456</c:v>
                </c:pt>
              </c:numCache>
              <c:extLst/>
            </c:numRef>
          </c:val>
          <c:smooth val="0"/>
          <c:extLst/>
        </c:ser>
        <c:ser>
          <c:idx val="3"/>
          <c:order val="3"/>
          <c:tx>
            <c:strRef>
              <c:f>workspace_v1!$A$271</c:f>
              <c:strCache>
                <c:ptCount val="1"/>
                <c:pt idx="0">
                  <c:v>San Francisco</c:v>
                </c:pt>
              </c:strCache>
            </c:strRef>
          </c:tx>
          <c:spPr>
            <a:ln w="28575" cap="rnd">
              <a:solidFill>
                <a:schemeClr val="accent4"/>
              </a:solidFill>
              <a:round/>
            </a:ln>
            <a:effectLst/>
          </c:spPr>
          <c:marker>
            <c:symbol val="circle"/>
            <c:size val="7"/>
            <c:spPr>
              <a:solidFill>
                <a:schemeClr val="accent4"/>
              </a:solidFill>
              <a:ln w="9525">
                <a:solidFill>
                  <a:schemeClr val="accent4"/>
                </a:solidFill>
              </a:ln>
              <a:effectLst/>
            </c:spPr>
          </c:marker>
          <c:dLbls>
            <c:dLbl>
              <c:idx val="0"/>
              <c:layout>
                <c:manualLayout>
                  <c:x val="-0.320006288276465"/>
                  <c:y val="0.00694453557888597"/>
                </c:manualLayout>
              </c:layout>
              <c:showLegendKey val="0"/>
              <c:showVal val="1"/>
              <c:showCatName val="0"/>
              <c:showSerName val="1"/>
              <c:showPercent val="0"/>
              <c:showBubbleSize val="0"/>
              <c:separator> </c:separator>
              <c:extLst>
                <c:ext xmlns:c15="http://schemas.microsoft.com/office/drawing/2012/chart" uri="{CE6537A1-D6FC-4f65-9D91-7224C49458BB}">
                  <c15:layout>
                    <c:manualLayout>
                      <c:w val="0.31337625765529309"/>
                      <c:h val="7.4768518518518512E-2"/>
                    </c:manualLayout>
                  </c15:layout>
                </c:ext>
              </c:extLst>
            </c:dLbl>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workspace_v1!$B$267:$V$267</c:f>
              <c:numCache>
                <c:formatCode>m/d/yyyy</c:formatCode>
                <c:ptCount val="2"/>
                <c:pt idx="0">
                  <c:v>40909.0</c:v>
                </c:pt>
                <c:pt idx="1">
                  <c:v>42370.0</c:v>
                </c:pt>
              </c:numCache>
              <c:extLst/>
            </c:numRef>
          </c:cat>
          <c:val>
            <c:numRef>
              <c:f>workspace_v1!$B$271:$V$271</c:f>
              <c:numCache>
                <c:formatCode>0%</c:formatCode>
                <c:ptCount val="2"/>
                <c:pt idx="0">
                  <c:v>0.0802238805970149</c:v>
                </c:pt>
                <c:pt idx="1">
                  <c:v>0.20137299771167</c:v>
                </c:pt>
              </c:numCache>
              <c:extLst/>
            </c:numRef>
          </c:val>
          <c:smooth val="0"/>
          <c:extLst/>
        </c:ser>
        <c:ser>
          <c:idx val="4"/>
          <c:order val="4"/>
          <c:tx>
            <c:strRef>
              <c:f>workspace_v1!$A$272</c:f>
              <c:strCache>
                <c:ptCount val="1"/>
                <c:pt idx="0">
                  <c:v>Marin</c:v>
                </c:pt>
              </c:strCache>
            </c:strRef>
          </c:tx>
          <c:spPr>
            <a:ln w="28575" cap="rnd">
              <a:solidFill>
                <a:schemeClr val="accent5"/>
              </a:solidFill>
              <a:round/>
            </a:ln>
            <a:effectLst/>
          </c:spPr>
          <c:marker>
            <c:symbol val="circle"/>
            <c:size val="7"/>
            <c:spPr>
              <a:solidFill>
                <a:schemeClr val="accent5"/>
              </a:solidFill>
              <a:ln w="9525">
                <a:solidFill>
                  <a:schemeClr val="accent5"/>
                </a:solidFill>
              </a:ln>
              <a:effectLst/>
            </c:spPr>
          </c:marker>
          <c:dLbls>
            <c:dLbl>
              <c:idx val="0"/>
              <c:layout>
                <c:manualLayout>
                  <c:x val="-0.214882709973753"/>
                  <c:y val="-0.00462962962962963"/>
                </c:manualLayout>
              </c:layout>
              <c:showLegendKey val="0"/>
              <c:showVal val="1"/>
              <c:showCatName val="0"/>
              <c:showSerName val="1"/>
              <c:showPercent val="0"/>
              <c:showBubbleSize val="0"/>
              <c:separator> </c:separator>
              <c:extLst>
                <c:ext xmlns:c15="http://schemas.microsoft.com/office/drawing/2012/chart" uri="{CE6537A1-D6FC-4f65-9D91-7224C49458BB}"/>
              </c:extLst>
            </c:dLbl>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eparator> </c:separator>
            <c:showLeaderLines val="0"/>
            <c:extLst>
              <c:ext xmlns:c15="http://schemas.microsoft.com/office/drawing/2012/chart" uri="{CE6537A1-D6FC-4f65-9D91-7224C49458BB}">
                <c15:showLeaderLines val="0"/>
              </c:ext>
            </c:extLst>
          </c:dLbls>
          <c:cat>
            <c:numRef>
              <c:f>workspace_v1!$B$267:$V$267</c:f>
              <c:numCache>
                <c:formatCode>m/d/yyyy</c:formatCode>
                <c:ptCount val="2"/>
                <c:pt idx="0">
                  <c:v>40909.0</c:v>
                </c:pt>
                <c:pt idx="1">
                  <c:v>42370.0</c:v>
                </c:pt>
              </c:numCache>
              <c:extLst/>
            </c:numRef>
          </c:cat>
          <c:val>
            <c:numRef>
              <c:f>workspace_v1!$B$272:$V$272</c:f>
              <c:numCache>
                <c:formatCode>0%</c:formatCode>
                <c:ptCount val="2"/>
                <c:pt idx="0">
                  <c:v>0.6</c:v>
                </c:pt>
                <c:pt idx="1">
                  <c:v>0.554621848739496</c:v>
                </c:pt>
              </c:numCache>
              <c:extLst/>
            </c:numRef>
          </c:val>
          <c:smooth val="0"/>
          <c:extLst/>
        </c:ser>
        <c:ser>
          <c:idx val="5"/>
          <c:order val="5"/>
          <c:tx>
            <c:strRef>
              <c:f>workspace_v1!$A$273</c:f>
              <c:strCache>
                <c:ptCount val="1"/>
                <c:pt idx="0">
                  <c:v>Contra Costa</c:v>
                </c:pt>
              </c:strCache>
            </c:strRef>
          </c:tx>
          <c:spPr>
            <a:ln w="28575" cap="rnd">
              <a:solidFill>
                <a:schemeClr val="accent6"/>
              </a:solidFill>
              <a:round/>
            </a:ln>
            <a:effectLst/>
          </c:spPr>
          <c:marker>
            <c:symbol val="circle"/>
            <c:size val="7"/>
            <c:spPr>
              <a:solidFill>
                <a:schemeClr val="accent6"/>
              </a:solidFill>
              <a:ln w="9525">
                <a:solidFill>
                  <a:schemeClr val="accent6"/>
                </a:solidFill>
              </a:ln>
              <a:effectLst/>
            </c:spPr>
          </c:marker>
          <c:dLbls>
            <c:dLbl>
              <c:idx val="0"/>
              <c:layout>
                <c:manualLayout>
                  <c:x val="-0.321716699475066"/>
                  <c:y val="-0.0138887977544474"/>
                </c:manualLayout>
              </c:layout>
              <c:spPr>
                <a:noFill/>
                <a:ln>
                  <a:noFill/>
                </a:ln>
                <a:effectLst/>
              </c:spPr>
              <c:txPr>
                <a:bodyPr rot="0" spcFirstLastPara="1" vertOverflow="ellipsis" vert="horz" wrap="square" lIns="38100" tIns="19050" rIns="38100" bIns="19050" anchor="ctr" anchorCtr="1">
                  <a:noAutofit/>
                </a:bodyPr>
                <a:lstStyle/>
                <a:p>
                  <a:pPr>
                    <a:defRPr sz="10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1"/>
              <c:showPercent val="0"/>
              <c:showBubbleSize val="0"/>
              <c:separator> </c:separator>
              <c:extLst>
                <c:ext xmlns:c15="http://schemas.microsoft.com/office/drawing/2012/chart" uri="{CE6537A1-D6FC-4f65-9D91-7224C49458BB}">
                  <c15:layout>
                    <c:manualLayout>
                      <c:w val="0.2743503937007874"/>
                      <c:h val="4.6990740740740729E-2"/>
                    </c:manualLayout>
                  </c15:layout>
                </c:ext>
              </c:extLst>
            </c:dLbl>
            <c:dLbl>
              <c:idx val="1"/>
              <c:layout>
                <c:manualLayout>
                  <c:x val="0.0"/>
                  <c:y val="0.00462962962962963"/>
                </c:manualLayout>
              </c:layout>
              <c:showLegendKey val="0"/>
              <c:showVal val="1"/>
              <c:showCatName val="0"/>
              <c:showSerName val="0"/>
              <c:showPercent val="0"/>
              <c:showBubbleSize val="0"/>
              <c:extLst>
                <c:ext xmlns:c15="http://schemas.microsoft.com/office/drawing/2012/chart" uri="{CE6537A1-D6FC-4f65-9D91-7224C49458BB}"/>
              </c:extLst>
            </c:dLbl>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workspace_v1!$B$267:$V$267</c:f>
              <c:numCache>
                <c:formatCode>m/d/yyyy</c:formatCode>
                <c:ptCount val="2"/>
                <c:pt idx="0">
                  <c:v>40909.0</c:v>
                </c:pt>
                <c:pt idx="1">
                  <c:v>42370.0</c:v>
                </c:pt>
              </c:numCache>
              <c:extLst/>
            </c:numRef>
          </c:cat>
          <c:val>
            <c:numRef>
              <c:f>workspace_v1!$B$273:$V$273</c:f>
              <c:numCache>
                <c:formatCode>0%</c:formatCode>
                <c:ptCount val="2"/>
                <c:pt idx="0">
                  <c:v>0.384347826086956</c:v>
                </c:pt>
                <c:pt idx="1">
                  <c:v>0.34358186010761</c:v>
                </c:pt>
              </c:numCache>
              <c:extLst/>
            </c:numRef>
          </c:val>
          <c:smooth val="0"/>
          <c:extLst/>
        </c:ser>
        <c:ser>
          <c:idx val="6"/>
          <c:order val="6"/>
          <c:tx>
            <c:strRef>
              <c:f>workspace_v1!$A$274</c:f>
              <c:strCache>
                <c:ptCount val="1"/>
                <c:pt idx="0">
                  <c:v>Alameda</c:v>
                </c:pt>
              </c:strCache>
            </c:strRef>
          </c:tx>
          <c:spPr>
            <a:ln w="28575" cap="rnd">
              <a:solidFill>
                <a:schemeClr val="accent1">
                  <a:lumMod val="60000"/>
                </a:schemeClr>
              </a:solidFill>
              <a:round/>
            </a:ln>
            <a:effectLst/>
          </c:spPr>
          <c:marker>
            <c:symbol val="circle"/>
            <c:size val="7"/>
            <c:spPr>
              <a:solidFill>
                <a:schemeClr val="accent1">
                  <a:lumMod val="60000"/>
                </a:schemeClr>
              </a:solidFill>
              <a:ln w="9525">
                <a:solidFill>
                  <a:schemeClr val="accent1">
                    <a:lumMod val="60000"/>
                  </a:schemeClr>
                </a:solidFill>
              </a:ln>
              <a:effectLst/>
            </c:spPr>
          </c:marker>
          <c:dLbls>
            <c:dLbl>
              <c:idx val="0"/>
              <c:layout>
                <c:manualLayout>
                  <c:x val="-0.281359087926509"/>
                  <c:y val="-0.0150462962962963"/>
                </c:manualLayout>
              </c:layout>
              <c:spPr>
                <a:noFill/>
                <a:ln>
                  <a:noFill/>
                </a:ln>
                <a:effectLst/>
              </c:spPr>
              <c:txPr>
                <a:bodyPr rot="0" spcFirstLastPara="1" vertOverflow="ellipsis" vert="horz" wrap="square" lIns="38100" tIns="19050" rIns="38100" bIns="19050" anchor="ctr" anchorCtr="1">
                  <a:noAutofit/>
                </a:bodyPr>
                <a:lstStyle/>
                <a:p>
                  <a:pPr>
                    <a:defRPr sz="10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1"/>
              <c:showPercent val="0"/>
              <c:showBubbleSize val="0"/>
              <c:separator> </c:separator>
              <c:extLst>
                <c:ext xmlns:c15="http://schemas.microsoft.com/office/drawing/2012/chart" uri="{CE6537A1-D6FC-4f65-9D91-7224C49458BB}">
                  <c15:layout>
                    <c:manualLayout>
                      <c:w val="0.24972222222222223"/>
                      <c:h val="4.2615740740740739E-2"/>
                    </c:manualLayout>
                  </c15:layout>
                </c:ext>
              </c:extLst>
            </c:dLbl>
            <c:dLbl>
              <c:idx val="1"/>
              <c:layout/>
              <c:showLegendKey val="0"/>
              <c:showVal val="1"/>
              <c:showCatName val="0"/>
              <c:showSerName val="0"/>
              <c:showPercent val="0"/>
              <c:showBubbleSize val="0"/>
              <c:separator> </c:separator>
              <c:extLst>
                <c:ext xmlns:c15="http://schemas.microsoft.com/office/drawing/2012/chart" uri="{CE6537A1-D6FC-4f65-9D91-7224C49458BB}"/>
              </c:extLst>
            </c:dLbl>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1"/>
            <c:showPercent val="0"/>
            <c:showBubbleSize val="0"/>
            <c:separator> </c:separator>
            <c:showLeaderLines val="0"/>
            <c:extLst>
              <c:ext xmlns:c15="http://schemas.microsoft.com/office/drawing/2012/chart" uri="{CE6537A1-D6FC-4f65-9D91-7224C49458BB}">
                <c15:showLeaderLines val="0"/>
              </c:ext>
            </c:extLst>
          </c:dLbls>
          <c:cat>
            <c:numRef>
              <c:f>workspace_v1!$B$267:$V$267</c:f>
              <c:numCache>
                <c:formatCode>m/d/yyyy</c:formatCode>
                <c:ptCount val="2"/>
                <c:pt idx="0">
                  <c:v>40909.0</c:v>
                </c:pt>
                <c:pt idx="1">
                  <c:v>42370.0</c:v>
                </c:pt>
              </c:numCache>
              <c:extLst/>
            </c:numRef>
          </c:cat>
          <c:val>
            <c:numRef>
              <c:f>workspace_v1!$B$274:$V$274</c:f>
              <c:numCache>
                <c:formatCode>0%</c:formatCode>
                <c:ptCount val="2"/>
                <c:pt idx="0">
                  <c:v>0.248299319727891</c:v>
                </c:pt>
                <c:pt idx="1">
                  <c:v>0.282828282828283</c:v>
                </c:pt>
              </c:numCache>
              <c:extLst/>
            </c:numRef>
          </c:val>
          <c:smooth val="0"/>
          <c:extLst/>
        </c:ser>
        <c:dLbls>
          <c:showLegendKey val="0"/>
          <c:showVal val="0"/>
          <c:showCatName val="0"/>
          <c:showSerName val="0"/>
          <c:showPercent val="0"/>
          <c:showBubbleSize val="0"/>
        </c:dLbls>
        <c:marker val="1"/>
        <c:smooth val="0"/>
        <c:axId val="-2066790824"/>
        <c:axId val="-2066787304"/>
      </c:lineChart>
      <c:dateAx>
        <c:axId val="-2066790824"/>
        <c:scaling>
          <c:orientation val="minMax"/>
        </c:scaling>
        <c:delete val="0"/>
        <c:axPos val="b"/>
        <c:numFmt formatCode="m/d/yyyy" sourceLinked="1"/>
        <c:majorTickMark val="none"/>
        <c:minorTickMark val="none"/>
        <c:tickLblPos val="nextTo"/>
        <c:spPr>
          <a:noFill/>
          <a:ln w="9525" cap="flat" cmpd="sng" algn="ctr">
            <a:solidFill>
              <a:schemeClr val="bg2">
                <a:lumMod val="50000"/>
              </a:schemeClr>
            </a:solidFill>
            <a:round/>
          </a:ln>
          <a:effectLst/>
        </c:spPr>
        <c:txPr>
          <a:bodyPr rot="-60000000" spcFirstLastPara="1" vertOverflow="ellipsis" vert="horz" wrap="square" anchor="ctr" anchorCtr="1"/>
          <a:lstStyle/>
          <a:p>
            <a:pPr>
              <a:defRPr sz="900" b="0" i="0" u="none" strike="noStrike" kern="1200" baseline="0">
                <a:noFill/>
                <a:latin typeface="+mn-lt"/>
                <a:ea typeface="+mn-ea"/>
                <a:cs typeface="+mn-cs"/>
              </a:defRPr>
            </a:pPr>
            <a:endParaRPr lang="en-US"/>
          </a:p>
        </c:txPr>
        <c:crossAx val="-2066787304"/>
        <c:crosses val="autoZero"/>
        <c:auto val="1"/>
        <c:lblOffset val="100"/>
        <c:baseTimeUnit val="months"/>
        <c:majorUnit val="6.0"/>
        <c:majorTimeUnit val="months"/>
      </c:dateAx>
      <c:valAx>
        <c:axId val="-2066787304"/>
        <c:scaling>
          <c:orientation val="minMax"/>
        </c:scaling>
        <c:delete val="0"/>
        <c:axPos val="l"/>
        <c:numFmt formatCode="0%" sourceLinked="1"/>
        <c:majorTickMark val="out"/>
        <c:minorTickMark val="none"/>
        <c:tickLblPos val="nextTo"/>
        <c:spPr>
          <a:noFill/>
          <a:ln>
            <a:noFill/>
          </a:ln>
          <a:effectLst/>
        </c:spPr>
        <c:txPr>
          <a:bodyPr rot="-60000000" spcFirstLastPara="1" vertOverflow="ellipsis" vert="horz" wrap="square" anchor="ctr" anchorCtr="1"/>
          <a:lstStyle/>
          <a:p>
            <a:pPr>
              <a:defRPr sz="900" b="0" i="0" u="none" strike="noStrike" kern="1200" baseline="0">
                <a:noFill/>
                <a:latin typeface="+mn-lt"/>
                <a:ea typeface="+mn-ea"/>
                <a:cs typeface="+mn-cs"/>
              </a:defRPr>
            </a:pPr>
            <a:endParaRPr lang="en-US"/>
          </a:p>
        </c:txPr>
        <c:crossAx val="-2066790824"/>
        <c:crosses val="autoZero"/>
        <c:crossBetween val="midCat"/>
        <c:majorUnit val="0.05"/>
      </c:valAx>
      <c:spPr>
        <a:noFill/>
        <a:ln>
          <a:noFill/>
        </a:ln>
        <a:effectLst/>
      </c:spPr>
    </c:plotArea>
    <c:plotVisOnly val="1"/>
    <c:dispBlanksAs val="gap"/>
    <c:showDLblsOverMax val="0"/>
  </c:chart>
  <c:spPr>
    <a:solidFill>
      <a:schemeClr val="bg1"/>
    </a:solidFill>
    <a:ln w="9525" cap="flat" cmpd="sng" algn="ctr">
      <a:noFill/>
      <a:round/>
    </a:ln>
    <a:effectLst/>
  </c:spPr>
  <c:txPr>
    <a:bodyPr/>
    <a:lstStyle/>
    <a:p>
      <a:pPr>
        <a:defRPr/>
      </a:pPr>
      <a:endParaRPr lang="en-US"/>
    </a:p>
  </c:txPr>
  <c:externalData r:id="rId1">
    <c:autoUpdate val="0"/>
  </c:externalData>
  <c:userShapes r:id="rId2"/>
</c:chartSpace>
</file>

<file path=ppt/charts/chart1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1" i="0" u="none" strike="noStrike" kern="1200" spc="0" baseline="0">
                <a:solidFill>
                  <a:schemeClr val="tx1">
                    <a:lumMod val="65000"/>
                    <a:lumOff val="35000"/>
                  </a:schemeClr>
                </a:solidFill>
                <a:latin typeface="+mn-lt"/>
                <a:ea typeface="+mn-ea"/>
                <a:cs typeface="+mn-cs"/>
              </a:defRPr>
            </a:pPr>
            <a:r>
              <a:rPr lang="en-US" sz="1400" b="1" baseline="0" dirty="0"/>
              <a:t>Net Caseload </a:t>
            </a:r>
            <a:r>
              <a:rPr lang="en-US" sz="1400" b="1" baseline="0" dirty="0" smtClean="0"/>
              <a:t>Change  </a:t>
            </a:r>
          </a:p>
          <a:p>
            <a:pPr>
              <a:defRPr sz="1400" b="1" i="0" u="none" strike="noStrike" kern="1200" spc="0" baseline="0">
                <a:solidFill>
                  <a:schemeClr val="tx1">
                    <a:lumMod val="65000"/>
                    <a:lumOff val="35000"/>
                  </a:schemeClr>
                </a:solidFill>
                <a:latin typeface="+mn-lt"/>
                <a:ea typeface="+mn-ea"/>
                <a:cs typeface="+mn-cs"/>
              </a:defRPr>
            </a:pPr>
            <a:r>
              <a:rPr lang="en-US" sz="1400" b="1" baseline="0" dirty="0" smtClean="0"/>
              <a:t>Jan</a:t>
            </a:r>
            <a:r>
              <a:rPr lang="en-US" sz="1400" b="1" baseline="0" dirty="0"/>
              <a:t>. </a:t>
            </a:r>
            <a:r>
              <a:rPr lang="en-US" sz="1400" b="1" baseline="0" dirty="0" smtClean="0"/>
              <a:t>2016</a:t>
            </a:r>
            <a:r>
              <a:rPr lang="en-US" sz="1400" b="1" baseline="0" dirty="0"/>
              <a:t>, California</a:t>
            </a:r>
          </a:p>
        </c:rich>
      </c:tx>
      <c:layout/>
      <c:overlay val="0"/>
      <c:spPr>
        <a:noFill/>
        <a:ln>
          <a:noFill/>
        </a:ln>
        <a:effectLst/>
      </c:spPr>
    </c:title>
    <c:autoTitleDeleted val="0"/>
    <c:plotArea>
      <c:layout/>
      <c:barChart>
        <c:barDir val="bar"/>
        <c:grouping val="clustered"/>
        <c:varyColors val="0"/>
        <c:ser>
          <c:idx val="0"/>
          <c:order val="0"/>
          <c:spPr>
            <a:solidFill>
              <a:schemeClr val="accent1"/>
            </a:solidFill>
            <a:ln>
              <a:noFill/>
            </a:ln>
            <a:effectLst/>
          </c:spPr>
          <c:invertIfNegative val="0"/>
          <c:dPt>
            <c:idx val="1"/>
            <c:invertIfNegative val="0"/>
            <c:bubble3D val="0"/>
            <c:spPr>
              <a:solidFill>
                <a:schemeClr val="accent2"/>
              </a:solidFill>
              <a:ln>
                <a:noFill/>
              </a:ln>
              <a:effectLst/>
            </c:spPr>
          </c:dPt>
          <c:dPt>
            <c:idx val="2"/>
            <c:invertIfNegative val="0"/>
            <c:bubble3D val="0"/>
            <c:spPr>
              <a:solidFill>
                <a:schemeClr val="accent2"/>
              </a:solidFill>
              <a:ln>
                <a:noFill/>
              </a:ln>
              <a:effectLst/>
            </c:spPr>
          </c:dPt>
          <c:dPt>
            <c:idx val="3"/>
            <c:invertIfNegative val="0"/>
            <c:bubble3D val="0"/>
            <c:spPr>
              <a:solidFill>
                <a:schemeClr val="accent2"/>
              </a:solidFill>
              <a:ln>
                <a:noFill/>
              </a:ln>
              <a:effectLst/>
            </c:spPr>
          </c:dPt>
          <c:dPt>
            <c:idx val="9"/>
            <c:invertIfNegative val="0"/>
            <c:bubble3D val="0"/>
            <c:spPr>
              <a:solidFill>
                <a:schemeClr val="accent2"/>
              </a:solidFill>
              <a:ln>
                <a:noFill/>
              </a:ln>
              <a:effectLst/>
            </c:spPr>
          </c:dPt>
          <c:dPt>
            <c:idx val="15"/>
            <c:invertIfNegative val="0"/>
            <c:bubble3D val="0"/>
            <c:spPr>
              <a:solidFill>
                <a:schemeClr val="accent2"/>
              </a:solidFill>
              <a:ln>
                <a:noFill/>
              </a:ln>
              <a:effectLst/>
            </c:spPr>
          </c:dPt>
          <c:dPt>
            <c:idx val="18"/>
            <c:invertIfNegative val="0"/>
            <c:bubble3D val="0"/>
            <c:spPr>
              <a:solidFill>
                <a:schemeClr val="accent2"/>
              </a:solidFill>
              <a:ln>
                <a:noFill/>
              </a:ln>
              <a:effectLst/>
            </c:spPr>
          </c:dPt>
          <c:dPt>
            <c:idx val="24"/>
            <c:invertIfNegative val="0"/>
            <c:bubble3D val="0"/>
            <c:spPr>
              <a:solidFill>
                <a:schemeClr val="accent2"/>
              </a:solidFill>
              <a:ln>
                <a:noFill/>
              </a:ln>
              <a:effectLst/>
            </c:spPr>
          </c:dPt>
          <c:cat>
            <c:strRef>
              <c:f>(workspace_v2!$A$91:$A$105,workspace_v2!$A$110,workspace_v2!$A$132:$A$148)</c:f>
              <c:strCache>
                <c:ptCount val="33"/>
                <c:pt idx="0">
                  <c:v>Los Angeles</c:v>
                </c:pt>
                <c:pt idx="1">
                  <c:v>San Francisco</c:v>
                </c:pt>
                <c:pt idx="2">
                  <c:v>Alameda</c:v>
                </c:pt>
                <c:pt idx="3">
                  <c:v>Santa Clara</c:v>
                </c:pt>
                <c:pt idx="4">
                  <c:v>Kings</c:v>
                </c:pt>
                <c:pt idx="5">
                  <c:v>Yolo</c:v>
                </c:pt>
                <c:pt idx="6">
                  <c:v>Santa Barbara</c:v>
                </c:pt>
                <c:pt idx="7">
                  <c:v>Imperial</c:v>
                </c:pt>
                <c:pt idx="8">
                  <c:v>San Diego</c:v>
                </c:pt>
                <c:pt idx="9">
                  <c:v>San Mateo</c:v>
                </c:pt>
                <c:pt idx="10">
                  <c:v>Tuolumne</c:v>
                </c:pt>
                <c:pt idx="11">
                  <c:v>Mendocino</c:v>
                </c:pt>
                <c:pt idx="12">
                  <c:v>Lake</c:v>
                </c:pt>
                <c:pt idx="13">
                  <c:v>San Luis Obispo</c:v>
                </c:pt>
                <c:pt idx="14">
                  <c:v>Trinity</c:v>
                </c:pt>
                <c:pt idx="15">
                  <c:v>Santa Cruz</c:v>
                </c:pt>
                <c:pt idx="16">
                  <c:v>Placer</c:v>
                </c:pt>
                <c:pt idx="17">
                  <c:v>Sacramento</c:v>
                </c:pt>
                <c:pt idx="18">
                  <c:v>Marin</c:v>
                </c:pt>
                <c:pt idx="19">
                  <c:v>Sutter</c:v>
                </c:pt>
                <c:pt idx="20">
                  <c:v>Fresno</c:v>
                </c:pt>
                <c:pt idx="21">
                  <c:v>Madera</c:v>
                </c:pt>
                <c:pt idx="22">
                  <c:v>Tulare</c:v>
                </c:pt>
                <c:pt idx="23">
                  <c:v>Ventura</c:v>
                </c:pt>
                <c:pt idx="24">
                  <c:v>Contra Costa</c:v>
                </c:pt>
                <c:pt idx="25">
                  <c:v>Merced</c:v>
                </c:pt>
                <c:pt idx="26">
                  <c:v>Solano</c:v>
                </c:pt>
                <c:pt idx="27">
                  <c:v>San Joaquin</c:v>
                </c:pt>
                <c:pt idx="28">
                  <c:v>Orange</c:v>
                </c:pt>
                <c:pt idx="29">
                  <c:v>Stanislaus</c:v>
                </c:pt>
                <c:pt idx="30">
                  <c:v>Kern</c:v>
                </c:pt>
                <c:pt idx="31">
                  <c:v>San Bernardino</c:v>
                </c:pt>
                <c:pt idx="32">
                  <c:v>Riverside</c:v>
                </c:pt>
              </c:strCache>
            </c:strRef>
          </c:cat>
          <c:val>
            <c:numRef>
              <c:f>(workspace_v2!$D$91:$D$105,workspace_v2!$D$110,workspace_v2!$D$132:$D$148)</c:f>
              <c:numCache>
                <c:formatCode>General</c:formatCode>
                <c:ptCount val="33"/>
                <c:pt idx="0">
                  <c:v>-3210.0</c:v>
                </c:pt>
                <c:pt idx="1">
                  <c:v>-487.0</c:v>
                </c:pt>
                <c:pt idx="2">
                  <c:v>-464.0</c:v>
                </c:pt>
                <c:pt idx="3">
                  <c:v>-172.0</c:v>
                </c:pt>
                <c:pt idx="4">
                  <c:v>-107.0</c:v>
                </c:pt>
                <c:pt idx="5">
                  <c:v>-64.0</c:v>
                </c:pt>
                <c:pt idx="6">
                  <c:v>-62.0</c:v>
                </c:pt>
                <c:pt idx="7">
                  <c:v>-56.0</c:v>
                </c:pt>
                <c:pt idx="8">
                  <c:v>-54.0</c:v>
                </c:pt>
                <c:pt idx="9">
                  <c:v>-51.0</c:v>
                </c:pt>
                <c:pt idx="10">
                  <c:v>-43.0</c:v>
                </c:pt>
                <c:pt idx="11">
                  <c:v>-43.0</c:v>
                </c:pt>
                <c:pt idx="12">
                  <c:v>-37.0</c:v>
                </c:pt>
                <c:pt idx="13">
                  <c:v>-36.0</c:v>
                </c:pt>
                <c:pt idx="14">
                  <c:v>-33.0</c:v>
                </c:pt>
                <c:pt idx="15">
                  <c:v>-11.0</c:v>
                </c:pt>
                <c:pt idx="16">
                  <c:v>31.0</c:v>
                </c:pt>
                <c:pt idx="17">
                  <c:v>39.0</c:v>
                </c:pt>
                <c:pt idx="18">
                  <c:v>40.0</c:v>
                </c:pt>
                <c:pt idx="19">
                  <c:v>44.0</c:v>
                </c:pt>
                <c:pt idx="20">
                  <c:v>48.0</c:v>
                </c:pt>
                <c:pt idx="21">
                  <c:v>64.0</c:v>
                </c:pt>
                <c:pt idx="22">
                  <c:v>76.0</c:v>
                </c:pt>
                <c:pt idx="23">
                  <c:v>117.0</c:v>
                </c:pt>
                <c:pt idx="24">
                  <c:v>123.0</c:v>
                </c:pt>
                <c:pt idx="25">
                  <c:v>170.0</c:v>
                </c:pt>
                <c:pt idx="26">
                  <c:v>174.0</c:v>
                </c:pt>
                <c:pt idx="27">
                  <c:v>182.0</c:v>
                </c:pt>
                <c:pt idx="28">
                  <c:v>203.0</c:v>
                </c:pt>
                <c:pt idx="29">
                  <c:v>215.0</c:v>
                </c:pt>
                <c:pt idx="30">
                  <c:v>261.0</c:v>
                </c:pt>
                <c:pt idx="31">
                  <c:v>843.0</c:v>
                </c:pt>
                <c:pt idx="32">
                  <c:v>1162.0</c:v>
                </c:pt>
              </c:numCache>
            </c:numRef>
          </c:val>
        </c:ser>
        <c:dLbls>
          <c:showLegendKey val="0"/>
          <c:showVal val="0"/>
          <c:showCatName val="0"/>
          <c:showSerName val="0"/>
          <c:showPercent val="0"/>
          <c:showBubbleSize val="0"/>
        </c:dLbls>
        <c:gapWidth val="182"/>
        <c:axId val="-2069813944"/>
        <c:axId val="-2084739768"/>
      </c:barChart>
      <c:catAx>
        <c:axId val="-2069813944"/>
        <c:scaling>
          <c:orientation val="minMax"/>
        </c:scaling>
        <c:delete val="0"/>
        <c:axPos val="l"/>
        <c:numFmt formatCode="General" sourceLinked="1"/>
        <c:majorTickMark val="none"/>
        <c:minorTickMark val="none"/>
        <c:tickLblPos val="nextTo"/>
        <c:spPr>
          <a:noFill/>
          <a:ln w="12700" cap="flat" cmpd="sng" algn="ctr">
            <a:solidFill>
              <a:schemeClr val="tx1">
                <a:lumMod val="75000"/>
                <a:lumOff val="25000"/>
              </a:schemeClr>
            </a:solidFill>
            <a:round/>
          </a:ln>
          <a:effectLst/>
        </c:spPr>
        <c:txPr>
          <a:bodyPr rot="-60000000" spcFirstLastPara="1" vertOverflow="ellipsis" vert="horz" wrap="square" anchor="ctr" anchorCtr="1"/>
          <a:lstStyle/>
          <a:p>
            <a:pPr>
              <a:defRPr sz="1000" b="0" i="0" u="none" strike="noStrike" kern="1200" baseline="0">
                <a:solidFill>
                  <a:schemeClr val="tx1">
                    <a:lumMod val="85000"/>
                    <a:lumOff val="15000"/>
                  </a:schemeClr>
                </a:solidFill>
                <a:latin typeface="+mn-lt"/>
                <a:ea typeface="+mn-ea"/>
                <a:cs typeface="+mn-cs"/>
              </a:defRPr>
            </a:pPr>
            <a:endParaRPr lang="en-US"/>
          </a:p>
        </c:txPr>
        <c:crossAx val="-2084739768"/>
        <c:crosses val="autoZero"/>
        <c:auto val="1"/>
        <c:lblAlgn val="ctr"/>
        <c:lblOffset val="100"/>
        <c:noMultiLvlLbl val="0"/>
      </c:catAx>
      <c:valAx>
        <c:axId val="-2084739768"/>
        <c:scaling>
          <c:orientation val="minMax"/>
          <c:max val="1250.0"/>
          <c:min val="-3250.0"/>
        </c:scaling>
        <c:delete val="0"/>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1" i="0" u="none" strike="noStrike" kern="1200" baseline="0">
                <a:solidFill>
                  <a:schemeClr val="tx1">
                    <a:lumMod val="65000"/>
                    <a:lumOff val="35000"/>
                  </a:schemeClr>
                </a:solidFill>
                <a:latin typeface="+mn-lt"/>
                <a:ea typeface="+mn-ea"/>
                <a:cs typeface="+mn-cs"/>
              </a:defRPr>
            </a:pPr>
            <a:endParaRPr lang="en-US"/>
          </a:p>
        </c:txPr>
        <c:crossAx val="-2069813944"/>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1" i="0" u="none" strike="noStrike" kern="1200" spc="0" baseline="0">
                <a:solidFill>
                  <a:schemeClr val="tx1">
                    <a:lumMod val="65000"/>
                    <a:lumOff val="35000"/>
                  </a:schemeClr>
                </a:solidFill>
                <a:latin typeface="+mn-lt"/>
                <a:ea typeface="+mn-ea"/>
                <a:cs typeface="+mn-cs"/>
              </a:defRPr>
            </a:pPr>
            <a:r>
              <a:rPr lang="en-US" sz="1400" b="1" dirty="0"/>
              <a:t>Net</a:t>
            </a:r>
            <a:r>
              <a:rPr lang="en-US" sz="1400" b="1" baseline="0" dirty="0"/>
              <a:t> Caseload Change as Percent of Base </a:t>
            </a:r>
            <a:r>
              <a:rPr lang="en-US" sz="1400" b="1" baseline="0" dirty="0" smtClean="0"/>
              <a:t>Caseload  </a:t>
            </a:r>
          </a:p>
          <a:p>
            <a:pPr>
              <a:defRPr sz="1400" b="1" i="0" u="none" strike="noStrike" kern="1200" spc="0" baseline="0">
                <a:solidFill>
                  <a:schemeClr val="tx1">
                    <a:lumMod val="65000"/>
                    <a:lumOff val="35000"/>
                  </a:schemeClr>
                </a:solidFill>
                <a:latin typeface="+mn-lt"/>
                <a:ea typeface="+mn-ea"/>
                <a:cs typeface="+mn-cs"/>
              </a:defRPr>
            </a:pPr>
            <a:r>
              <a:rPr lang="en-US" sz="1400" b="1" baseline="0" dirty="0" smtClean="0"/>
              <a:t>Jan</a:t>
            </a:r>
            <a:r>
              <a:rPr lang="en-US" sz="1400" b="1" baseline="0" dirty="0"/>
              <a:t>. </a:t>
            </a:r>
            <a:r>
              <a:rPr lang="en-US" sz="1400" b="1" baseline="0" dirty="0" smtClean="0"/>
              <a:t>2016</a:t>
            </a:r>
            <a:r>
              <a:rPr lang="en-US" sz="1400" b="1" baseline="0" dirty="0"/>
              <a:t>, California</a:t>
            </a:r>
            <a:endParaRPr lang="en-US" sz="1400" b="1" dirty="0"/>
          </a:p>
        </c:rich>
      </c:tx>
      <c:layout/>
      <c:overlay val="0"/>
      <c:spPr>
        <a:noFill/>
        <a:ln>
          <a:noFill/>
        </a:ln>
        <a:effectLst/>
      </c:spPr>
    </c:title>
    <c:autoTitleDeleted val="0"/>
    <c:plotArea>
      <c:layout/>
      <c:barChart>
        <c:barDir val="bar"/>
        <c:grouping val="clustered"/>
        <c:varyColors val="0"/>
        <c:ser>
          <c:idx val="0"/>
          <c:order val="0"/>
          <c:spPr>
            <a:solidFill>
              <a:schemeClr val="accent1"/>
            </a:solidFill>
            <a:ln>
              <a:noFill/>
            </a:ln>
            <a:effectLst/>
          </c:spPr>
          <c:invertIfNegative val="0"/>
          <c:dPt>
            <c:idx val="1"/>
            <c:invertIfNegative val="0"/>
            <c:bubble3D val="0"/>
            <c:spPr>
              <a:solidFill>
                <a:schemeClr val="accent2"/>
              </a:solidFill>
              <a:ln>
                <a:noFill/>
              </a:ln>
              <a:effectLst/>
            </c:spPr>
          </c:dPt>
          <c:dPt>
            <c:idx val="2"/>
            <c:invertIfNegative val="0"/>
            <c:bubble3D val="0"/>
            <c:spPr>
              <a:solidFill>
                <a:schemeClr val="accent2"/>
              </a:solidFill>
              <a:ln>
                <a:noFill/>
              </a:ln>
              <a:effectLst/>
            </c:spPr>
          </c:dPt>
          <c:dPt>
            <c:idx val="3"/>
            <c:invertIfNegative val="0"/>
            <c:bubble3D val="0"/>
            <c:spPr>
              <a:solidFill>
                <a:schemeClr val="accent2"/>
              </a:solidFill>
              <a:ln>
                <a:noFill/>
              </a:ln>
              <a:effectLst/>
            </c:spPr>
          </c:dPt>
          <c:dPt>
            <c:idx val="9"/>
            <c:invertIfNegative val="0"/>
            <c:bubble3D val="0"/>
            <c:spPr>
              <a:solidFill>
                <a:schemeClr val="accent2"/>
              </a:solidFill>
              <a:ln>
                <a:noFill/>
              </a:ln>
              <a:effectLst/>
            </c:spPr>
          </c:dPt>
          <c:dPt>
            <c:idx val="15"/>
            <c:invertIfNegative val="0"/>
            <c:bubble3D val="0"/>
            <c:spPr>
              <a:solidFill>
                <a:schemeClr val="accent2"/>
              </a:solidFill>
              <a:ln>
                <a:noFill/>
              </a:ln>
              <a:effectLst/>
            </c:spPr>
          </c:dPt>
          <c:dPt>
            <c:idx val="18"/>
            <c:invertIfNegative val="0"/>
            <c:bubble3D val="0"/>
            <c:spPr>
              <a:solidFill>
                <a:schemeClr val="accent2"/>
              </a:solidFill>
              <a:ln>
                <a:noFill/>
              </a:ln>
              <a:effectLst/>
            </c:spPr>
          </c:dPt>
          <c:dPt>
            <c:idx val="24"/>
            <c:invertIfNegative val="0"/>
            <c:bubble3D val="0"/>
            <c:spPr>
              <a:solidFill>
                <a:schemeClr val="accent2"/>
              </a:solidFill>
              <a:ln>
                <a:noFill/>
              </a:ln>
              <a:effectLst/>
            </c:spPr>
          </c:dPt>
          <c:cat>
            <c:strRef>
              <c:f>(workspace_v2!$Q$91:$Q$105,workspace_v2!$Q$110,workspace_v2!$Q$132:$Q$148)</c:f>
              <c:strCache>
                <c:ptCount val="33"/>
                <c:pt idx="0">
                  <c:v>Los Angeles</c:v>
                </c:pt>
                <c:pt idx="1">
                  <c:v>San Francisco</c:v>
                </c:pt>
                <c:pt idx="2">
                  <c:v>Alameda</c:v>
                </c:pt>
                <c:pt idx="3">
                  <c:v>Santa Clara</c:v>
                </c:pt>
                <c:pt idx="4">
                  <c:v>Kings</c:v>
                </c:pt>
                <c:pt idx="5">
                  <c:v>Yolo</c:v>
                </c:pt>
                <c:pt idx="6">
                  <c:v>Santa Barbara</c:v>
                </c:pt>
                <c:pt idx="7">
                  <c:v>Imperial</c:v>
                </c:pt>
                <c:pt idx="8">
                  <c:v>San Diego</c:v>
                </c:pt>
                <c:pt idx="9">
                  <c:v>San Mateo</c:v>
                </c:pt>
                <c:pt idx="10">
                  <c:v>Tuolumne</c:v>
                </c:pt>
                <c:pt idx="11">
                  <c:v>Mendocino</c:v>
                </c:pt>
                <c:pt idx="12">
                  <c:v>Lake</c:v>
                </c:pt>
                <c:pt idx="13">
                  <c:v>San Luis Obispo</c:v>
                </c:pt>
                <c:pt idx="14">
                  <c:v>Trinity</c:v>
                </c:pt>
                <c:pt idx="15">
                  <c:v>Santa Cruz</c:v>
                </c:pt>
                <c:pt idx="16">
                  <c:v>Placer</c:v>
                </c:pt>
                <c:pt idx="17">
                  <c:v>Sacramento</c:v>
                </c:pt>
                <c:pt idx="18">
                  <c:v>Marin</c:v>
                </c:pt>
                <c:pt idx="19">
                  <c:v>Sutter</c:v>
                </c:pt>
                <c:pt idx="20">
                  <c:v>Fresno</c:v>
                </c:pt>
                <c:pt idx="21">
                  <c:v>Madera</c:v>
                </c:pt>
                <c:pt idx="22">
                  <c:v>Tulare</c:v>
                </c:pt>
                <c:pt idx="23">
                  <c:v>Ventura</c:v>
                </c:pt>
                <c:pt idx="24">
                  <c:v>Contra Costa</c:v>
                </c:pt>
                <c:pt idx="25">
                  <c:v>Merced</c:v>
                </c:pt>
                <c:pt idx="26">
                  <c:v>Solano</c:v>
                </c:pt>
                <c:pt idx="27">
                  <c:v>San Joaquin</c:v>
                </c:pt>
                <c:pt idx="28">
                  <c:v>Orange</c:v>
                </c:pt>
                <c:pt idx="29">
                  <c:v>Stanislaus</c:v>
                </c:pt>
                <c:pt idx="30">
                  <c:v>Kern</c:v>
                </c:pt>
                <c:pt idx="31">
                  <c:v>San Bernardino</c:v>
                </c:pt>
                <c:pt idx="32">
                  <c:v>Riverside</c:v>
                </c:pt>
              </c:strCache>
            </c:strRef>
          </c:cat>
          <c:val>
            <c:numRef>
              <c:f>(workspace_v2!$T$91:$T$105,workspace_v2!$T$110,workspace_v2!$T$132:$T$148)</c:f>
              <c:numCache>
                <c:formatCode>0.0%</c:formatCode>
                <c:ptCount val="33"/>
                <c:pt idx="0">
                  <c:v>-0.154038101636355</c:v>
                </c:pt>
                <c:pt idx="1">
                  <c:v>-0.527056277056277</c:v>
                </c:pt>
                <c:pt idx="2">
                  <c:v>-0.280871670702179</c:v>
                </c:pt>
                <c:pt idx="3">
                  <c:v>-0.132307692307692</c:v>
                </c:pt>
                <c:pt idx="4">
                  <c:v>-0.18673647469459</c:v>
                </c:pt>
                <c:pt idx="5">
                  <c:v>-0.213333333333333</c:v>
                </c:pt>
                <c:pt idx="6">
                  <c:v>-0.132762312633833</c:v>
                </c:pt>
                <c:pt idx="7">
                  <c:v>-0.142857142857143</c:v>
                </c:pt>
                <c:pt idx="8">
                  <c:v>-0.0164034021871203</c:v>
                </c:pt>
                <c:pt idx="9">
                  <c:v>-0.151785714285714</c:v>
                </c:pt>
                <c:pt idx="10">
                  <c:v>-0.387387387387387</c:v>
                </c:pt>
                <c:pt idx="11">
                  <c:v>-0.156934306569343</c:v>
                </c:pt>
                <c:pt idx="12">
                  <c:v>-0.234177215189873</c:v>
                </c:pt>
                <c:pt idx="13">
                  <c:v>-0.0983606557377049</c:v>
                </c:pt>
                <c:pt idx="14">
                  <c:v>-0.515625</c:v>
                </c:pt>
                <c:pt idx="15">
                  <c:v>-0.0421455938697318</c:v>
                </c:pt>
                <c:pt idx="16">
                  <c:v>0.103678929765886</c:v>
                </c:pt>
                <c:pt idx="17">
                  <c:v>0.0138297872340426</c:v>
                </c:pt>
                <c:pt idx="18">
                  <c:v>0.506329113924051</c:v>
                </c:pt>
                <c:pt idx="19">
                  <c:v>0.299319727891156</c:v>
                </c:pt>
                <c:pt idx="20">
                  <c:v>0.0231436837029894</c:v>
                </c:pt>
                <c:pt idx="21">
                  <c:v>0.208469055374593</c:v>
                </c:pt>
                <c:pt idx="22">
                  <c:v>0.0712277413308341</c:v>
                </c:pt>
                <c:pt idx="23">
                  <c:v>0.127729257641921</c:v>
                </c:pt>
                <c:pt idx="24">
                  <c:v>0.104414261460102</c:v>
                </c:pt>
                <c:pt idx="25">
                  <c:v>0.287162162162162</c:v>
                </c:pt>
                <c:pt idx="26">
                  <c:v>0.345238095238095</c:v>
                </c:pt>
                <c:pt idx="27">
                  <c:v>0.113607990012484</c:v>
                </c:pt>
                <c:pt idx="28">
                  <c:v>0.0910722296994168</c:v>
                </c:pt>
                <c:pt idx="29">
                  <c:v>0.278137128072445</c:v>
                </c:pt>
                <c:pt idx="30">
                  <c:v>0.135093167701863</c:v>
                </c:pt>
                <c:pt idx="31">
                  <c:v>0.15153694049973</c:v>
                </c:pt>
                <c:pt idx="32">
                  <c:v>0.268981481481482</c:v>
                </c:pt>
              </c:numCache>
            </c:numRef>
          </c:val>
        </c:ser>
        <c:dLbls>
          <c:showLegendKey val="0"/>
          <c:showVal val="0"/>
          <c:showCatName val="0"/>
          <c:showSerName val="0"/>
          <c:showPercent val="0"/>
          <c:showBubbleSize val="0"/>
        </c:dLbls>
        <c:gapWidth val="182"/>
        <c:axId val="-2069490424"/>
        <c:axId val="-2069487000"/>
      </c:barChart>
      <c:catAx>
        <c:axId val="-2069490424"/>
        <c:scaling>
          <c:orientation val="minMax"/>
        </c:scaling>
        <c:delete val="0"/>
        <c:axPos val="l"/>
        <c:numFmt formatCode="General" sourceLinked="1"/>
        <c:majorTickMark val="none"/>
        <c:minorTickMark val="none"/>
        <c:tickLblPos val="nextTo"/>
        <c:spPr>
          <a:noFill/>
          <a:ln w="9525" cap="flat" cmpd="sng" algn="ctr">
            <a:solidFill>
              <a:schemeClr val="tx1">
                <a:lumMod val="85000"/>
                <a:lumOff val="15000"/>
              </a:schemeClr>
            </a:solidFill>
            <a:round/>
          </a:ln>
          <a:effectLst/>
        </c:spPr>
        <c:txPr>
          <a:bodyPr rot="-60000000" spcFirstLastPara="1" vertOverflow="ellipsis" vert="horz" wrap="square" anchor="ctr" anchorCtr="1"/>
          <a:lstStyle/>
          <a:p>
            <a:pPr>
              <a:defRPr sz="1000" b="0" i="0" u="none" strike="noStrike" kern="1200" baseline="0">
                <a:solidFill>
                  <a:schemeClr val="tx1">
                    <a:lumMod val="85000"/>
                    <a:lumOff val="15000"/>
                  </a:schemeClr>
                </a:solidFill>
                <a:latin typeface="+mn-lt"/>
                <a:ea typeface="+mn-ea"/>
                <a:cs typeface="+mn-cs"/>
              </a:defRPr>
            </a:pPr>
            <a:endParaRPr lang="en-US"/>
          </a:p>
        </c:txPr>
        <c:crossAx val="-2069487000"/>
        <c:crosses val="autoZero"/>
        <c:auto val="1"/>
        <c:lblAlgn val="ctr"/>
        <c:lblOffset val="100"/>
        <c:noMultiLvlLbl val="0"/>
      </c:catAx>
      <c:valAx>
        <c:axId val="-2069487000"/>
        <c:scaling>
          <c:orientation val="minMax"/>
          <c:max val="0.75"/>
          <c:min val="-0.75"/>
        </c:scaling>
        <c:delete val="0"/>
        <c:axPos val="b"/>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000" b="1" i="0" u="none" strike="noStrike" kern="1200" baseline="0">
                <a:solidFill>
                  <a:schemeClr val="tx1">
                    <a:lumMod val="65000"/>
                    <a:lumOff val="35000"/>
                  </a:schemeClr>
                </a:solidFill>
                <a:latin typeface="+mn-lt"/>
                <a:ea typeface="+mn-ea"/>
                <a:cs typeface="+mn-cs"/>
              </a:defRPr>
            </a:pPr>
            <a:endParaRPr lang="en-US"/>
          </a:p>
        </c:txPr>
        <c:crossAx val="-2069490424"/>
        <c:crosses val="autoZero"/>
        <c:crossBetween val="between"/>
        <c:majorUnit val="0.25"/>
      </c:valAx>
      <c:spPr>
        <a:noFill/>
        <a:ln>
          <a:noFill/>
        </a:ln>
        <a:effectLst/>
      </c:spPr>
    </c:plotArea>
    <c:plotVisOnly val="1"/>
    <c:dispBlanksAs val="gap"/>
    <c:showDLblsOverMax val="0"/>
  </c:chart>
  <c:spPr>
    <a:solidFill>
      <a:schemeClr val="bg1"/>
    </a:solidFill>
    <a:ln>
      <a:noFill/>
    </a:ln>
    <a:effectLst/>
  </c:spPr>
  <c:txPr>
    <a:bodyPr/>
    <a:lstStyle/>
    <a:p>
      <a:pPr>
        <a:defRPr/>
      </a:pPr>
      <a:endParaRPr lang="en-US"/>
    </a:p>
  </c:txPr>
  <c:externalData r:id="rId1">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00" b="0" i="0" u="none" strike="noStrike" kern="1200" spc="0" baseline="0">
                <a:solidFill>
                  <a:schemeClr val="tx1">
                    <a:lumMod val="65000"/>
                    <a:lumOff val="35000"/>
                  </a:schemeClr>
                </a:solidFill>
                <a:latin typeface="+mn-lt"/>
                <a:ea typeface="+mn-ea"/>
                <a:cs typeface="+mn-cs"/>
              </a:defRPr>
            </a:pPr>
            <a:r>
              <a:rPr lang="en-US" sz="1800" dirty="0" smtClean="0"/>
              <a:t>Change in Total</a:t>
            </a:r>
            <a:r>
              <a:rPr lang="en-US" sz="1800" baseline="0" dirty="0" smtClean="0"/>
              <a:t> Caseload Alameda County </a:t>
            </a:r>
          </a:p>
          <a:p>
            <a:pPr>
              <a:defRPr sz="1800" b="0" i="0" u="none" strike="noStrike" kern="1200" spc="0" baseline="0">
                <a:solidFill>
                  <a:schemeClr val="tx1">
                    <a:lumMod val="65000"/>
                    <a:lumOff val="35000"/>
                  </a:schemeClr>
                </a:solidFill>
                <a:latin typeface="+mn-lt"/>
                <a:ea typeface="+mn-ea"/>
                <a:cs typeface="+mn-cs"/>
              </a:defRPr>
            </a:pPr>
            <a:r>
              <a:rPr lang="en-US" sz="1800" baseline="0" dirty="0" smtClean="0"/>
              <a:t>2012-2016</a:t>
            </a:r>
            <a:endParaRPr lang="en-US" sz="1800" dirty="0"/>
          </a:p>
        </c:rich>
      </c:tx>
      <c:layout/>
      <c:overlay val="0"/>
      <c:spPr>
        <a:noFill/>
        <a:ln>
          <a:noFill/>
        </a:ln>
        <a:effectLst/>
      </c:spPr>
    </c:title>
    <c:autoTitleDeleted val="0"/>
    <c:plotArea>
      <c:layout/>
      <c:lineChart>
        <c:grouping val="standard"/>
        <c:varyColors val="0"/>
        <c:ser>
          <c:idx val="0"/>
          <c:order val="0"/>
          <c:spPr>
            <a:ln w="28575" cap="rnd">
              <a:solidFill>
                <a:schemeClr val="accent1"/>
              </a:solidFill>
              <a:round/>
            </a:ln>
            <a:effectLst/>
          </c:spPr>
          <c:marker>
            <c:symbol val="none"/>
          </c:marker>
          <c:cat>
            <c:numRef>
              <c:f>workspace_v1!$B$4:$V$4</c:f>
              <c:numCache>
                <c:formatCode>m/d/yyyy</c:formatCode>
                <c:ptCount val="21"/>
                <c:pt idx="0">
                  <c:v>38718.0</c:v>
                </c:pt>
                <c:pt idx="1">
                  <c:v>38899.0</c:v>
                </c:pt>
                <c:pt idx="2">
                  <c:v>39083.0</c:v>
                </c:pt>
                <c:pt idx="3">
                  <c:v>39264.0</c:v>
                </c:pt>
                <c:pt idx="4">
                  <c:v>39448.0</c:v>
                </c:pt>
                <c:pt idx="5">
                  <c:v>39630.0</c:v>
                </c:pt>
                <c:pt idx="6">
                  <c:v>39814.0</c:v>
                </c:pt>
                <c:pt idx="7">
                  <c:v>39995.0</c:v>
                </c:pt>
                <c:pt idx="8">
                  <c:v>40179.0</c:v>
                </c:pt>
                <c:pt idx="9">
                  <c:v>40360.0</c:v>
                </c:pt>
                <c:pt idx="10">
                  <c:v>40544.0</c:v>
                </c:pt>
                <c:pt idx="11">
                  <c:v>40725.0</c:v>
                </c:pt>
                <c:pt idx="12">
                  <c:v>40909.0</c:v>
                </c:pt>
                <c:pt idx="13">
                  <c:v>41091.0</c:v>
                </c:pt>
                <c:pt idx="14">
                  <c:v>41275.0</c:v>
                </c:pt>
                <c:pt idx="15">
                  <c:v>41456.0</c:v>
                </c:pt>
                <c:pt idx="16">
                  <c:v>41640.0</c:v>
                </c:pt>
                <c:pt idx="17">
                  <c:v>41821.0</c:v>
                </c:pt>
                <c:pt idx="18">
                  <c:v>42005.0</c:v>
                </c:pt>
                <c:pt idx="19">
                  <c:v>42186.0</c:v>
                </c:pt>
                <c:pt idx="20">
                  <c:v>42370.0</c:v>
                </c:pt>
              </c:numCache>
            </c:numRef>
          </c:cat>
          <c:val>
            <c:numRef>
              <c:f>workspace_v1!$B$11:$V$11</c:f>
              <c:numCache>
                <c:formatCode>#,##0</c:formatCode>
                <c:ptCount val="21"/>
                <c:pt idx="0">
                  <c:v>2765.0</c:v>
                </c:pt>
                <c:pt idx="1">
                  <c:v>2664.0</c:v>
                </c:pt>
                <c:pt idx="2">
                  <c:v>2501.0</c:v>
                </c:pt>
                <c:pt idx="3">
                  <c:v>2479.0</c:v>
                </c:pt>
                <c:pt idx="4">
                  <c:v>2353.0</c:v>
                </c:pt>
                <c:pt idx="5">
                  <c:v>2337.0</c:v>
                </c:pt>
                <c:pt idx="6">
                  <c:v>2169.0</c:v>
                </c:pt>
                <c:pt idx="7">
                  <c:v>2008.0</c:v>
                </c:pt>
                <c:pt idx="8">
                  <c:v>1913.0</c:v>
                </c:pt>
                <c:pt idx="9">
                  <c:v>1799.0</c:v>
                </c:pt>
                <c:pt idx="10">
                  <c:v>1668.0</c:v>
                </c:pt>
                <c:pt idx="11">
                  <c:v>1625.0</c:v>
                </c:pt>
                <c:pt idx="12">
                  <c:v>1512.0</c:v>
                </c:pt>
                <c:pt idx="13">
                  <c:v>1500.0</c:v>
                </c:pt>
                <c:pt idx="14">
                  <c:v>1498.0</c:v>
                </c:pt>
                <c:pt idx="15">
                  <c:v>1615.0</c:v>
                </c:pt>
                <c:pt idx="16">
                  <c:v>1662.0</c:v>
                </c:pt>
                <c:pt idx="17">
                  <c:v>1714.0</c:v>
                </c:pt>
                <c:pt idx="18">
                  <c:v>1651.0</c:v>
                </c:pt>
                <c:pt idx="19">
                  <c:v>1698.0</c:v>
                </c:pt>
                <c:pt idx="20">
                  <c:v>1652.0</c:v>
                </c:pt>
              </c:numCache>
            </c:numRef>
          </c:val>
          <c:smooth val="1"/>
        </c:ser>
        <c:dLbls>
          <c:showLegendKey val="0"/>
          <c:showVal val="0"/>
          <c:showCatName val="0"/>
          <c:showSerName val="0"/>
          <c:showPercent val="0"/>
          <c:showBubbleSize val="0"/>
        </c:dLbls>
        <c:marker val="1"/>
        <c:smooth val="0"/>
        <c:axId val="-2065649144"/>
        <c:axId val="-2130756216"/>
      </c:lineChart>
      <c:dateAx>
        <c:axId val="-2065649144"/>
        <c:scaling>
          <c:orientation val="minMax"/>
          <c:min val="40909.0"/>
        </c:scaling>
        <c:delete val="0"/>
        <c:axPos val="b"/>
        <c:numFmt formatCode="m/d/yyyy" sourceLinked="1"/>
        <c:majorTickMark val="out"/>
        <c:minorTickMark val="none"/>
        <c:tickLblPos val="nextTo"/>
        <c:spPr>
          <a:noFill/>
          <a:ln w="9525" cap="flat" cmpd="sng" algn="ctr">
            <a:solidFill>
              <a:schemeClr val="tx1">
                <a:lumMod val="15000"/>
                <a:lumOff val="85000"/>
              </a:schemeClr>
            </a:solidFill>
            <a:round/>
          </a:ln>
          <a:effectLst/>
        </c:spPr>
        <c:txPr>
          <a:bodyPr rot="-5400000" spcFirstLastPara="1" vertOverflow="ellipsis"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crossAx val="-2130756216"/>
        <c:crosses val="autoZero"/>
        <c:auto val="1"/>
        <c:lblOffset val="100"/>
        <c:baseTimeUnit val="months"/>
        <c:majorUnit val="6.0"/>
        <c:majorTimeUnit val="months"/>
      </c:dateAx>
      <c:valAx>
        <c:axId val="-2130756216"/>
        <c:scaling>
          <c:orientation val="minMax"/>
          <c:max val="1900.0"/>
          <c:min val="1300.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crossAx val="-2065649144"/>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1">
    <c:autoUpdate val="0"/>
  </c:externalData>
  <c:userShapes r:id="rId2"/>
</c:chartSpace>
</file>

<file path=ppt/charts/chart15.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sz="1400" b="0" i="0" baseline="0" dirty="0">
                <a:effectLst/>
              </a:rPr>
              <a:t>Total Outflow Caseload, Alameda County                                                            (Top 5, Jan. 2016)</a:t>
            </a:r>
            <a:endParaRPr lang="en-US" sz="1400" dirty="0">
              <a:effectLst/>
            </a:endParaRPr>
          </a:p>
        </c:rich>
      </c:tx>
      <c:layout/>
      <c:overlay val="0"/>
      <c:spPr>
        <a:noFill/>
        <a:ln>
          <a:noFill/>
        </a:ln>
        <a:effectLst/>
      </c:spPr>
    </c:title>
    <c:autoTitleDeleted val="0"/>
    <c:plotArea>
      <c:layout/>
      <c:barChart>
        <c:barDir val="col"/>
        <c:grouping val="clustered"/>
        <c:varyColors val="0"/>
        <c:ser>
          <c:idx val="0"/>
          <c:order val="0"/>
          <c:tx>
            <c:v>Total Caseload</c:v>
          </c:tx>
          <c:spPr>
            <a:solidFill>
              <a:schemeClr val="accent1"/>
            </a:solidFill>
            <a:ln>
              <a:noFill/>
            </a:ln>
            <a:effectLst/>
          </c:spPr>
          <c:invertIfNegative val="0"/>
          <c:cat>
            <c:strRef>
              <c:f>Alameda!$A$68:$A$72</c:f>
              <c:strCache>
                <c:ptCount val="5"/>
                <c:pt idx="0">
                  <c:v>Contra Costa</c:v>
                </c:pt>
                <c:pt idx="1">
                  <c:v>San Joaquin</c:v>
                </c:pt>
                <c:pt idx="2">
                  <c:v>Stanislaus</c:v>
                </c:pt>
                <c:pt idx="3">
                  <c:v>Solano</c:v>
                </c:pt>
                <c:pt idx="4">
                  <c:v>Sacramento</c:v>
                </c:pt>
              </c:strCache>
            </c:strRef>
          </c:cat>
          <c:val>
            <c:numRef>
              <c:f>Alameda!$B$68:$B$72</c:f>
              <c:numCache>
                <c:formatCode>General</c:formatCode>
                <c:ptCount val="5"/>
                <c:pt idx="0">
                  <c:v>217.0</c:v>
                </c:pt>
                <c:pt idx="1">
                  <c:v>157.0</c:v>
                </c:pt>
                <c:pt idx="2">
                  <c:v>86.0</c:v>
                </c:pt>
                <c:pt idx="3">
                  <c:v>72.0</c:v>
                </c:pt>
                <c:pt idx="4">
                  <c:v>54.0</c:v>
                </c:pt>
              </c:numCache>
            </c:numRef>
          </c:val>
        </c:ser>
        <c:dLbls>
          <c:showLegendKey val="0"/>
          <c:showVal val="0"/>
          <c:showCatName val="0"/>
          <c:showSerName val="0"/>
          <c:showPercent val="0"/>
          <c:showBubbleSize val="0"/>
        </c:dLbls>
        <c:gapWidth val="219"/>
        <c:overlap val="-27"/>
        <c:axId val="2063322648"/>
        <c:axId val="-2064879336"/>
      </c:barChart>
      <c:lineChart>
        <c:grouping val="standard"/>
        <c:varyColors val="0"/>
        <c:ser>
          <c:idx val="1"/>
          <c:order val="1"/>
          <c:tx>
            <c:v>Cumulative Percent</c:v>
          </c:tx>
          <c:spPr>
            <a:ln w="28575" cap="rnd">
              <a:solidFill>
                <a:schemeClr val="accent2"/>
              </a:solidFill>
              <a:round/>
            </a:ln>
            <a:effectLst/>
          </c:spPr>
          <c:marker>
            <c:symbol val="circle"/>
            <c:size val="5"/>
            <c:spPr>
              <a:solidFill>
                <a:schemeClr val="accent2"/>
              </a:solidFill>
              <a:ln w="9525">
                <a:solidFill>
                  <a:schemeClr val="accent2"/>
                </a:solidFill>
              </a:ln>
              <a:effectLst/>
            </c:spPr>
          </c:marker>
          <c:cat>
            <c:strRef>
              <c:f>Alameda!$A$68:$A$72</c:f>
              <c:strCache>
                <c:ptCount val="5"/>
                <c:pt idx="0">
                  <c:v>Contra Costa</c:v>
                </c:pt>
                <c:pt idx="1">
                  <c:v>San Joaquin</c:v>
                </c:pt>
                <c:pt idx="2">
                  <c:v>Stanislaus</c:v>
                </c:pt>
                <c:pt idx="3">
                  <c:v>Solano</c:v>
                </c:pt>
                <c:pt idx="4">
                  <c:v>Sacramento</c:v>
                </c:pt>
              </c:strCache>
            </c:strRef>
          </c:cat>
          <c:val>
            <c:numRef>
              <c:f>Alameda!$E$68:$E$72</c:f>
              <c:numCache>
                <c:formatCode>0%</c:formatCode>
                <c:ptCount val="5"/>
                <c:pt idx="0">
                  <c:v>0.27125</c:v>
                </c:pt>
                <c:pt idx="1">
                  <c:v>0.485084306095979</c:v>
                </c:pt>
                <c:pt idx="2">
                  <c:v>0.59662775616083</c:v>
                </c:pt>
                <c:pt idx="3">
                  <c:v>0.690012970168612</c:v>
                </c:pt>
                <c:pt idx="4">
                  <c:v>0.760051880674449</c:v>
                </c:pt>
              </c:numCache>
            </c:numRef>
          </c:val>
          <c:smooth val="0"/>
        </c:ser>
        <c:dLbls>
          <c:showLegendKey val="0"/>
          <c:showVal val="0"/>
          <c:showCatName val="0"/>
          <c:showSerName val="0"/>
          <c:showPercent val="0"/>
          <c:showBubbleSize val="0"/>
        </c:dLbls>
        <c:marker val="1"/>
        <c:smooth val="0"/>
        <c:axId val="-2065630312"/>
        <c:axId val="-2064875480"/>
      </c:lineChart>
      <c:catAx>
        <c:axId val="206332264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2064879336"/>
        <c:crosses val="autoZero"/>
        <c:auto val="1"/>
        <c:lblAlgn val="ctr"/>
        <c:lblOffset val="100"/>
        <c:noMultiLvlLbl val="0"/>
      </c:catAx>
      <c:valAx>
        <c:axId val="-2064879336"/>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2063322648"/>
        <c:crosses val="autoZero"/>
        <c:crossBetween val="between"/>
      </c:valAx>
      <c:valAx>
        <c:axId val="-2064875480"/>
        <c:scaling>
          <c:orientation val="minMax"/>
          <c:max val="1.0"/>
        </c:scaling>
        <c:delete val="0"/>
        <c:axPos val="r"/>
        <c:numFmt formatCode="0%" sourceLinked="1"/>
        <c:majorTickMark val="out"/>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2065630312"/>
        <c:crosses val="max"/>
        <c:crossBetween val="between"/>
      </c:valAx>
      <c:catAx>
        <c:axId val="-2065630312"/>
        <c:scaling>
          <c:orientation val="minMax"/>
        </c:scaling>
        <c:delete val="1"/>
        <c:axPos val="b"/>
        <c:numFmt formatCode="General" sourceLinked="1"/>
        <c:majorTickMark val="out"/>
        <c:minorTickMark val="none"/>
        <c:tickLblPos val="nextTo"/>
        <c:crossAx val="-2064875480"/>
        <c:crosses val="autoZero"/>
        <c:auto val="1"/>
        <c:lblAlgn val="ctr"/>
        <c:lblOffset val="100"/>
        <c:noMultiLvlLbl val="0"/>
      </c:catAx>
      <c:spPr>
        <a:noFill/>
        <a:ln>
          <a:noFill/>
        </a:ln>
        <a:effectLst/>
      </c:spPr>
    </c:plotArea>
    <c:legend>
      <c:legendPos val="b"/>
      <c:layou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6.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dirty="0"/>
              <a:t>Change in Outflow Caseload, Alameda County                 </a:t>
            </a:r>
          </a:p>
          <a:p>
            <a:pPr>
              <a:defRPr sz="1400" b="0" i="0" u="none" strike="noStrike" kern="1200" spc="0" baseline="0">
                <a:solidFill>
                  <a:schemeClr val="tx1">
                    <a:lumMod val="65000"/>
                    <a:lumOff val="35000"/>
                  </a:schemeClr>
                </a:solidFill>
                <a:latin typeface="+mn-lt"/>
                <a:ea typeface="+mn-ea"/>
                <a:cs typeface="+mn-cs"/>
              </a:defRPr>
            </a:pPr>
            <a:r>
              <a:rPr lang="en-US" dirty="0"/>
              <a:t>(All)</a:t>
            </a:r>
          </a:p>
        </c:rich>
      </c:tx>
      <c:layout/>
      <c:overlay val="0"/>
      <c:spPr>
        <a:noFill/>
        <a:ln>
          <a:noFill/>
        </a:ln>
        <a:effectLst/>
      </c:spPr>
    </c:title>
    <c:autoTitleDeleted val="0"/>
    <c:plotArea>
      <c:layout/>
      <c:areaChart>
        <c:grouping val="stacked"/>
        <c:varyColors val="0"/>
        <c:ser>
          <c:idx val="0"/>
          <c:order val="0"/>
          <c:spPr>
            <a:solidFill>
              <a:schemeClr val="accent1"/>
            </a:solidFill>
            <a:ln>
              <a:noFill/>
            </a:ln>
            <a:effectLst/>
          </c:spPr>
          <c:cat>
            <c:numRef>
              <c:f>Alameda!$B$3:$V$3</c:f>
              <c:numCache>
                <c:formatCode>m/d/yyyy</c:formatCode>
                <c:ptCount val="21"/>
                <c:pt idx="0">
                  <c:v>38718.0</c:v>
                </c:pt>
                <c:pt idx="1">
                  <c:v>38899.0</c:v>
                </c:pt>
                <c:pt idx="2">
                  <c:v>39083.0</c:v>
                </c:pt>
                <c:pt idx="3">
                  <c:v>39264.0</c:v>
                </c:pt>
                <c:pt idx="4">
                  <c:v>39448.0</c:v>
                </c:pt>
                <c:pt idx="5">
                  <c:v>39630.0</c:v>
                </c:pt>
                <c:pt idx="6">
                  <c:v>39814.0</c:v>
                </c:pt>
                <c:pt idx="7">
                  <c:v>39995.0</c:v>
                </c:pt>
                <c:pt idx="8">
                  <c:v>40179.0</c:v>
                </c:pt>
                <c:pt idx="9">
                  <c:v>40360.0</c:v>
                </c:pt>
                <c:pt idx="10">
                  <c:v>40544.0</c:v>
                </c:pt>
                <c:pt idx="11">
                  <c:v>40725.0</c:v>
                </c:pt>
                <c:pt idx="12">
                  <c:v>40909.0</c:v>
                </c:pt>
                <c:pt idx="13">
                  <c:v>41091.0</c:v>
                </c:pt>
                <c:pt idx="14">
                  <c:v>41275.0</c:v>
                </c:pt>
                <c:pt idx="15">
                  <c:v>41456.0</c:v>
                </c:pt>
                <c:pt idx="16">
                  <c:v>41640.0</c:v>
                </c:pt>
                <c:pt idx="17">
                  <c:v>41821.0</c:v>
                </c:pt>
                <c:pt idx="18">
                  <c:v>42005.0</c:v>
                </c:pt>
                <c:pt idx="19">
                  <c:v>42186.0</c:v>
                </c:pt>
                <c:pt idx="20">
                  <c:v>42370.0</c:v>
                </c:pt>
              </c:numCache>
            </c:numRef>
          </c:cat>
          <c:val>
            <c:numRef>
              <c:f>Alameda!$B$65:$V$65</c:f>
              <c:numCache>
                <c:formatCode>#,##0</c:formatCode>
                <c:ptCount val="21"/>
                <c:pt idx="0">
                  <c:v>1116.0</c:v>
                </c:pt>
                <c:pt idx="1">
                  <c:v>1081.0</c:v>
                </c:pt>
                <c:pt idx="2">
                  <c:v>1005.0</c:v>
                </c:pt>
                <c:pt idx="3">
                  <c:v>1031.0</c:v>
                </c:pt>
                <c:pt idx="4">
                  <c:v>975.0</c:v>
                </c:pt>
                <c:pt idx="5">
                  <c:v>986.0</c:v>
                </c:pt>
                <c:pt idx="6">
                  <c:v>881.0</c:v>
                </c:pt>
                <c:pt idx="7">
                  <c:v>828.0</c:v>
                </c:pt>
                <c:pt idx="8">
                  <c:v>770.0</c:v>
                </c:pt>
                <c:pt idx="9">
                  <c:v>724.0</c:v>
                </c:pt>
                <c:pt idx="10">
                  <c:v>662.0</c:v>
                </c:pt>
                <c:pt idx="11">
                  <c:v>683.0</c:v>
                </c:pt>
                <c:pt idx="12">
                  <c:v>613.0</c:v>
                </c:pt>
                <c:pt idx="13">
                  <c:v>625.0</c:v>
                </c:pt>
                <c:pt idx="14">
                  <c:v>605.0</c:v>
                </c:pt>
                <c:pt idx="15">
                  <c:v>653.0</c:v>
                </c:pt>
                <c:pt idx="16">
                  <c:v>657.0</c:v>
                </c:pt>
                <c:pt idx="17">
                  <c:v>674.0</c:v>
                </c:pt>
                <c:pt idx="18">
                  <c:v>645.0</c:v>
                </c:pt>
                <c:pt idx="19">
                  <c:v>752.0</c:v>
                </c:pt>
                <c:pt idx="20">
                  <c:v>771.0</c:v>
                </c:pt>
              </c:numCache>
            </c:numRef>
          </c:val>
        </c:ser>
        <c:dLbls>
          <c:showLegendKey val="0"/>
          <c:showVal val="0"/>
          <c:showCatName val="0"/>
          <c:showSerName val="0"/>
          <c:showPercent val="0"/>
          <c:showBubbleSize val="0"/>
        </c:dLbls>
        <c:axId val="-2065239848"/>
        <c:axId val="-2065236392"/>
      </c:areaChart>
      <c:dateAx>
        <c:axId val="-2065239848"/>
        <c:scaling>
          <c:orientation val="minMax"/>
          <c:min val="40909.0"/>
        </c:scaling>
        <c:delete val="0"/>
        <c:axPos val="b"/>
        <c:numFmt formatCode="m/d/yyyy"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2065236392"/>
        <c:crosses val="autoZero"/>
        <c:auto val="1"/>
        <c:lblOffset val="100"/>
        <c:baseTimeUnit val="months"/>
        <c:majorUnit val="6.0"/>
        <c:majorTimeUnit val="months"/>
      </c:dateAx>
      <c:valAx>
        <c:axId val="-2065236392"/>
        <c:scaling>
          <c:orientation val="minMax"/>
          <c:max val="1000.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2065239848"/>
        <c:crosses val="autoZero"/>
        <c:crossBetween val="midCat"/>
      </c:valAx>
      <c:spPr>
        <a:noFill/>
        <a:ln>
          <a:noFill/>
        </a:ln>
        <a:effectLst/>
      </c:spPr>
    </c:plotArea>
    <c:plotVisOnly val="1"/>
    <c:dispBlanksAs val="zero"/>
    <c:showDLblsOverMax val="0"/>
  </c:chart>
  <c:spPr>
    <a:noFill/>
    <a:ln>
      <a:noFill/>
    </a:ln>
    <a:effectLst/>
  </c:spPr>
  <c:txPr>
    <a:bodyPr/>
    <a:lstStyle/>
    <a:p>
      <a:pPr>
        <a:defRPr/>
      </a:pPr>
      <a:endParaRPr lang="en-US"/>
    </a:p>
  </c:txPr>
  <c:externalData r:id="rId1">
    <c:autoUpdate val="0"/>
  </c:externalData>
</c:chartSpace>
</file>

<file path=ppt/charts/chart17.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dirty="0"/>
              <a:t>Change in Outflow Caseload, Alameda County                 </a:t>
            </a:r>
          </a:p>
          <a:p>
            <a:pPr>
              <a:defRPr sz="1400" b="0" i="0" u="none" strike="noStrike" kern="1200" spc="0" baseline="0">
                <a:solidFill>
                  <a:schemeClr val="tx1">
                    <a:lumMod val="65000"/>
                    <a:lumOff val="35000"/>
                  </a:schemeClr>
                </a:solidFill>
                <a:latin typeface="+mn-lt"/>
                <a:ea typeface="+mn-ea"/>
                <a:cs typeface="+mn-cs"/>
              </a:defRPr>
            </a:pPr>
            <a:r>
              <a:rPr lang="en-US" dirty="0"/>
              <a:t>(Top 5)</a:t>
            </a:r>
          </a:p>
        </c:rich>
      </c:tx>
      <c:layout/>
      <c:overlay val="0"/>
      <c:spPr>
        <a:noFill/>
        <a:ln>
          <a:noFill/>
        </a:ln>
        <a:effectLst/>
      </c:spPr>
    </c:title>
    <c:autoTitleDeleted val="0"/>
    <c:plotArea>
      <c:layout/>
      <c:areaChart>
        <c:grouping val="stacked"/>
        <c:varyColors val="0"/>
        <c:ser>
          <c:idx val="0"/>
          <c:order val="0"/>
          <c:tx>
            <c:strRef>
              <c:f>Alameda!$A$6</c:f>
              <c:strCache>
                <c:ptCount val="1"/>
                <c:pt idx="0">
                  <c:v>Contra Costa</c:v>
                </c:pt>
              </c:strCache>
            </c:strRef>
          </c:tx>
          <c:spPr>
            <a:solidFill>
              <a:schemeClr val="accent1"/>
            </a:solidFill>
            <a:ln>
              <a:noFill/>
            </a:ln>
            <a:effectLst/>
          </c:spPr>
          <c:cat>
            <c:numRef>
              <c:f>Alameda!$B$3:$V$3</c:f>
              <c:numCache>
                <c:formatCode>m/d/yyyy</c:formatCode>
                <c:ptCount val="21"/>
                <c:pt idx="0">
                  <c:v>38718.0</c:v>
                </c:pt>
                <c:pt idx="1">
                  <c:v>38899.0</c:v>
                </c:pt>
                <c:pt idx="2">
                  <c:v>39083.0</c:v>
                </c:pt>
                <c:pt idx="3">
                  <c:v>39264.0</c:v>
                </c:pt>
                <c:pt idx="4">
                  <c:v>39448.0</c:v>
                </c:pt>
                <c:pt idx="5">
                  <c:v>39630.0</c:v>
                </c:pt>
                <c:pt idx="6">
                  <c:v>39814.0</c:v>
                </c:pt>
                <c:pt idx="7">
                  <c:v>39995.0</c:v>
                </c:pt>
                <c:pt idx="8">
                  <c:v>40179.0</c:v>
                </c:pt>
                <c:pt idx="9">
                  <c:v>40360.0</c:v>
                </c:pt>
                <c:pt idx="10">
                  <c:v>40544.0</c:v>
                </c:pt>
                <c:pt idx="11">
                  <c:v>40725.0</c:v>
                </c:pt>
                <c:pt idx="12">
                  <c:v>40909.0</c:v>
                </c:pt>
                <c:pt idx="13">
                  <c:v>41091.0</c:v>
                </c:pt>
                <c:pt idx="14">
                  <c:v>41275.0</c:v>
                </c:pt>
                <c:pt idx="15">
                  <c:v>41456.0</c:v>
                </c:pt>
                <c:pt idx="16">
                  <c:v>41640.0</c:v>
                </c:pt>
                <c:pt idx="17">
                  <c:v>41821.0</c:v>
                </c:pt>
                <c:pt idx="18">
                  <c:v>42005.0</c:v>
                </c:pt>
                <c:pt idx="19">
                  <c:v>42186.0</c:v>
                </c:pt>
                <c:pt idx="20">
                  <c:v>42370.0</c:v>
                </c:pt>
              </c:numCache>
            </c:numRef>
          </c:cat>
          <c:val>
            <c:numRef>
              <c:f>Alameda!$B$6:$V$6</c:f>
              <c:numCache>
                <c:formatCode>#,##0</c:formatCode>
                <c:ptCount val="21"/>
                <c:pt idx="0">
                  <c:v>369.0</c:v>
                </c:pt>
                <c:pt idx="1">
                  <c:v>351.0</c:v>
                </c:pt>
                <c:pt idx="2">
                  <c:v>347.0</c:v>
                </c:pt>
                <c:pt idx="3">
                  <c:v>365.0</c:v>
                </c:pt>
                <c:pt idx="4">
                  <c:v>344.0</c:v>
                </c:pt>
                <c:pt idx="5">
                  <c:v>377.0</c:v>
                </c:pt>
                <c:pt idx="6">
                  <c:v>326.0</c:v>
                </c:pt>
                <c:pt idx="7">
                  <c:v>308.0</c:v>
                </c:pt>
                <c:pt idx="8">
                  <c:v>298.0</c:v>
                </c:pt>
                <c:pt idx="9">
                  <c:v>280.0</c:v>
                </c:pt>
                <c:pt idx="10">
                  <c:v>237.0</c:v>
                </c:pt>
                <c:pt idx="11">
                  <c:v>250.0</c:v>
                </c:pt>
                <c:pt idx="12">
                  <c:v>212.0</c:v>
                </c:pt>
                <c:pt idx="13">
                  <c:v>220.0</c:v>
                </c:pt>
                <c:pt idx="14">
                  <c:v>203.0</c:v>
                </c:pt>
                <c:pt idx="15">
                  <c:v>209.0</c:v>
                </c:pt>
                <c:pt idx="16">
                  <c:v>206.0</c:v>
                </c:pt>
                <c:pt idx="17">
                  <c:v>201.0</c:v>
                </c:pt>
                <c:pt idx="18">
                  <c:v>197.0</c:v>
                </c:pt>
                <c:pt idx="19">
                  <c:v>200.0</c:v>
                </c:pt>
                <c:pt idx="20">
                  <c:v>217.0</c:v>
                </c:pt>
              </c:numCache>
            </c:numRef>
          </c:val>
        </c:ser>
        <c:ser>
          <c:idx val="1"/>
          <c:order val="1"/>
          <c:tx>
            <c:strRef>
              <c:f>Alameda!$A$7</c:f>
              <c:strCache>
                <c:ptCount val="1"/>
                <c:pt idx="0">
                  <c:v>San Joaquin</c:v>
                </c:pt>
              </c:strCache>
            </c:strRef>
          </c:tx>
          <c:spPr>
            <a:solidFill>
              <a:schemeClr val="accent2"/>
            </a:solidFill>
            <a:ln>
              <a:noFill/>
            </a:ln>
            <a:effectLst/>
          </c:spPr>
          <c:cat>
            <c:numRef>
              <c:f>Alameda!$B$3:$V$3</c:f>
              <c:numCache>
                <c:formatCode>m/d/yyyy</c:formatCode>
                <c:ptCount val="21"/>
                <c:pt idx="0">
                  <c:v>38718.0</c:v>
                </c:pt>
                <c:pt idx="1">
                  <c:v>38899.0</c:v>
                </c:pt>
                <c:pt idx="2">
                  <c:v>39083.0</c:v>
                </c:pt>
                <c:pt idx="3">
                  <c:v>39264.0</c:v>
                </c:pt>
                <c:pt idx="4">
                  <c:v>39448.0</c:v>
                </c:pt>
                <c:pt idx="5">
                  <c:v>39630.0</c:v>
                </c:pt>
                <c:pt idx="6">
                  <c:v>39814.0</c:v>
                </c:pt>
                <c:pt idx="7">
                  <c:v>39995.0</c:v>
                </c:pt>
                <c:pt idx="8">
                  <c:v>40179.0</c:v>
                </c:pt>
                <c:pt idx="9">
                  <c:v>40360.0</c:v>
                </c:pt>
                <c:pt idx="10">
                  <c:v>40544.0</c:v>
                </c:pt>
                <c:pt idx="11">
                  <c:v>40725.0</c:v>
                </c:pt>
                <c:pt idx="12">
                  <c:v>40909.0</c:v>
                </c:pt>
                <c:pt idx="13">
                  <c:v>41091.0</c:v>
                </c:pt>
                <c:pt idx="14">
                  <c:v>41275.0</c:v>
                </c:pt>
                <c:pt idx="15">
                  <c:v>41456.0</c:v>
                </c:pt>
                <c:pt idx="16">
                  <c:v>41640.0</c:v>
                </c:pt>
                <c:pt idx="17">
                  <c:v>41821.0</c:v>
                </c:pt>
                <c:pt idx="18">
                  <c:v>42005.0</c:v>
                </c:pt>
                <c:pt idx="19">
                  <c:v>42186.0</c:v>
                </c:pt>
                <c:pt idx="20">
                  <c:v>42370.0</c:v>
                </c:pt>
              </c:numCache>
            </c:numRef>
          </c:cat>
          <c:val>
            <c:numRef>
              <c:f>Alameda!$B$7:$V$7</c:f>
              <c:numCache>
                <c:formatCode>#,##0</c:formatCode>
                <c:ptCount val="21"/>
                <c:pt idx="0">
                  <c:v>157.0</c:v>
                </c:pt>
                <c:pt idx="1">
                  <c:v>165.0</c:v>
                </c:pt>
                <c:pt idx="2">
                  <c:v>141.0</c:v>
                </c:pt>
                <c:pt idx="3">
                  <c:v>136.0</c:v>
                </c:pt>
                <c:pt idx="4">
                  <c:v>119.0</c:v>
                </c:pt>
                <c:pt idx="5">
                  <c:v>116.0</c:v>
                </c:pt>
                <c:pt idx="6">
                  <c:v>117.0</c:v>
                </c:pt>
                <c:pt idx="7">
                  <c:v>120.0</c:v>
                </c:pt>
                <c:pt idx="8">
                  <c:v>110.0</c:v>
                </c:pt>
                <c:pt idx="9">
                  <c:v>103.0</c:v>
                </c:pt>
                <c:pt idx="10">
                  <c:v>120.0</c:v>
                </c:pt>
                <c:pt idx="11">
                  <c:v>128.0</c:v>
                </c:pt>
                <c:pt idx="12">
                  <c:v>137.0</c:v>
                </c:pt>
                <c:pt idx="13">
                  <c:v>121.0</c:v>
                </c:pt>
                <c:pt idx="14">
                  <c:v>102.0</c:v>
                </c:pt>
                <c:pt idx="15">
                  <c:v>135.0</c:v>
                </c:pt>
                <c:pt idx="16">
                  <c:v>112.0</c:v>
                </c:pt>
                <c:pt idx="17">
                  <c:v>112.0</c:v>
                </c:pt>
                <c:pt idx="18">
                  <c:v>128.0</c:v>
                </c:pt>
                <c:pt idx="19">
                  <c:v>174.0</c:v>
                </c:pt>
                <c:pt idx="20">
                  <c:v>157.0</c:v>
                </c:pt>
              </c:numCache>
            </c:numRef>
          </c:val>
        </c:ser>
        <c:ser>
          <c:idx val="2"/>
          <c:order val="2"/>
          <c:tx>
            <c:strRef>
              <c:f>Alameda!$A$8</c:f>
              <c:strCache>
                <c:ptCount val="1"/>
                <c:pt idx="0">
                  <c:v>Stanislaus</c:v>
                </c:pt>
              </c:strCache>
            </c:strRef>
          </c:tx>
          <c:spPr>
            <a:solidFill>
              <a:schemeClr val="accent3"/>
            </a:solidFill>
            <a:ln>
              <a:noFill/>
            </a:ln>
            <a:effectLst/>
          </c:spPr>
          <c:cat>
            <c:numRef>
              <c:f>Alameda!$B$3:$V$3</c:f>
              <c:numCache>
                <c:formatCode>m/d/yyyy</c:formatCode>
                <c:ptCount val="21"/>
                <c:pt idx="0">
                  <c:v>38718.0</c:v>
                </c:pt>
                <c:pt idx="1">
                  <c:v>38899.0</c:v>
                </c:pt>
                <c:pt idx="2">
                  <c:v>39083.0</c:v>
                </c:pt>
                <c:pt idx="3">
                  <c:v>39264.0</c:v>
                </c:pt>
                <c:pt idx="4">
                  <c:v>39448.0</c:v>
                </c:pt>
                <c:pt idx="5">
                  <c:v>39630.0</c:v>
                </c:pt>
                <c:pt idx="6">
                  <c:v>39814.0</c:v>
                </c:pt>
                <c:pt idx="7">
                  <c:v>39995.0</c:v>
                </c:pt>
                <c:pt idx="8">
                  <c:v>40179.0</c:v>
                </c:pt>
                <c:pt idx="9">
                  <c:v>40360.0</c:v>
                </c:pt>
                <c:pt idx="10">
                  <c:v>40544.0</c:v>
                </c:pt>
                <c:pt idx="11">
                  <c:v>40725.0</c:v>
                </c:pt>
                <c:pt idx="12">
                  <c:v>40909.0</c:v>
                </c:pt>
                <c:pt idx="13">
                  <c:v>41091.0</c:v>
                </c:pt>
                <c:pt idx="14">
                  <c:v>41275.0</c:v>
                </c:pt>
                <c:pt idx="15">
                  <c:v>41456.0</c:v>
                </c:pt>
                <c:pt idx="16">
                  <c:v>41640.0</c:v>
                </c:pt>
                <c:pt idx="17">
                  <c:v>41821.0</c:v>
                </c:pt>
                <c:pt idx="18">
                  <c:v>42005.0</c:v>
                </c:pt>
                <c:pt idx="19">
                  <c:v>42186.0</c:v>
                </c:pt>
                <c:pt idx="20">
                  <c:v>42370.0</c:v>
                </c:pt>
              </c:numCache>
            </c:numRef>
          </c:cat>
          <c:val>
            <c:numRef>
              <c:f>Alameda!$B$8:$V$8</c:f>
              <c:numCache>
                <c:formatCode>#,##0</c:formatCode>
                <c:ptCount val="21"/>
                <c:pt idx="0">
                  <c:v>84.0</c:v>
                </c:pt>
                <c:pt idx="1">
                  <c:v>81.0</c:v>
                </c:pt>
                <c:pt idx="2">
                  <c:v>79.0</c:v>
                </c:pt>
                <c:pt idx="3">
                  <c:v>65.0</c:v>
                </c:pt>
                <c:pt idx="4">
                  <c:v>71.0</c:v>
                </c:pt>
                <c:pt idx="5">
                  <c:v>72.0</c:v>
                </c:pt>
                <c:pt idx="6">
                  <c:v>66.0</c:v>
                </c:pt>
                <c:pt idx="7">
                  <c:v>53.0</c:v>
                </c:pt>
                <c:pt idx="8">
                  <c:v>54.0</c:v>
                </c:pt>
                <c:pt idx="9">
                  <c:v>61.0</c:v>
                </c:pt>
                <c:pt idx="10">
                  <c:v>67.0</c:v>
                </c:pt>
                <c:pt idx="11">
                  <c:v>65.0</c:v>
                </c:pt>
                <c:pt idx="12">
                  <c:v>51.0</c:v>
                </c:pt>
                <c:pt idx="13">
                  <c:v>42.0</c:v>
                </c:pt>
                <c:pt idx="14">
                  <c:v>55.0</c:v>
                </c:pt>
                <c:pt idx="15">
                  <c:v>48.0</c:v>
                </c:pt>
                <c:pt idx="16">
                  <c:v>64.0</c:v>
                </c:pt>
                <c:pt idx="17">
                  <c:v>71.0</c:v>
                </c:pt>
                <c:pt idx="18">
                  <c:v>65.0</c:v>
                </c:pt>
                <c:pt idx="19">
                  <c:v>79.0</c:v>
                </c:pt>
                <c:pt idx="20">
                  <c:v>86.0</c:v>
                </c:pt>
              </c:numCache>
            </c:numRef>
          </c:val>
        </c:ser>
        <c:ser>
          <c:idx val="3"/>
          <c:order val="3"/>
          <c:tx>
            <c:strRef>
              <c:f>Alameda!$A$9</c:f>
              <c:strCache>
                <c:ptCount val="1"/>
                <c:pt idx="0">
                  <c:v>Solano</c:v>
                </c:pt>
              </c:strCache>
            </c:strRef>
          </c:tx>
          <c:spPr>
            <a:solidFill>
              <a:schemeClr val="accent4"/>
            </a:solidFill>
            <a:ln>
              <a:noFill/>
            </a:ln>
            <a:effectLst/>
          </c:spPr>
          <c:cat>
            <c:numRef>
              <c:f>Alameda!$B$3:$V$3</c:f>
              <c:numCache>
                <c:formatCode>m/d/yyyy</c:formatCode>
                <c:ptCount val="21"/>
                <c:pt idx="0">
                  <c:v>38718.0</c:v>
                </c:pt>
                <c:pt idx="1">
                  <c:v>38899.0</c:v>
                </c:pt>
                <c:pt idx="2">
                  <c:v>39083.0</c:v>
                </c:pt>
                <c:pt idx="3">
                  <c:v>39264.0</c:v>
                </c:pt>
                <c:pt idx="4">
                  <c:v>39448.0</c:v>
                </c:pt>
                <c:pt idx="5">
                  <c:v>39630.0</c:v>
                </c:pt>
                <c:pt idx="6">
                  <c:v>39814.0</c:v>
                </c:pt>
                <c:pt idx="7">
                  <c:v>39995.0</c:v>
                </c:pt>
                <c:pt idx="8">
                  <c:v>40179.0</c:v>
                </c:pt>
                <c:pt idx="9">
                  <c:v>40360.0</c:v>
                </c:pt>
                <c:pt idx="10">
                  <c:v>40544.0</c:v>
                </c:pt>
                <c:pt idx="11">
                  <c:v>40725.0</c:v>
                </c:pt>
                <c:pt idx="12">
                  <c:v>40909.0</c:v>
                </c:pt>
                <c:pt idx="13">
                  <c:v>41091.0</c:v>
                </c:pt>
                <c:pt idx="14">
                  <c:v>41275.0</c:v>
                </c:pt>
                <c:pt idx="15">
                  <c:v>41456.0</c:v>
                </c:pt>
                <c:pt idx="16">
                  <c:v>41640.0</c:v>
                </c:pt>
                <c:pt idx="17">
                  <c:v>41821.0</c:v>
                </c:pt>
                <c:pt idx="18">
                  <c:v>42005.0</c:v>
                </c:pt>
                <c:pt idx="19">
                  <c:v>42186.0</c:v>
                </c:pt>
                <c:pt idx="20">
                  <c:v>42370.0</c:v>
                </c:pt>
              </c:numCache>
            </c:numRef>
          </c:cat>
          <c:val>
            <c:numRef>
              <c:f>Alameda!$B$9:$V$9</c:f>
              <c:numCache>
                <c:formatCode>#,##0</c:formatCode>
                <c:ptCount val="21"/>
                <c:pt idx="0">
                  <c:v>152.0</c:v>
                </c:pt>
                <c:pt idx="1">
                  <c:v>145.0</c:v>
                </c:pt>
                <c:pt idx="2">
                  <c:v>135.0</c:v>
                </c:pt>
                <c:pt idx="3">
                  <c:v>162.0</c:v>
                </c:pt>
                <c:pt idx="4">
                  <c:v>148.0</c:v>
                </c:pt>
                <c:pt idx="5">
                  <c:v>149.0</c:v>
                </c:pt>
                <c:pt idx="6">
                  <c:v>134.0</c:v>
                </c:pt>
                <c:pt idx="7">
                  <c:v>120.0</c:v>
                </c:pt>
                <c:pt idx="8">
                  <c:v>117.0</c:v>
                </c:pt>
                <c:pt idx="9">
                  <c:v>101.0</c:v>
                </c:pt>
                <c:pt idx="10">
                  <c:v>92.0</c:v>
                </c:pt>
                <c:pt idx="11">
                  <c:v>90.0</c:v>
                </c:pt>
                <c:pt idx="12">
                  <c:v>60.0</c:v>
                </c:pt>
                <c:pt idx="13">
                  <c:v>61.0</c:v>
                </c:pt>
                <c:pt idx="14">
                  <c:v>50.0</c:v>
                </c:pt>
                <c:pt idx="15">
                  <c:v>67.0</c:v>
                </c:pt>
                <c:pt idx="16">
                  <c:v>68.0</c:v>
                </c:pt>
                <c:pt idx="17">
                  <c:v>69.0</c:v>
                </c:pt>
                <c:pt idx="18">
                  <c:v>58.0</c:v>
                </c:pt>
                <c:pt idx="19">
                  <c:v>65.0</c:v>
                </c:pt>
                <c:pt idx="20">
                  <c:v>72.0</c:v>
                </c:pt>
              </c:numCache>
            </c:numRef>
          </c:val>
        </c:ser>
        <c:ser>
          <c:idx val="4"/>
          <c:order val="4"/>
          <c:tx>
            <c:strRef>
              <c:f>Alameda!$A$10</c:f>
              <c:strCache>
                <c:ptCount val="1"/>
                <c:pt idx="0">
                  <c:v>Sacramento</c:v>
                </c:pt>
              </c:strCache>
            </c:strRef>
          </c:tx>
          <c:spPr>
            <a:solidFill>
              <a:schemeClr val="accent5"/>
            </a:solidFill>
            <a:ln>
              <a:noFill/>
            </a:ln>
            <a:effectLst/>
          </c:spPr>
          <c:cat>
            <c:numRef>
              <c:f>Alameda!$B$3:$V$3</c:f>
              <c:numCache>
                <c:formatCode>m/d/yyyy</c:formatCode>
                <c:ptCount val="21"/>
                <c:pt idx="0">
                  <c:v>38718.0</c:v>
                </c:pt>
                <c:pt idx="1">
                  <c:v>38899.0</c:v>
                </c:pt>
                <c:pt idx="2">
                  <c:v>39083.0</c:v>
                </c:pt>
                <c:pt idx="3">
                  <c:v>39264.0</c:v>
                </c:pt>
                <c:pt idx="4">
                  <c:v>39448.0</c:v>
                </c:pt>
                <c:pt idx="5">
                  <c:v>39630.0</c:v>
                </c:pt>
                <c:pt idx="6">
                  <c:v>39814.0</c:v>
                </c:pt>
                <c:pt idx="7">
                  <c:v>39995.0</c:v>
                </c:pt>
                <c:pt idx="8">
                  <c:v>40179.0</c:v>
                </c:pt>
                <c:pt idx="9">
                  <c:v>40360.0</c:v>
                </c:pt>
                <c:pt idx="10">
                  <c:v>40544.0</c:v>
                </c:pt>
                <c:pt idx="11">
                  <c:v>40725.0</c:v>
                </c:pt>
                <c:pt idx="12">
                  <c:v>40909.0</c:v>
                </c:pt>
                <c:pt idx="13">
                  <c:v>41091.0</c:v>
                </c:pt>
                <c:pt idx="14">
                  <c:v>41275.0</c:v>
                </c:pt>
                <c:pt idx="15">
                  <c:v>41456.0</c:v>
                </c:pt>
                <c:pt idx="16">
                  <c:v>41640.0</c:v>
                </c:pt>
                <c:pt idx="17">
                  <c:v>41821.0</c:v>
                </c:pt>
                <c:pt idx="18">
                  <c:v>42005.0</c:v>
                </c:pt>
                <c:pt idx="19">
                  <c:v>42186.0</c:v>
                </c:pt>
                <c:pt idx="20">
                  <c:v>42370.0</c:v>
                </c:pt>
              </c:numCache>
            </c:numRef>
          </c:cat>
          <c:val>
            <c:numRef>
              <c:f>Alameda!$B$10:$V$10</c:f>
              <c:numCache>
                <c:formatCode>#,##0</c:formatCode>
                <c:ptCount val="21"/>
                <c:pt idx="0">
                  <c:v>72.0</c:v>
                </c:pt>
                <c:pt idx="1">
                  <c:v>80.0</c:v>
                </c:pt>
                <c:pt idx="2">
                  <c:v>77.0</c:v>
                </c:pt>
                <c:pt idx="3">
                  <c:v>71.0</c:v>
                </c:pt>
                <c:pt idx="4">
                  <c:v>64.0</c:v>
                </c:pt>
                <c:pt idx="5">
                  <c:v>60.0</c:v>
                </c:pt>
                <c:pt idx="6">
                  <c:v>52.0</c:v>
                </c:pt>
                <c:pt idx="7">
                  <c:v>54.0</c:v>
                </c:pt>
                <c:pt idx="8">
                  <c:v>44.0</c:v>
                </c:pt>
                <c:pt idx="9">
                  <c:v>42.0</c:v>
                </c:pt>
                <c:pt idx="10">
                  <c:v>38.0</c:v>
                </c:pt>
                <c:pt idx="11">
                  <c:v>44.0</c:v>
                </c:pt>
                <c:pt idx="12">
                  <c:v>47.0</c:v>
                </c:pt>
                <c:pt idx="13">
                  <c:v>54.0</c:v>
                </c:pt>
                <c:pt idx="14">
                  <c:v>60.0</c:v>
                </c:pt>
                <c:pt idx="15">
                  <c:v>62.0</c:v>
                </c:pt>
                <c:pt idx="16">
                  <c:v>74.0</c:v>
                </c:pt>
                <c:pt idx="17">
                  <c:v>68.0</c:v>
                </c:pt>
                <c:pt idx="18">
                  <c:v>66.0</c:v>
                </c:pt>
                <c:pt idx="19">
                  <c:v>61.0</c:v>
                </c:pt>
                <c:pt idx="20">
                  <c:v>54.0</c:v>
                </c:pt>
              </c:numCache>
            </c:numRef>
          </c:val>
        </c:ser>
        <c:dLbls>
          <c:showLegendKey val="0"/>
          <c:showVal val="0"/>
          <c:showCatName val="0"/>
          <c:showSerName val="0"/>
          <c:showPercent val="0"/>
          <c:showBubbleSize val="0"/>
        </c:dLbls>
        <c:axId val="-2065092360"/>
        <c:axId val="-2065152856"/>
      </c:areaChart>
      <c:dateAx>
        <c:axId val="-2065092360"/>
        <c:scaling>
          <c:orientation val="minMax"/>
          <c:min val="40909.0"/>
        </c:scaling>
        <c:delete val="0"/>
        <c:axPos val="b"/>
        <c:numFmt formatCode="m/d/yyyy"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2065152856"/>
        <c:crosses val="autoZero"/>
        <c:auto val="0"/>
        <c:lblOffset val="100"/>
        <c:baseTimeUnit val="months"/>
        <c:majorUnit val="6.0"/>
        <c:majorTimeUnit val="months"/>
      </c:dateAx>
      <c:valAx>
        <c:axId val="-2065152856"/>
        <c:scaling>
          <c:orientation val="minMax"/>
          <c:max val="1000.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2065092360"/>
        <c:crosses val="autoZero"/>
        <c:crossBetween val="midCat"/>
      </c:valAx>
      <c:spPr>
        <a:noFill/>
        <a:ln>
          <a:noFill/>
        </a:ln>
        <a:effectLst/>
      </c:spPr>
    </c:plotArea>
    <c:legend>
      <c:legendPos val="b"/>
      <c:layou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zero"/>
    <c:showDLblsOverMax val="0"/>
  </c:chart>
  <c:spPr>
    <a:noFill/>
    <a:ln>
      <a:noFill/>
    </a:ln>
    <a:effectLst/>
  </c:spPr>
  <c:txPr>
    <a:bodyPr/>
    <a:lstStyle/>
    <a:p>
      <a:pPr>
        <a:defRPr/>
      </a:pPr>
      <a:endParaRPr lang="en-US"/>
    </a:p>
  </c:txPr>
  <c:externalData r:id="rId1">
    <c:autoUpdate val="0"/>
  </c:externalData>
</c:chartSpace>
</file>

<file path=ppt/charts/chart18.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sz="1400" b="0" i="0" baseline="0" dirty="0">
                <a:effectLst/>
              </a:rPr>
              <a:t>Total Inflow Caseload, Alameda County                                                            (Top 5, Jan. 2016)</a:t>
            </a:r>
            <a:endParaRPr lang="en-US" sz="1400" dirty="0">
              <a:effectLst/>
            </a:endParaRPr>
          </a:p>
        </c:rich>
      </c:tx>
      <c:layout/>
      <c:overlay val="0"/>
      <c:spPr>
        <a:noFill/>
        <a:ln>
          <a:noFill/>
        </a:ln>
        <a:effectLst/>
      </c:spPr>
    </c:title>
    <c:autoTitleDeleted val="0"/>
    <c:plotArea>
      <c:layout/>
      <c:barChart>
        <c:barDir val="col"/>
        <c:grouping val="clustered"/>
        <c:varyColors val="0"/>
        <c:ser>
          <c:idx val="0"/>
          <c:order val="0"/>
          <c:tx>
            <c:v>Total Caseload</c:v>
          </c:tx>
          <c:spPr>
            <a:solidFill>
              <a:schemeClr val="accent1"/>
            </a:solidFill>
            <a:ln>
              <a:noFill/>
            </a:ln>
            <a:effectLst/>
          </c:spPr>
          <c:invertIfNegative val="0"/>
          <c:cat>
            <c:strRef>
              <c:f>Alameda!$Y$68:$Y$72</c:f>
              <c:strCache>
                <c:ptCount val="5"/>
                <c:pt idx="0">
                  <c:v>San Francisco</c:v>
                </c:pt>
                <c:pt idx="1">
                  <c:v>Contra Costa</c:v>
                </c:pt>
                <c:pt idx="2">
                  <c:v>Sacramento</c:v>
                </c:pt>
                <c:pt idx="3">
                  <c:v>Santa Clara</c:v>
                </c:pt>
                <c:pt idx="4">
                  <c:v>Los Angeles</c:v>
                </c:pt>
              </c:strCache>
            </c:strRef>
          </c:cat>
          <c:val>
            <c:numRef>
              <c:f>Alameda!$Z$68:$Z$72</c:f>
              <c:numCache>
                <c:formatCode>General</c:formatCode>
                <c:ptCount val="5"/>
                <c:pt idx="0">
                  <c:v>102.0</c:v>
                </c:pt>
                <c:pt idx="1">
                  <c:v>61.0</c:v>
                </c:pt>
                <c:pt idx="2">
                  <c:v>30.0</c:v>
                </c:pt>
                <c:pt idx="3">
                  <c:v>27.0</c:v>
                </c:pt>
                <c:pt idx="4">
                  <c:v>17.0</c:v>
                </c:pt>
              </c:numCache>
            </c:numRef>
          </c:val>
        </c:ser>
        <c:dLbls>
          <c:showLegendKey val="0"/>
          <c:showVal val="0"/>
          <c:showCatName val="0"/>
          <c:showSerName val="0"/>
          <c:showPercent val="0"/>
          <c:showBubbleSize val="0"/>
        </c:dLbls>
        <c:gapWidth val="219"/>
        <c:overlap val="-27"/>
        <c:axId val="-2065126696"/>
        <c:axId val="-2065123512"/>
      </c:barChart>
      <c:lineChart>
        <c:grouping val="standard"/>
        <c:varyColors val="0"/>
        <c:ser>
          <c:idx val="1"/>
          <c:order val="1"/>
          <c:tx>
            <c:v>Cumulative Percent</c:v>
          </c:tx>
          <c:spPr>
            <a:ln w="28575" cap="rnd">
              <a:solidFill>
                <a:schemeClr val="accent2"/>
              </a:solidFill>
              <a:round/>
            </a:ln>
            <a:effectLst/>
          </c:spPr>
          <c:marker>
            <c:symbol val="circle"/>
            <c:size val="5"/>
            <c:spPr>
              <a:solidFill>
                <a:schemeClr val="accent2"/>
              </a:solidFill>
              <a:ln w="9525">
                <a:solidFill>
                  <a:schemeClr val="accent2"/>
                </a:solidFill>
              </a:ln>
              <a:effectLst/>
            </c:spPr>
          </c:marker>
          <c:cat>
            <c:strRef>
              <c:f>Alameda!$Y$68:$Y$72</c:f>
              <c:strCache>
                <c:ptCount val="5"/>
                <c:pt idx="0">
                  <c:v>San Francisco</c:v>
                </c:pt>
                <c:pt idx="1">
                  <c:v>Contra Costa</c:v>
                </c:pt>
                <c:pt idx="2">
                  <c:v>Sacramento</c:v>
                </c:pt>
                <c:pt idx="3">
                  <c:v>Santa Clara</c:v>
                </c:pt>
                <c:pt idx="4">
                  <c:v>Los Angeles</c:v>
                </c:pt>
              </c:strCache>
            </c:strRef>
          </c:cat>
          <c:val>
            <c:numRef>
              <c:f>Alameda!$AC$68:$AC$72</c:f>
              <c:numCache>
                <c:formatCode>0%</c:formatCode>
                <c:ptCount val="5"/>
                <c:pt idx="0">
                  <c:v>0.303571428571429</c:v>
                </c:pt>
                <c:pt idx="1">
                  <c:v>0.492447129909366</c:v>
                </c:pt>
                <c:pt idx="2">
                  <c:v>0.583081570996979</c:v>
                </c:pt>
                <c:pt idx="3">
                  <c:v>0.664652567975831</c:v>
                </c:pt>
                <c:pt idx="4">
                  <c:v>0.716012084592145</c:v>
                </c:pt>
              </c:numCache>
            </c:numRef>
          </c:val>
          <c:smooth val="0"/>
        </c:ser>
        <c:dLbls>
          <c:showLegendKey val="0"/>
          <c:showVal val="0"/>
          <c:showCatName val="0"/>
          <c:showSerName val="0"/>
          <c:showPercent val="0"/>
          <c:showBubbleSize val="0"/>
        </c:dLbls>
        <c:marker val="1"/>
        <c:smooth val="0"/>
        <c:axId val="-2065146824"/>
        <c:axId val="-2065150392"/>
      </c:lineChart>
      <c:catAx>
        <c:axId val="-206512669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2065123512"/>
        <c:crosses val="autoZero"/>
        <c:auto val="1"/>
        <c:lblAlgn val="ctr"/>
        <c:lblOffset val="100"/>
        <c:noMultiLvlLbl val="0"/>
      </c:catAx>
      <c:valAx>
        <c:axId val="-2065123512"/>
        <c:scaling>
          <c:orientation val="minMax"/>
          <c:max val="250.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2065126696"/>
        <c:crosses val="autoZero"/>
        <c:crossBetween val="between"/>
      </c:valAx>
      <c:valAx>
        <c:axId val="-2065150392"/>
        <c:scaling>
          <c:orientation val="minMax"/>
          <c:max val="1.0"/>
        </c:scaling>
        <c:delete val="0"/>
        <c:axPos val="r"/>
        <c:numFmt formatCode="0%" sourceLinked="1"/>
        <c:majorTickMark val="out"/>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2065146824"/>
        <c:crosses val="max"/>
        <c:crossBetween val="between"/>
      </c:valAx>
      <c:catAx>
        <c:axId val="-2065146824"/>
        <c:scaling>
          <c:orientation val="minMax"/>
        </c:scaling>
        <c:delete val="1"/>
        <c:axPos val="b"/>
        <c:numFmt formatCode="General" sourceLinked="1"/>
        <c:majorTickMark val="out"/>
        <c:minorTickMark val="none"/>
        <c:tickLblPos val="nextTo"/>
        <c:crossAx val="-2065150392"/>
        <c:crosses val="autoZero"/>
        <c:auto val="1"/>
        <c:lblAlgn val="ctr"/>
        <c:lblOffset val="100"/>
        <c:noMultiLvlLbl val="0"/>
      </c:catAx>
      <c:spPr>
        <a:noFill/>
        <a:ln>
          <a:noFill/>
        </a:ln>
        <a:effectLst/>
      </c:spPr>
    </c:plotArea>
    <c:legend>
      <c:legendPos val="b"/>
      <c:layou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9.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dirty="0"/>
              <a:t>Change in Inflow Caseload, Alameda County                 </a:t>
            </a:r>
          </a:p>
          <a:p>
            <a:pPr>
              <a:defRPr sz="1400" b="0" i="0" u="none" strike="noStrike" kern="1200" spc="0" baseline="0">
                <a:solidFill>
                  <a:schemeClr val="tx1">
                    <a:lumMod val="65000"/>
                    <a:lumOff val="35000"/>
                  </a:schemeClr>
                </a:solidFill>
                <a:latin typeface="+mn-lt"/>
                <a:ea typeface="+mn-ea"/>
                <a:cs typeface="+mn-cs"/>
              </a:defRPr>
            </a:pPr>
            <a:r>
              <a:rPr lang="en-US" dirty="0"/>
              <a:t>(All)</a:t>
            </a:r>
          </a:p>
        </c:rich>
      </c:tx>
      <c:layout/>
      <c:overlay val="0"/>
      <c:spPr>
        <a:noFill/>
        <a:ln>
          <a:noFill/>
        </a:ln>
        <a:effectLst/>
      </c:spPr>
    </c:title>
    <c:autoTitleDeleted val="0"/>
    <c:plotArea>
      <c:layout/>
      <c:areaChart>
        <c:grouping val="stacked"/>
        <c:varyColors val="0"/>
        <c:ser>
          <c:idx val="0"/>
          <c:order val="0"/>
          <c:spPr>
            <a:solidFill>
              <a:schemeClr val="accent1"/>
            </a:solidFill>
            <a:ln>
              <a:noFill/>
            </a:ln>
            <a:effectLst/>
          </c:spPr>
          <c:cat>
            <c:numRef>
              <c:f>Alameda!$Z$3:$AT$3</c:f>
              <c:numCache>
                <c:formatCode>m/d/yyyy</c:formatCode>
                <c:ptCount val="21"/>
                <c:pt idx="0">
                  <c:v>38718.0</c:v>
                </c:pt>
                <c:pt idx="1">
                  <c:v>38899.0</c:v>
                </c:pt>
                <c:pt idx="2">
                  <c:v>39083.0</c:v>
                </c:pt>
                <c:pt idx="3">
                  <c:v>39264.0</c:v>
                </c:pt>
                <c:pt idx="4">
                  <c:v>39448.0</c:v>
                </c:pt>
                <c:pt idx="5">
                  <c:v>39630.0</c:v>
                </c:pt>
                <c:pt idx="6">
                  <c:v>39814.0</c:v>
                </c:pt>
                <c:pt idx="7">
                  <c:v>39995.0</c:v>
                </c:pt>
                <c:pt idx="8">
                  <c:v>40179.0</c:v>
                </c:pt>
                <c:pt idx="9">
                  <c:v>40360.0</c:v>
                </c:pt>
                <c:pt idx="10">
                  <c:v>40544.0</c:v>
                </c:pt>
                <c:pt idx="11">
                  <c:v>40725.0</c:v>
                </c:pt>
                <c:pt idx="12">
                  <c:v>40909.0</c:v>
                </c:pt>
                <c:pt idx="13">
                  <c:v>41091.0</c:v>
                </c:pt>
                <c:pt idx="14">
                  <c:v>41275.0</c:v>
                </c:pt>
                <c:pt idx="15">
                  <c:v>41456.0</c:v>
                </c:pt>
                <c:pt idx="16">
                  <c:v>41640.0</c:v>
                </c:pt>
                <c:pt idx="17">
                  <c:v>41821.0</c:v>
                </c:pt>
                <c:pt idx="18">
                  <c:v>42005.0</c:v>
                </c:pt>
                <c:pt idx="19">
                  <c:v>42186.0</c:v>
                </c:pt>
                <c:pt idx="20">
                  <c:v>42370.0</c:v>
                </c:pt>
              </c:numCache>
            </c:numRef>
          </c:cat>
          <c:val>
            <c:numRef>
              <c:f>Alameda!$Z$64:$AT$64</c:f>
              <c:numCache>
                <c:formatCode>#,##0</c:formatCode>
                <c:ptCount val="21"/>
                <c:pt idx="0">
                  <c:v>517.0</c:v>
                </c:pt>
                <c:pt idx="1">
                  <c:v>515.0</c:v>
                </c:pt>
                <c:pt idx="2">
                  <c:v>511.0</c:v>
                </c:pt>
                <c:pt idx="3">
                  <c:v>477.0</c:v>
                </c:pt>
                <c:pt idx="4">
                  <c:v>434.0</c:v>
                </c:pt>
                <c:pt idx="5">
                  <c:v>420.0</c:v>
                </c:pt>
                <c:pt idx="6">
                  <c:v>385.0</c:v>
                </c:pt>
                <c:pt idx="7">
                  <c:v>390.0</c:v>
                </c:pt>
                <c:pt idx="8">
                  <c:v>337.0</c:v>
                </c:pt>
                <c:pt idx="9">
                  <c:v>333.0</c:v>
                </c:pt>
                <c:pt idx="10">
                  <c:v>285.0</c:v>
                </c:pt>
                <c:pt idx="11">
                  <c:v>258.0</c:v>
                </c:pt>
                <c:pt idx="12">
                  <c:v>280.0</c:v>
                </c:pt>
                <c:pt idx="13">
                  <c:v>290.0</c:v>
                </c:pt>
                <c:pt idx="14">
                  <c:v>268.0</c:v>
                </c:pt>
                <c:pt idx="15">
                  <c:v>289.0</c:v>
                </c:pt>
                <c:pt idx="16">
                  <c:v>298.0</c:v>
                </c:pt>
                <c:pt idx="17">
                  <c:v>304.0</c:v>
                </c:pt>
                <c:pt idx="18">
                  <c:v>316.0</c:v>
                </c:pt>
                <c:pt idx="19">
                  <c:v>338.0</c:v>
                </c:pt>
                <c:pt idx="20">
                  <c:v>331.0</c:v>
                </c:pt>
              </c:numCache>
            </c:numRef>
          </c:val>
        </c:ser>
        <c:dLbls>
          <c:showLegendKey val="0"/>
          <c:showVal val="0"/>
          <c:showCatName val="0"/>
          <c:showSerName val="0"/>
          <c:showPercent val="0"/>
          <c:showBubbleSize val="0"/>
        </c:dLbls>
        <c:axId val="-2065155288"/>
        <c:axId val="-2064916584"/>
      </c:areaChart>
      <c:dateAx>
        <c:axId val="-2065155288"/>
        <c:scaling>
          <c:orientation val="minMax"/>
          <c:min val="40909.0"/>
        </c:scaling>
        <c:delete val="0"/>
        <c:axPos val="b"/>
        <c:numFmt formatCode="m/d/yyyy"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2064916584"/>
        <c:crosses val="autoZero"/>
        <c:auto val="1"/>
        <c:lblOffset val="100"/>
        <c:baseTimeUnit val="months"/>
        <c:majorUnit val="6.0"/>
        <c:majorTimeUnit val="months"/>
      </c:dateAx>
      <c:valAx>
        <c:axId val="-2064916584"/>
        <c:scaling>
          <c:orientation val="minMax"/>
          <c:max val="1000.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2065155288"/>
        <c:crosses val="autoZero"/>
        <c:crossBetween val="midCat"/>
      </c:valAx>
      <c:spPr>
        <a:noFill/>
        <a:ln>
          <a:noFill/>
        </a:ln>
        <a:effectLst/>
      </c:spPr>
    </c:plotArea>
    <c:plotVisOnly val="1"/>
    <c:dispBlanksAs val="zero"/>
    <c:showDLblsOverMax val="0"/>
  </c:chart>
  <c:spPr>
    <a:noFill/>
    <a:ln>
      <a:noFill/>
    </a:ln>
    <a:effectLst/>
  </c:spPr>
  <c:txPr>
    <a:bodyPr/>
    <a:lstStyle/>
    <a:p>
      <a:pPr>
        <a:defRPr/>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00" b="0" i="0" u="none" strike="noStrike" kern="1200" spc="0" baseline="0">
                <a:solidFill>
                  <a:schemeClr val="tx1">
                    <a:lumMod val="65000"/>
                    <a:lumOff val="35000"/>
                  </a:schemeClr>
                </a:solidFill>
                <a:latin typeface="+mn-lt"/>
                <a:ea typeface="+mn-ea"/>
                <a:cs typeface="+mn-cs"/>
              </a:defRPr>
            </a:pPr>
            <a:r>
              <a:rPr lang="en-US" sz="1800" b="1" dirty="0"/>
              <a:t>Total</a:t>
            </a:r>
            <a:r>
              <a:rPr lang="en-US" sz="1800" b="1" baseline="0" dirty="0"/>
              <a:t> Caseload in California</a:t>
            </a:r>
            <a:endParaRPr lang="en-US" sz="1800" b="1" dirty="0"/>
          </a:p>
        </c:rich>
      </c:tx>
      <c:layout/>
      <c:overlay val="0"/>
      <c:spPr>
        <a:noFill/>
        <a:ln>
          <a:noFill/>
        </a:ln>
        <a:effectLst/>
      </c:spPr>
    </c:title>
    <c:autoTitleDeleted val="0"/>
    <c:plotArea>
      <c:layout/>
      <c:lineChart>
        <c:grouping val="standard"/>
        <c:varyColors val="0"/>
        <c:ser>
          <c:idx val="0"/>
          <c:order val="0"/>
          <c:tx>
            <c:v>Total CA Caseload Excluding Bay Area</c:v>
          </c:tx>
          <c:spPr>
            <a:ln w="28575" cap="rnd">
              <a:solidFill>
                <a:schemeClr val="accent1"/>
              </a:solidFill>
              <a:round/>
            </a:ln>
            <a:effectLst/>
          </c:spPr>
          <c:marker>
            <c:symbol val="none"/>
          </c:marker>
          <c:cat>
            <c:numRef>
              <c:f>workspace_v2!$A$229:$A$249</c:f>
              <c:numCache>
                <c:formatCode>[$-409]mmmm\-yy;@</c:formatCode>
                <c:ptCount val="21"/>
                <c:pt idx="0">
                  <c:v>38718.0</c:v>
                </c:pt>
                <c:pt idx="1">
                  <c:v>38899.0</c:v>
                </c:pt>
                <c:pt idx="2">
                  <c:v>39083.0</c:v>
                </c:pt>
                <c:pt idx="3">
                  <c:v>39264.0</c:v>
                </c:pt>
                <c:pt idx="4">
                  <c:v>39448.0</c:v>
                </c:pt>
                <c:pt idx="5">
                  <c:v>39630.0</c:v>
                </c:pt>
                <c:pt idx="6">
                  <c:v>39814.0</c:v>
                </c:pt>
                <c:pt idx="7">
                  <c:v>39995.0</c:v>
                </c:pt>
                <c:pt idx="8">
                  <c:v>40179.0</c:v>
                </c:pt>
                <c:pt idx="9">
                  <c:v>40360.0</c:v>
                </c:pt>
                <c:pt idx="10">
                  <c:v>40544.0</c:v>
                </c:pt>
                <c:pt idx="11">
                  <c:v>40725.0</c:v>
                </c:pt>
                <c:pt idx="12">
                  <c:v>40909.0</c:v>
                </c:pt>
                <c:pt idx="13">
                  <c:v>41091.0</c:v>
                </c:pt>
                <c:pt idx="14">
                  <c:v>41275.0</c:v>
                </c:pt>
                <c:pt idx="15">
                  <c:v>41456.0</c:v>
                </c:pt>
                <c:pt idx="16">
                  <c:v>41640.0</c:v>
                </c:pt>
                <c:pt idx="17">
                  <c:v>41821.0</c:v>
                </c:pt>
                <c:pt idx="18">
                  <c:v>42005.0</c:v>
                </c:pt>
                <c:pt idx="19">
                  <c:v>42186.0</c:v>
                </c:pt>
                <c:pt idx="20">
                  <c:v>42370.0</c:v>
                </c:pt>
              </c:numCache>
            </c:numRef>
          </c:cat>
          <c:val>
            <c:numRef>
              <c:f>workspace_v2!$B$229:$B$249</c:f>
              <c:numCache>
                <c:formatCode>#,##0</c:formatCode>
                <c:ptCount val="21"/>
                <c:pt idx="0">
                  <c:v>67564.0</c:v>
                </c:pt>
                <c:pt idx="1">
                  <c:v>67517.0</c:v>
                </c:pt>
                <c:pt idx="2">
                  <c:v>66379.0</c:v>
                </c:pt>
                <c:pt idx="3">
                  <c:v>66118.0</c:v>
                </c:pt>
                <c:pt idx="4">
                  <c:v>62904.0</c:v>
                </c:pt>
                <c:pt idx="5">
                  <c:v>60171.0</c:v>
                </c:pt>
                <c:pt idx="6">
                  <c:v>57011.0</c:v>
                </c:pt>
                <c:pt idx="7">
                  <c:v>55160.0</c:v>
                </c:pt>
                <c:pt idx="8">
                  <c:v>52952.0</c:v>
                </c:pt>
                <c:pt idx="9">
                  <c:v>51465.0</c:v>
                </c:pt>
                <c:pt idx="10">
                  <c:v>51017.0</c:v>
                </c:pt>
                <c:pt idx="11">
                  <c:v>50524.0</c:v>
                </c:pt>
                <c:pt idx="12">
                  <c:v>49233.0</c:v>
                </c:pt>
                <c:pt idx="13">
                  <c:v>49979.0</c:v>
                </c:pt>
                <c:pt idx="14">
                  <c:v>50678.0</c:v>
                </c:pt>
                <c:pt idx="15">
                  <c:v>52906.0</c:v>
                </c:pt>
                <c:pt idx="16">
                  <c:v>54791.0</c:v>
                </c:pt>
                <c:pt idx="17">
                  <c:v>56085.0</c:v>
                </c:pt>
                <c:pt idx="18">
                  <c:v>56327.0</c:v>
                </c:pt>
                <c:pt idx="19">
                  <c:v>56205.0</c:v>
                </c:pt>
                <c:pt idx="20">
                  <c:v>56173.0</c:v>
                </c:pt>
              </c:numCache>
            </c:numRef>
          </c:val>
          <c:smooth val="1"/>
        </c:ser>
        <c:ser>
          <c:idx val="1"/>
          <c:order val="1"/>
          <c:tx>
            <c:v>Total Bay Area Caseload</c:v>
          </c:tx>
          <c:spPr>
            <a:ln w="28575" cap="rnd">
              <a:solidFill>
                <a:schemeClr val="accent2"/>
              </a:solidFill>
              <a:round/>
            </a:ln>
            <a:effectLst/>
          </c:spPr>
          <c:marker>
            <c:symbol val="none"/>
          </c:marker>
          <c:cat>
            <c:numRef>
              <c:f>workspace_v2!$A$229:$A$249</c:f>
              <c:numCache>
                <c:formatCode>[$-409]mmmm\-yy;@</c:formatCode>
                <c:ptCount val="21"/>
                <c:pt idx="0">
                  <c:v>38718.0</c:v>
                </c:pt>
                <c:pt idx="1">
                  <c:v>38899.0</c:v>
                </c:pt>
                <c:pt idx="2">
                  <c:v>39083.0</c:v>
                </c:pt>
                <c:pt idx="3">
                  <c:v>39264.0</c:v>
                </c:pt>
                <c:pt idx="4">
                  <c:v>39448.0</c:v>
                </c:pt>
                <c:pt idx="5">
                  <c:v>39630.0</c:v>
                </c:pt>
                <c:pt idx="6">
                  <c:v>39814.0</c:v>
                </c:pt>
                <c:pt idx="7">
                  <c:v>39995.0</c:v>
                </c:pt>
                <c:pt idx="8">
                  <c:v>40179.0</c:v>
                </c:pt>
                <c:pt idx="9">
                  <c:v>40360.0</c:v>
                </c:pt>
                <c:pt idx="10">
                  <c:v>40544.0</c:v>
                </c:pt>
                <c:pt idx="11">
                  <c:v>40725.0</c:v>
                </c:pt>
                <c:pt idx="12">
                  <c:v>40909.0</c:v>
                </c:pt>
                <c:pt idx="13">
                  <c:v>41091.0</c:v>
                </c:pt>
                <c:pt idx="14">
                  <c:v>41275.0</c:v>
                </c:pt>
                <c:pt idx="15">
                  <c:v>41456.0</c:v>
                </c:pt>
                <c:pt idx="16">
                  <c:v>41640.0</c:v>
                </c:pt>
                <c:pt idx="17">
                  <c:v>41821.0</c:v>
                </c:pt>
                <c:pt idx="18">
                  <c:v>42005.0</c:v>
                </c:pt>
                <c:pt idx="19">
                  <c:v>42186.0</c:v>
                </c:pt>
                <c:pt idx="20">
                  <c:v>42370.0</c:v>
                </c:pt>
              </c:numCache>
            </c:numRef>
          </c:cat>
          <c:val>
            <c:numRef>
              <c:f>workspace_v2!$B$254:$B$274</c:f>
              <c:numCache>
                <c:formatCode>#,##0</c:formatCode>
                <c:ptCount val="21"/>
                <c:pt idx="0">
                  <c:v>9437.0</c:v>
                </c:pt>
                <c:pt idx="1">
                  <c:v>9211.0</c:v>
                </c:pt>
                <c:pt idx="2">
                  <c:v>8792.0</c:v>
                </c:pt>
                <c:pt idx="3">
                  <c:v>8711.0</c:v>
                </c:pt>
                <c:pt idx="4">
                  <c:v>8110.0</c:v>
                </c:pt>
                <c:pt idx="5">
                  <c:v>7685.0</c:v>
                </c:pt>
                <c:pt idx="6">
                  <c:v>7255.0</c:v>
                </c:pt>
                <c:pt idx="7">
                  <c:v>6774.0</c:v>
                </c:pt>
                <c:pt idx="8">
                  <c:v>6209.0</c:v>
                </c:pt>
                <c:pt idx="9">
                  <c:v>5876.0</c:v>
                </c:pt>
                <c:pt idx="10">
                  <c:v>5530.0</c:v>
                </c:pt>
                <c:pt idx="11">
                  <c:v>5468.0</c:v>
                </c:pt>
                <c:pt idx="12">
                  <c:v>5209.0</c:v>
                </c:pt>
                <c:pt idx="13">
                  <c:v>5340.0</c:v>
                </c:pt>
                <c:pt idx="14">
                  <c:v>5570.0</c:v>
                </c:pt>
                <c:pt idx="15">
                  <c:v>5822.0</c:v>
                </c:pt>
                <c:pt idx="16">
                  <c:v>5787.0</c:v>
                </c:pt>
                <c:pt idx="17">
                  <c:v>6026.0</c:v>
                </c:pt>
                <c:pt idx="18">
                  <c:v>6032.0</c:v>
                </c:pt>
                <c:pt idx="19">
                  <c:v>5850.0</c:v>
                </c:pt>
                <c:pt idx="20">
                  <c:v>5730.0</c:v>
                </c:pt>
              </c:numCache>
            </c:numRef>
          </c:val>
          <c:smooth val="1"/>
        </c:ser>
        <c:dLbls>
          <c:showLegendKey val="0"/>
          <c:showVal val="0"/>
          <c:showCatName val="0"/>
          <c:showSerName val="0"/>
          <c:showPercent val="0"/>
          <c:showBubbleSize val="0"/>
        </c:dLbls>
        <c:marker val="1"/>
        <c:smooth val="0"/>
        <c:axId val="2108032920"/>
        <c:axId val="-2139600120"/>
      </c:lineChart>
      <c:dateAx>
        <c:axId val="2108032920"/>
        <c:scaling>
          <c:orientation val="minMax"/>
        </c:scaling>
        <c:delete val="0"/>
        <c:axPos val="b"/>
        <c:numFmt formatCode="[$-409]mmmm\-yy;@"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crossAx val="-2139600120"/>
        <c:crosses val="autoZero"/>
        <c:auto val="1"/>
        <c:lblOffset val="100"/>
        <c:baseTimeUnit val="months"/>
        <c:majorUnit val="6.0"/>
        <c:majorTimeUnit val="months"/>
      </c:dateAx>
      <c:valAx>
        <c:axId val="-2139600120"/>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crossAx val="2108032920"/>
        <c:crosses val="autoZero"/>
        <c:crossBetween val="between"/>
      </c:valAx>
      <c:spPr>
        <a:noFill/>
        <a:ln>
          <a:noFill/>
        </a:ln>
        <a:effectLst/>
      </c:spPr>
    </c:plotArea>
    <c:legend>
      <c:legendPos val="b"/>
      <c:layou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20.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dirty="0"/>
              <a:t>Change in Inflow Caseload, Alameda County                 </a:t>
            </a:r>
          </a:p>
          <a:p>
            <a:pPr>
              <a:defRPr sz="1400" b="0" i="0" u="none" strike="noStrike" kern="1200" spc="0" baseline="0">
                <a:solidFill>
                  <a:schemeClr val="tx1">
                    <a:lumMod val="65000"/>
                    <a:lumOff val="35000"/>
                  </a:schemeClr>
                </a:solidFill>
                <a:latin typeface="+mn-lt"/>
                <a:ea typeface="+mn-ea"/>
                <a:cs typeface="+mn-cs"/>
              </a:defRPr>
            </a:pPr>
            <a:r>
              <a:rPr lang="en-US" dirty="0"/>
              <a:t>(Top 5)</a:t>
            </a:r>
          </a:p>
        </c:rich>
      </c:tx>
      <c:layout/>
      <c:overlay val="0"/>
      <c:spPr>
        <a:noFill/>
        <a:ln>
          <a:noFill/>
        </a:ln>
        <a:effectLst/>
      </c:spPr>
    </c:title>
    <c:autoTitleDeleted val="0"/>
    <c:plotArea>
      <c:layout/>
      <c:areaChart>
        <c:grouping val="stacked"/>
        <c:varyColors val="0"/>
        <c:ser>
          <c:idx val="0"/>
          <c:order val="0"/>
          <c:tx>
            <c:strRef>
              <c:f>Alameda!$Y$6</c:f>
              <c:strCache>
                <c:ptCount val="1"/>
                <c:pt idx="0">
                  <c:v>San Francisco</c:v>
                </c:pt>
              </c:strCache>
            </c:strRef>
          </c:tx>
          <c:spPr>
            <a:solidFill>
              <a:schemeClr val="accent1"/>
            </a:solidFill>
            <a:ln>
              <a:noFill/>
            </a:ln>
            <a:effectLst/>
          </c:spPr>
          <c:cat>
            <c:numRef>
              <c:f>Alameda!$Z$3:$AT$3</c:f>
              <c:numCache>
                <c:formatCode>m/d/yyyy</c:formatCode>
                <c:ptCount val="21"/>
                <c:pt idx="0">
                  <c:v>38718.0</c:v>
                </c:pt>
                <c:pt idx="1">
                  <c:v>38899.0</c:v>
                </c:pt>
                <c:pt idx="2">
                  <c:v>39083.0</c:v>
                </c:pt>
                <c:pt idx="3">
                  <c:v>39264.0</c:v>
                </c:pt>
                <c:pt idx="4">
                  <c:v>39448.0</c:v>
                </c:pt>
                <c:pt idx="5">
                  <c:v>39630.0</c:v>
                </c:pt>
                <c:pt idx="6">
                  <c:v>39814.0</c:v>
                </c:pt>
                <c:pt idx="7">
                  <c:v>39995.0</c:v>
                </c:pt>
                <c:pt idx="8">
                  <c:v>40179.0</c:v>
                </c:pt>
                <c:pt idx="9">
                  <c:v>40360.0</c:v>
                </c:pt>
                <c:pt idx="10">
                  <c:v>40544.0</c:v>
                </c:pt>
                <c:pt idx="11">
                  <c:v>40725.0</c:v>
                </c:pt>
                <c:pt idx="12">
                  <c:v>40909.0</c:v>
                </c:pt>
                <c:pt idx="13">
                  <c:v>41091.0</c:v>
                </c:pt>
                <c:pt idx="14">
                  <c:v>41275.0</c:v>
                </c:pt>
                <c:pt idx="15">
                  <c:v>41456.0</c:v>
                </c:pt>
                <c:pt idx="16">
                  <c:v>41640.0</c:v>
                </c:pt>
                <c:pt idx="17">
                  <c:v>41821.0</c:v>
                </c:pt>
                <c:pt idx="18">
                  <c:v>42005.0</c:v>
                </c:pt>
                <c:pt idx="19">
                  <c:v>42186.0</c:v>
                </c:pt>
                <c:pt idx="20">
                  <c:v>42370.0</c:v>
                </c:pt>
              </c:numCache>
            </c:numRef>
          </c:cat>
          <c:val>
            <c:numRef>
              <c:f>Alameda!$Z$6:$AT$6</c:f>
              <c:numCache>
                <c:formatCode>#,##0</c:formatCode>
                <c:ptCount val="21"/>
                <c:pt idx="0">
                  <c:v>213.0</c:v>
                </c:pt>
                <c:pt idx="1">
                  <c:v>182.0</c:v>
                </c:pt>
                <c:pt idx="2">
                  <c:v>166.0</c:v>
                </c:pt>
                <c:pt idx="3">
                  <c:v>176.0</c:v>
                </c:pt>
                <c:pt idx="4">
                  <c:v>171.0</c:v>
                </c:pt>
                <c:pt idx="5">
                  <c:v>163.0</c:v>
                </c:pt>
                <c:pt idx="6">
                  <c:v>171.0</c:v>
                </c:pt>
                <c:pt idx="7">
                  <c:v>161.0</c:v>
                </c:pt>
                <c:pt idx="8">
                  <c:v>141.0</c:v>
                </c:pt>
                <c:pt idx="9">
                  <c:v>149.0</c:v>
                </c:pt>
                <c:pt idx="10">
                  <c:v>125.0</c:v>
                </c:pt>
                <c:pt idx="11">
                  <c:v>116.0</c:v>
                </c:pt>
                <c:pt idx="12">
                  <c:v>124.0</c:v>
                </c:pt>
                <c:pt idx="13">
                  <c:v>127.0</c:v>
                </c:pt>
                <c:pt idx="14">
                  <c:v>114.0</c:v>
                </c:pt>
                <c:pt idx="15">
                  <c:v>114.0</c:v>
                </c:pt>
                <c:pt idx="16">
                  <c:v>106.0</c:v>
                </c:pt>
                <c:pt idx="17">
                  <c:v>116.0</c:v>
                </c:pt>
                <c:pt idx="18">
                  <c:v>118.0</c:v>
                </c:pt>
                <c:pt idx="19">
                  <c:v>119.0</c:v>
                </c:pt>
                <c:pt idx="20">
                  <c:v>102.0</c:v>
                </c:pt>
              </c:numCache>
            </c:numRef>
          </c:val>
        </c:ser>
        <c:ser>
          <c:idx val="1"/>
          <c:order val="1"/>
          <c:tx>
            <c:strRef>
              <c:f>Alameda!$Y$7</c:f>
              <c:strCache>
                <c:ptCount val="1"/>
                <c:pt idx="0">
                  <c:v>Contra Costa</c:v>
                </c:pt>
              </c:strCache>
            </c:strRef>
          </c:tx>
          <c:spPr>
            <a:solidFill>
              <a:schemeClr val="accent2"/>
            </a:solidFill>
            <a:ln>
              <a:noFill/>
            </a:ln>
            <a:effectLst/>
          </c:spPr>
          <c:cat>
            <c:numRef>
              <c:f>Alameda!$Z$3:$AT$3</c:f>
              <c:numCache>
                <c:formatCode>m/d/yyyy</c:formatCode>
                <c:ptCount val="21"/>
                <c:pt idx="0">
                  <c:v>38718.0</c:v>
                </c:pt>
                <c:pt idx="1">
                  <c:v>38899.0</c:v>
                </c:pt>
                <c:pt idx="2">
                  <c:v>39083.0</c:v>
                </c:pt>
                <c:pt idx="3">
                  <c:v>39264.0</c:v>
                </c:pt>
                <c:pt idx="4">
                  <c:v>39448.0</c:v>
                </c:pt>
                <c:pt idx="5">
                  <c:v>39630.0</c:v>
                </c:pt>
                <c:pt idx="6">
                  <c:v>39814.0</c:v>
                </c:pt>
                <c:pt idx="7">
                  <c:v>39995.0</c:v>
                </c:pt>
                <c:pt idx="8">
                  <c:v>40179.0</c:v>
                </c:pt>
                <c:pt idx="9">
                  <c:v>40360.0</c:v>
                </c:pt>
                <c:pt idx="10">
                  <c:v>40544.0</c:v>
                </c:pt>
                <c:pt idx="11">
                  <c:v>40725.0</c:v>
                </c:pt>
                <c:pt idx="12">
                  <c:v>40909.0</c:v>
                </c:pt>
                <c:pt idx="13">
                  <c:v>41091.0</c:v>
                </c:pt>
                <c:pt idx="14">
                  <c:v>41275.0</c:v>
                </c:pt>
                <c:pt idx="15">
                  <c:v>41456.0</c:v>
                </c:pt>
                <c:pt idx="16">
                  <c:v>41640.0</c:v>
                </c:pt>
                <c:pt idx="17">
                  <c:v>41821.0</c:v>
                </c:pt>
                <c:pt idx="18">
                  <c:v>42005.0</c:v>
                </c:pt>
                <c:pt idx="19">
                  <c:v>42186.0</c:v>
                </c:pt>
                <c:pt idx="20">
                  <c:v>42370.0</c:v>
                </c:pt>
              </c:numCache>
            </c:numRef>
          </c:cat>
          <c:val>
            <c:numRef>
              <c:f>Alameda!$Z$7:$AT$7</c:f>
              <c:numCache>
                <c:formatCode>#,##0</c:formatCode>
                <c:ptCount val="21"/>
                <c:pt idx="0">
                  <c:v>79.0</c:v>
                </c:pt>
                <c:pt idx="1">
                  <c:v>91.0</c:v>
                </c:pt>
                <c:pt idx="2">
                  <c:v>95.0</c:v>
                </c:pt>
                <c:pt idx="3">
                  <c:v>83.0</c:v>
                </c:pt>
                <c:pt idx="4">
                  <c:v>66.0</c:v>
                </c:pt>
                <c:pt idx="5">
                  <c:v>57.0</c:v>
                </c:pt>
                <c:pt idx="6">
                  <c:v>48.0</c:v>
                </c:pt>
                <c:pt idx="7">
                  <c:v>62.0</c:v>
                </c:pt>
                <c:pt idx="8">
                  <c:v>53.0</c:v>
                </c:pt>
                <c:pt idx="9">
                  <c:v>37.0</c:v>
                </c:pt>
                <c:pt idx="10">
                  <c:v>33.0</c:v>
                </c:pt>
                <c:pt idx="11">
                  <c:v>37.0</c:v>
                </c:pt>
                <c:pt idx="12">
                  <c:v>39.0</c:v>
                </c:pt>
                <c:pt idx="13">
                  <c:v>38.0</c:v>
                </c:pt>
                <c:pt idx="14">
                  <c:v>40.0</c:v>
                </c:pt>
                <c:pt idx="15">
                  <c:v>35.0</c:v>
                </c:pt>
                <c:pt idx="16">
                  <c:v>49.0</c:v>
                </c:pt>
                <c:pt idx="17">
                  <c:v>49.0</c:v>
                </c:pt>
                <c:pt idx="18">
                  <c:v>55.0</c:v>
                </c:pt>
                <c:pt idx="19">
                  <c:v>59.0</c:v>
                </c:pt>
                <c:pt idx="20">
                  <c:v>61.0</c:v>
                </c:pt>
              </c:numCache>
            </c:numRef>
          </c:val>
        </c:ser>
        <c:ser>
          <c:idx val="2"/>
          <c:order val="2"/>
          <c:tx>
            <c:strRef>
              <c:f>Alameda!$Y$8</c:f>
              <c:strCache>
                <c:ptCount val="1"/>
                <c:pt idx="0">
                  <c:v>Sacramento</c:v>
                </c:pt>
              </c:strCache>
            </c:strRef>
          </c:tx>
          <c:spPr>
            <a:solidFill>
              <a:schemeClr val="accent3"/>
            </a:solidFill>
            <a:ln>
              <a:noFill/>
            </a:ln>
            <a:effectLst/>
          </c:spPr>
          <c:cat>
            <c:numRef>
              <c:f>Alameda!$Z$3:$AT$3</c:f>
              <c:numCache>
                <c:formatCode>m/d/yyyy</c:formatCode>
                <c:ptCount val="21"/>
                <c:pt idx="0">
                  <c:v>38718.0</c:v>
                </c:pt>
                <c:pt idx="1">
                  <c:v>38899.0</c:v>
                </c:pt>
                <c:pt idx="2">
                  <c:v>39083.0</c:v>
                </c:pt>
                <c:pt idx="3">
                  <c:v>39264.0</c:v>
                </c:pt>
                <c:pt idx="4">
                  <c:v>39448.0</c:v>
                </c:pt>
                <c:pt idx="5">
                  <c:v>39630.0</c:v>
                </c:pt>
                <c:pt idx="6">
                  <c:v>39814.0</c:v>
                </c:pt>
                <c:pt idx="7">
                  <c:v>39995.0</c:v>
                </c:pt>
                <c:pt idx="8">
                  <c:v>40179.0</c:v>
                </c:pt>
                <c:pt idx="9">
                  <c:v>40360.0</c:v>
                </c:pt>
                <c:pt idx="10">
                  <c:v>40544.0</c:v>
                </c:pt>
                <c:pt idx="11">
                  <c:v>40725.0</c:v>
                </c:pt>
                <c:pt idx="12">
                  <c:v>40909.0</c:v>
                </c:pt>
                <c:pt idx="13">
                  <c:v>41091.0</c:v>
                </c:pt>
                <c:pt idx="14">
                  <c:v>41275.0</c:v>
                </c:pt>
                <c:pt idx="15">
                  <c:v>41456.0</c:v>
                </c:pt>
                <c:pt idx="16">
                  <c:v>41640.0</c:v>
                </c:pt>
                <c:pt idx="17">
                  <c:v>41821.0</c:v>
                </c:pt>
                <c:pt idx="18">
                  <c:v>42005.0</c:v>
                </c:pt>
                <c:pt idx="19">
                  <c:v>42186.0</c:v>
                </c:pt>
                <c:pt idx="20">
                  <c:v>42370.0</c:v>
                </c:pt>
              </c:numCache>
            </c:numRef>
          </c:cat>
          <c:val>
            <c:numRef>
              <c:f>Alameda!$Z$8:$AT$8</c:f>
              <c:numCache>
                <c:formatCode>#,##0</c:formatCode>
                <c:ptCount val="21"/>
                <c:pt idx="0">
                  <c:v>26.0</c:v>
                </c:pt>
                <c:pt idx="1">
                  <c:v>40.0</c:v>
                </c:pt>
                <c:pt idx="2">
                  <c:v>35.0</c:v>
                </c:pt>
                <c:pt idx="3">
                  <c:v>31.0</c:v>
                </c:pt>
                <c:pt idx="4">
                  <c:v>30.0</c:v>
                </c:pt>
                <c:pt idx="5">
                  <c:v>38.0</c:v>
                </c:pt>
                <c:pt idx="6">
                  <c:v>32.0</c:v>
                </c:pt>
                <c:pt idx="7">
                  <c:v>35.0</c:v>
                </c:pt>
                <c:pt idx="8">
                  <c:v>20.0</c:v>
                </c:pt>
                <c:pt idx="9">
                  <c:v>32.0</c:v>
                </c:pt>
                <c:pt idx="10">
                  <c:v>22.0</c:v>
                </c:pt>
                <c:pt idx="11">
                  <c:v>9.0</c:v>
                </c:pt>
                <c:pt idx="12">
                  <c:v>15.0</c:v>
                </c:pt>
                <c:pt idx="13">
                  <c:v>14.0</c:v>
                </c:pt>
                <c:pt idx="14">
                  <c:v>9.0</c:v>
                </c:pt>
                <c:pt idx="15">
                  <c:v>21.0</c:v>
                </c:pt>
                <c:pt idx="16">
                  <c:v>25.0</c:v>
                </c:pt>
                <c:pt idx="17">
                  <c:v>26.0</c:v>
                </c:pt>
                <c:pt idx="18">
                  <c:v>34.0</c:v>
                </c:pt>
                <c:pt idx="19">
                  <c:v>32.0</c:v>
                </c:pt>
                <c:pt idx="20">
                  <c:v>30.0</c:v>
                </c:pt>
              </c:numCache>
            </c:numRef>
          </c:val>
        </c:ser>
        <c:ser>
          <c:idx val="3"/>
          <c:order val="3"/>
          <c:tx>
            <c:strRef>
              <c:f>Alameda!$Y$9</c:f>
              <c:strCache>
                <c:ptCount val="1"/>
                <c:pt idx="0">
                  <c:v>Santa Clara</c:v>
                </c:pt>
              </c:strCache>
            </c:strRef>
          </c:tx>
          <c:spPr>
            <a:solidFill>
              <a:schemeClr val="accent4"/>
            </a:solidFill>
            <a:ln>
              <a:noFill/>
            </a:ln>
            <a:effectLst/>
          </c:spPr>
          <c:cat>
            <c:numRef>
              <c:f>Alameda!$Z$3:$AT$3</c:f>
              <c:numCache>
                <c:formatCode>m/d/yyyy</c:formatCode>
                <c:ptCount val="21"/>
                <c:pt idx="0">
                  <c:v>38718.0</c:v>
                </c:pt>
                <c:pt idx="1">
                  <c:v>38899.0</c:v>
                </c:pt>
                <c:pt idx="2">
                  <c:v>39083.0</c:v>
                </c:pt>
                <c:pt idx="3">
                  <c:v>39264.0</c:v>
                </c:pt>
                <c:pt idx="4">
                  <c:v>39448.0</c:v>
                </c:pt>
                <c:pt idx="5">
                  <c:v>39630.0</c:v>
                </c:pt>
                <c:pt idx="6">
                  <c:v>39814.0</c:v>
                </c:pt>
                <c:pt idx="7">
                  <c:v>39995.0</c:v>
                </c:pt>
                <c:pt idx="8">
                  <c:v>40179.0</c:v>
                </c:pt>
                <c:pt idx="9">
                  <c:v>40360.0</c:v>
                </c:pt>
                <c:pt idx="10">
                  <c:v>40544.0</c:v>
                </c:pt>
                <c:pt idx="11">
                  <c:v>40725.0</c:v>
                </c:pt>
                <c:pt idx="12">
                  <c:v>40909.0</c:v>
                </c:pt>
                <c:pt idx="13">
                  <c:v>41091.0</c:v>
                </c:pt>
                <c:pt idx="14">
                  <c:v>41275.0</c:v>
                </c:pt>
                <c:pt idx="15">
                  <c:v>41456.0</c:v>
                </c:pt>
                <c:pt idx="16">
                  <c:v>41640.0</c:v>
                </c:pt>
                <c:pt idx="17">
                  <c:v>41821.0</c:v>
                </c:pt>
                <c:pt idx="18">
                  <c:v>42005.0</c:v>
                </c:pt>
                <c:pt idx="19">
                  <c:v>42186.0</c:v>
                </c:pt>
                <c:pt idx="20">
                  <c:v>42370.0</c:v>
                </c:pt>
              </c:numCache>
            </c:numRef>
          </c:cat>
          <c:val>
            <c:numRef>
              <c:f>Alameda!$Z$9:$AT$9</c:f>
              <c:numCache>
                <c:formatCode>#,##0</c:formatCode>
                <c:ptCount val="21"/>
                <c:pt idx="0">
                  <c:v>50.0</c:v>
                </c:pt>
                <c:pt idx="1">
                  <c:v>54.0</c:v>
                </c:pt>
                <c:pt idx="2">
                  <c:v>59.0</c:v>
                </c:pt>
                <c:pt idx="3">
                  <c:v>53.0</c:v>
                </c:pt>
                <c:pt idx="4">
                  <c:v>44.0</c:v>
                </c:pt>
                <c:pt idx="5">
                  <c:v>43.0</c:v>
                </c:pt>
                <c:pt idx="6">
                  <c:v>31.0</c:v>
                </c:pt>
                <c:pt idx="7">
                  <c:v>33.0</c:v>
                </c:pt>
                <c:pt idx="8">
                  <c:v>33.0</c:v>
                </c:pt>
                <c:pt idx="9">
                  <c:v>29.0</c:v>
                </c:pt>
                <c:pt idx="10">
                  <c:v>18.0</c:v>
                </c:pt>
                <c:pt idx="11">
                  <c:v>23.0</c:v>
                </c:pt>
                <c:pt idx="12">
                  <c:v>23.0</c:v>
                </c:pt>
                <c:pt idx="13">
                  <c:v>26.0</c:v>
                </c:pt>
                <c:pt idx="14">
                  <c:v>24.0</c:v>
                </c:pt>
                <c:pt idx="15">
                  <c:v>22.0</c:v>
                </c:pt>
                <c:pt idx="16">
                  <c:v>23.0</c:v>
                </c:pt>
                <c:pt idx="17">
                  <c:v>23.0</c:v>
                </c:pt>
                <c:pt idx="18">
                  <c:v>26.0</c:v>
                </c:pt>
                <c:pt idx="19">
                  <c:v>28.0</c:v>
                </c:pt>
                <c:pt idx="20">
                  <c:v>27.0</c:v>
                </c:pt>
              </c:numCache>
            </c:numRef>
          </c:val>
        </c:ser>
        <c:ser>
          <c:idx val="4"/>
          <c:order val="4"/>
          <c:tx>
            <c:strRef>
              <c:f>Alameda!$Y$10</c:f>
              <c:strCache>
                <c:ptCount val="1"/>
                <c:pt idx="0">
                  <c:v>Los Angeles</c:v>
                </c:pt>
              </c:strCache>
            </c:strRef>
          </c:tx>
          <c:spPr>
            <a:solidFill>
              <a:schemeClr val="accent5"/>
            </a:solidFill>
            <a:ln w="25400">
              <a:noFill/>
            </a:ln>
            <a:effectLst/>
          </c:spPr>
          <c:cat>
            <c:numRef>
              <c:f>Alameda!$Z$3:$AT$3</c:f>
              <c:numCache>
                <c:formatCode>m/d/yyyy</c:formatCode>
                <c:ptCount val="21"/>
                <c:pt idx="0">
                  <c:v>38718.0</c:v>
                </c:pt>
                <c:pt idx="1">
                  <c:v>38899.0</c:v>
                </c:pt>
                <c:pt idx="2">
                  <c:v>39083.0</c:v>
                </c:pt>
                <c:pt idx="3">
                  <c:v>39264.0</c:v>
                </c:pt>
                <c:pt idx="4">
                  <c:v>39448.0</c:v>
                </c:pt>
                <c:pt idx="5">
                  <c:v>39630.0</c:v>
                </c:pt>
                <c:pt idx="6">
                  <c:v>39814.0</c:v>
                </c:pt>
                <c:pt idx="7">
                  <c:v>39995.0</c:v>
                </c:pt>
                <c:pt idx="8">
                  <c:v>40179.0</c:v>
                </c:pt>
                <c:pt idx="9">
                  <c:v>40360.0</c:v>
                </c:pt>
                <c:pt idx="10">
                  <c:v>40544.0</c:v>
                </c:pt>
                <c:pt idx="11">
                  <c:v>40725.0</c:v>
                </c:pt>
                <c:pt idx="12">
                  <c:v>40909.0</c:v>
                </c:pt>
                <c:pt idx="13">
                  <c:v>41091.0</c:v>
                </c:pt>
                <c:pt idx="14">
                  <c:v>41275.0</c:v>
                </c:pt>
                <c:pt idx="15">
                  <c:v>41456.0</c:v>
                </c:pt>
                <c:pt idx="16">
                  <c:v>41640.0</c:v>
                </c:pt>
                <c:pt idx="17">
                  <c:v>41821.0</c:v>
                </c:pt>
                <c:pt idx="18">
                  <c:v>42005.0</c:v>
                </c:pt>
                <c:pt idx="19">
                  <c:v>42186.0</c:v>
                </c:pt>
                <c:pt idx="20">
                  <c:v>42370.0</c:v>
                </c:pt>
              </c:numCache>
            </c:numRef>
          </c:cat>
          <c:val>
            <c:numRef>
              <c:f>Alameda!$Z$10:$AT$10</c:f>
              <c:numCache>
                <c:formatCode>#,##0</c:formatCode>
                <c:ptCount val="21"/>
                <c:pt idx="0">
                  <c:v>7.0</c:v>
                </c:pt>
                <c:pt idx="1">
                  <c:v>10.0</c:v>
                </c:pt>
                <c:pt idx="2">
                  <c:v>11.0</c:v>
                </c:pt>
                <c:pt idx="3">
                  <c:v>4.0</c:v>
                </c:pt>
                <c:pt idx="4">
                  <c:v>2.0</c:v>
                </c:pt>
                <c:pt idx="5">
                  <c:v>4.0</c:v>
                </c:pt>
                <c:pt idx="6">
                  <c:v>3.0</c:v>
                </c:pt>
                <c:pt idx="7">
                  <c:v>3.0</c:v>
                </c:pt>
                <c:pt idx="8">
                  <c:v>4.0</c:v>
                </c:pt>
                <c:pt idx="9">
                  <c:v>8.0</c:v>
                </c:pt>
                <c:pt idx="10">
                  <c:v>3.0</c:v>
                </c:pt>
                <c:pt idx="11">
                  <c:v>7.0</c:v>
                </c:pt>
                <c:pt idx="12">
                  <c:v>6.0</c:v>
                </c:pt>
                <c:pt idx="13">
                  <c:v>6.0</c:v>
                </c:pt>
                <c:pt idx="14">
                  <c:v>6.0</c:v>
                </c:pt>
                <c:pt idx="15">
                  <c:v>7.0</c:v>
                </c:pt>
                <c:pt idx="16">
                  <c:v>10.0</c:v>
                </c:pt>
                <c:pt idx="17">
                  <c:v>11.0</c:v>
                </c:pt>
                <c:pt idx="18">
                  <c:v>11.0</c:v>
                </c:pt>
                <c:pt idx="19">
                  <c:v>15.0</c:v>
                </c:pt>
                <c:pt idx="20">
                  <c:v>17.0</c:v>
                </c:pt>
              </c:numCache>
            </c:numRef>
          </c:val>
        </c:ser>
        <c:dLbls>
          <c:showLegendKey val="0"/>
          <c:showVal val="0"/>
          <c:showCatName val="0"/>
          <c:showSerName val="0"/>
          <c:showPercent val="0"/>
          <c:showBubbleSize val="0"/>
        </c:dLbls>
        <c:axId val="-2065464664"/>
        <c:axId val="-2131719608"/>
      </c:areaChart>
      <c:dateAx>
        <c:axId val="-2065464664"/>
        <c:scaling>
          <c:orientation val="minMax"/>
          <c:min val="40909.0"/>
        </c:scaling>
        <c:delete val="0"/>
        <c:axPos val="b"/>
        <c:numFmt formatCode="m/d/yyyy"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2131719608"/>
        <c:crosses val="autoZero"/>
        <c:auto val="0"/>
        <c:lblOffset val="100"/>
        <c:baseTimeUnit val="months"/>
        <c:majorUnit val="6.0"/>
        <c:majorTimeUnit val="months"/>
      </c:dateAx>
      <c:valAx>
        <c:axId val="-2131719608"/>
        <c:scaling>
          <c:orientation val="minMax"/>
          <c:max val="1000.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2065464664"/>
        <c:crosses val="autoZero"/>
        <c:crossBetween val="midCat"/>
      </c:valAx>
      <c:spPr>
        <a:noFill/>
        <a:ln>
          <a:noFill/>
        </a:ln>
        <a:effectLst/>
      </c:spPr>
    </c:plotArea>
    <c:legend>
      <c:legendPos val="b"/>
      <c:layou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zero"/>
    <c:showDLblsOverMax val="0"/>
  </c:chart>
  <c:spPr>
    <a:noFill/>
    <a:ln>
      <a:noFill/>
    </a:ln>
    <a:effectLst/>
  </c:spPr>
  <c:txPr>
    <a:bodyPr/>
    <a:lstStyle/>
    <a:p>
      <a:pPr>
        <a:defRPr/>
      </a:pPr>
      <a:endParaRPr lang="en-US"/>
    </a:p>
  </c:txPr>
  <c:externalData r:id="rId1">
    <c:autoUpdate val="0"/>
  </c:externalData>
</c:chartSpace>
</file>

<file path=ppt/charts/chart2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600" b="0" i="0" u="none" strike="noStrike" kern="1200" spc="0" baseline="0">
                <a:solidFill>
                  <a:schemeClr val="tx1">
                    <a:lumMod val="65000"/>
                    <a:lumOff val="35000"/>
                  </a:schemeClr>
                </a:solidFill>
                <a:latin typeface="+mn-lt"/>
                <a:ea typeface="+mn-ea"/>
                <a:cs typeface="+mn-cs"/>
              </a:defRPr>
            </a:pPr>
            <a:r>
              <a:rPr lang="en-US" sz="1600"/>
              <a:t>Proportion of Youth Residing</a:t>
            </a:r>
            <a:r>
              <a:rPr lang="en-US" sz="1600" baseline="0"/>
              <a:t> Outside of their County of Origin</a:t>
            </a:r>
            <a:endParaRPr lang="en-US" sz="1600"/>
          </a:p>
        </c:rich>
      </c:tx>
      <c:layout/>
      <c:overlay val="0"/>
      <c:spPr>
        <a:noFill/>
        <a:ln>
          <a:noFill/>
        </a:ln>
        <a:effectLst/>
      </c:spPr>
    </c:title>
    <c:autoTitleDeleted val="0"/>
    <c:plotArea>
      <c:layout>
        <c:manualLayout>
          <c:layoutTarget val="inner"/>
          <c:xMode val="edge"/>
          <c:yMode val="edge"/>
          <c:x val="0.327760498687664"/>
          <c:y val="0.14542735042735"/>
          <c:w val="0.64168394575678"/>
          <c:h val="0.774436873275456"/>
        </c:manualLayout>
      </c:layout>
      <c:barChart>
        <c:barDir val="bar"/>
        <c:grouping val="clustered"/>
        <c:varyColors val="0"/>
        <c:ser>
          <c:idx val="0"/>
          <c:order val="0"/>
          <c:tx>
            <c:strRef>
              <c:f>'Total Base'!$Q$76</c:f>
              <c:strCache>
                <c:ptCount val="1"/>
                <c:pt idx="0">
                  <c:v>January, 2012</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'Total Base'!$P$77:$P$78</c:f>
              <c:strCache>
                <c:ptCount val="2"/>
                <c:pt idx="0">
                  <c:v>Bay Area</c:v>
                </c:pt>
                <c:pt idx="1">
                  <c:v>CA without Bay Area</c:v>
                </c:pt>
              </c:strCache>
            </c:strRef>
          </c:cat>
          <c:val>
            <c:numRef>
              <c:f>'Total Base'!$Q$77:$Q$78</c:f>
              <c:numCache>
                <c:formatCode>0.0%</c:formatCode>
                <c:ptCount val="2"/>
                <c:pt idx="0">
                  <c:v>0.36564158187752</c:v>
                </c:pt>
                <c:pt idx="1">
                  <c:v>0.175356284930393</c:v>
                </c:pt>
              </c:numCache>
            </c:numRef>
          </c:val>
        </c:ser>
        <c:ser>
          <c:idx val="1"/>
          <c:order val="1"/>
          <c:tx>
            <c:strRef>
              <c:f>'Total Base'!$R$76</c:f>
              <c:strCache>
                <c:ptCount val="1"/>
                <c:pt idx="0">
                  <c:v>January, 2016</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'Total Base'!$P$77:$P$78</c:f>
              <c:strCache>
                <c:ptCount val="2"/>
                <c:pt idx="0">
                  <c:v>Bay Area</c:v>
                </c:pt>
                <c:pt idx="1">
                  <c:v>CA without Bay Area</c:v>
                </c:pt>
              </c:strCache>
            </c:strRef>
          </c:cat>
          <c:val>
            <c:numRef>
              <c:f>'Total Base'!$R$77:$R$78</c:f>
              <c:numCache>
                <c:formatCode>0.0%</c:formatCode>
                <c:ptCount val="2"/>
                <c:pt idx="0">
                  <c:v>0.390623385689354</c:v>
                </c:pt>
                <c:pt idx="1">
                  <c:v>0.192745337517385</c:v>
                </c:pt>
              </c:numCache>
            </c:numRef>
          </c:val>
        </c:ser>
        <c:dLbls>
          <c:showLegendKey val="0"/>
          <c:showVal val="0"/>
          <c:showCatName val="0"/>
          <c:showSerName val="0"/>
          <c:showPercent val="0"/>
          <c:showBubbleSize val="0"/>
        </c:dLbls>
        <c:gapWidth val="182"/>
        <c:axId val="-2064749976"/>
        <c:axId val="-2065467192"/>
      </c:barChart>
      <c:catAx>
        <c:axId val="-20647499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crossAx val="-2065467192"/>
        <c:crosses val="autoZero"/>
        <c:auto val="1"/>
        <c:lblAlgn val="ctr"/>
        <c:lblOffset val="100"/>
        <c:noMultiLvlLbl val="0"/>
      </c:catAx>
      <c:valAx>
        <c:axId val="-2065467192"/>
        <c:scaling>
          <c:orientation val="minMax"/>
        </c:scaling>
        <c:delete val="1"/>
        <c:axPos val="t"/>
        <c:numFmt formatCode="0.0%" sourceLinked="1"/>
        <c:majorTickMark val="none"/>
        <c:minorTickMark val="none"/>
        <c:tickLblPos val="nextTo"/>
        <c:crossAx val="-2064749976"/>
        <c:crosses val="autoZero"/>
        <c:crossBetween val="between"/>
      </c:valAx>
      <c:spPr>
        <a:noFill/>
        <a:ln>
          <a:noFill/>
        </a:ln>
        <a:effectLst/>
      </c:spPr>
    </c:plotArea>
    <c:legend>
      <c:legendPos val="b"/>
      <c:layout/>
      <c:overlay val="0"/>
      <c:spPr>
        <a:noFill/>
        <a:ln>
          <a:noFill/>
        </a:ln>
        <a:effectLst/>
      </c:spPr>
      <c:txPr>
        <a:bodyPr rot="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solidFill>
      <a:schemeClr val="bg1"/>
    </a:solidFill>
    <a:ln w="9525" cap="flat" cmpd="sng" algn="ctr">
      <a:noFill/>
      <a:round/>
    </a:ln>
    <a:effectLst/>
  </c:spPr>
  <c:txPr>
    <a:bodyPr/>
    <a:lstStyle/>
    <a:p>
      <a:pPr>
        <a:defRPr/>
      </a:pPr>
      <a:endParaRPr lang="en-US"/>
    </a:p>
  </c:txPr>
  <c:externalData r:id="rId1">
    <c:autoUpdate val="0"/>
  </c:externalData>
</c:chartSpace>
</file>

<file path=ppt/charts/chart2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600" b="0" i="0" u="none" strike="noStrike" kern="1200" spc="0" baseline="0">
                <a:solidFill>
                  <a:schemeClr val="tx1">
                    <a:lumMod val="65000"/>
                    <a:lumOff val="35000"/>
                  </a:schemeClr>
                </a:solidFill>
                <a:latin typeface="+mn-lt"/>
                <a:ea typeface="+mn-ea"/>
                <a:cs typeface="+mn-cs"/>
              </a:defRPr>
            </a:pPr>
            <a:r>
              <a:rPr lang="en-US" sz="1600"/>
              <a:t>Proportion of Youth Placed Outside</a:t>
            </a:r>
            <a:r>
              <a:rPr lang="en-US" sz="1600" baseline="0"/>
              <a:t> of their Home Conty: 2012 to 2016</a:t>
            </a:r>
            <a:endParaRPr lang="en-US" sz="1600"/>
          </a:p>
        </c:rich>
      </c:tx>
      <c:layout/>
      <c:overlay val="0"/>
      <c:spPr>
        <a:noFill/>
        <a:ln>
          <a:noFill/>
        </a:ln>
        <a:effectLst/>
      </c:spPr>
    </c:title>
    <c:autoTitleDeleted val="0"/>
    <c:plotArea>
      <c:layout/>
      <c:lineChart>
        <c:grouping val="standard"/>
        <c:varyColors val="0"/>
        <c:ser>
          <c:idx val="0"/>
          <c:order val="0"/>
          <c:tx>
            <c:strRef>
              <c:f>'OutFlow Outside BA'!$A$17</c:f>
              <c:strCache>
                <c:ptCount val="1"/>
                <c:pt idx="0">
                  <c:v>Outside Bay Area</c:v>
                </c:pt>
              </c:strCache>
            </c:strRef>
          </c:tx>
          <c:spPr>
            <a:ln w="28575" cap="rnd">
              <a:solidFill>
                <a:schemeClr val="accent1"/>
              </a:solidFill>
              <a:round/>
            </a:ln>
            <a:effectLst/>
          </c:spPr>
          <c:marker>
            <c:symbol val="none"/>
          </c:marker>
          <c:cat>
            <c:numRef>
              <c:f>'OutFlow Outside BA'!$B$16:$J$16</c:f>
              <c:numCache>
                <c:formatCode>m/d/yyyy</c:formatCode>
                <c:ptCount val="9"/>
                <c:pt idx="0">
                  <c:v>40909.0</c:v>
                </c:pt>
                <c:pt idx="1">
                  <c:v>41091.0</c:v>
                </c:pt>
                <c:pt idx="2">
                  <c:v>41275.0</c:v>
                </c:pt>
                <c:pt idx="3">
                  <c:v>41456.0</c:v>
                </c:pt>
                <c:pt idx="4">
                  <c:v>41640.0</c:v>
                </c:pt>
                <c:pt idx="5">
                  <c:v>41821.0</c:v>
                </c:pt>
                <c:pt idx="6">
                  <c:v>42005.0</c:v>
                </c:pt>
                <c:pt idx="7">
                  <c:v>42186.0</c:v>
                </c:pt>
                <c:pt idx="8">
                  <c:v>42370.0</c:v>
                </c:pt>
              </c:numCache>
            </c:numRef>
          </c:cat>
          <c:val>
            <c:numRef>
              <c:f>'OutFlow Outside BA'!$B$17:$J$17</c:f>
              <c:numCache>
                <c:formatCode>0%</c:formatCode>
                <c:ptCount val="9"/>
                <c:pt idx="0">
                  <c:v>0.566404199475065</c:v>
                </c:pt>
                <c:pt idx="1">
                  <c:v>0.566265060240964</c:v>
                </c:pt>
                <c:pt idx="2">
                  <c:v>0.569343065693431</c:v>
                </c:pt>
                <c:pt idx="3">
                  <c:v>0.592661402693916</c:v>
                </c:pt>
                <c:pt idx="4">
                  <c:v>0.596606974552309</c:v>
                </c:pt>
                <c:pt idx="5">
                  <c:v>0.597373188405797</c:v>
                </c:pt>
                <c:pt idx="6">
                  <c:v>0.61734465802414</c:v>
                </c:pt>
                <c:pt idx="7">
                  <c:v>0.619089316987741</c:v>
                </c:pt>
                <c:pt idx="8">
                  <c:v>0.623939258597588</c:v>
                </c:pt>
              </c:numCache>
            </c:numRef>
          </c:val>
          <c:smooth val="0"/>
        </c:ser>
        <c:ser>
          <c:idx val="1"/>
          <c:order val="1"/>
          <c:tx>
            <c:strRef>
              <c:f>'OutFlow Outside BA'!$A$18</c:f>
              <c:strCache>
                <c:ptCount val="1"/>
                <c:pt idx="0">
                  <c:v>Inside Bay Area</c:v>
                </c:pt>
              </c:strCache>
            </c:strRef>
          </c:tx>
          <c:spPr>
            <a:ln w="28575" cap="rnd">
              <a:solidFill>
                <a:schemeClr val="accent2"/>
              </a:solidFill>
              <a:round/>
            </a:ln>
            <a:effectLst/>
          </c:spPr>
          <c:marker>
            <c:symbol val="none"/>
          </c:marker>
          <c:cat>
            <c:numRef>
              <c:f>'OutFlow Outside BA'!$B$16:$J$16</c:f>
              <c:numCache>
                <c:formatCode>m/d/yyyy</c:formatCode>
                <c:ptCount val="9"/>
                <c:pt idx="0">
                  <c:v>40909.0</c:v>
                </c:pt>
                <c:pt idx="1">
                  <c:v>41091.0</c:v>
                </c:pt>
                <c:pt idx="2">
                  <c:v>41275.0</c:v>
                </c:pt>
                <c:pt idx="3">
                  <c:v>41456.0</c:v>
                </c:pt>
                <c:pt idx="4">
                  <c:v>41640.0</c:v>
                </c:pt>
                <c:pt idx="5">
                  <c:v>41821.0</c:v>
                </c:pt>
                <c:pt idx="6">
                  <c:v>42005.0</c:v>
                </c:pt>
                <c:pt idx="7">
                  <c:v>42186.0</c:v>
                </c:pt>
                <c:pt idx="8">
                  <c:v>42370.0</c:v>
                </c:pt>
              </c:numCache>
            </c:numRef>
          </c:cat>
          <c:val>
            <c:numRef>
              <c:f>'OutFlow Outside BA'!$B$18:$J$18</c:f>
              <c:numCache>
                <c:formatCode>0%</c:formatCode>
                <c:ptCount val="9"/>
                <c:pt idx="0">
                  <c:v>0.433595800524934</c:v>
                </c:pt>
                <c:pt idx="1">
                  <c:v>0.433734939759036</c:v>
                </c:pt>
                <c:pt idx="2">
                  <c:v>0.430656934306569</c:v>
                </c:pt>
                <c:pt idx="3">
                  <c:v>0.407338597306085</c:v>
                </c:pt>
                <c:pt idx="4">
                  <c:v>0.403393025447691</c:v>
                </c:pt>
                <c:pt idx="5">
                  <c:v>0.402626811594203</c:v>
                </c:pt>
                <c:pt idx="6">
                  <c:v>0.382655341975861</c:v>
                </c:pt>
                <c:pt idx="7">
                  <c:v>0.380910683012259</c:v>
                </c:pt>
                <c:pt idx="8">
                  <c:v>0.376060741402412</c:v>
                </c:pt>
              </c:numCache>
            </c:numRef>
          </c:val>
          <c:smooth val="0"/>
        </c:ser>
        <c:dLbls>
          <c:showLegendKey val="0"/>
          <c:showVal val="0"/>
          <c:showCatName val="0"/>
          <c:showSerName val="0"/>
          <c:showPercent val="0"/>
          <c:showBubbleSize val="0"/>
        </c:dLbls>
        <c:marker val="1"/>
        <c:smooth val="0"/>
        <c:axId val="-2065030984"/>
        <c:axId val="-2065027736"/>
      </c:lineChart>
      <c:dateAx>
        <c:axId val="-2065030984"/>
        <c:scaling>
          <c:orientation val="minMax"/>
        </c:scaling>
        <c:delete val="0"/>
        <c:axPos val="b"/>
        <c:numFmt formatCode="m/d/yyyy"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2065027736"/>
        <c:crosses val="autoZero"/>
        <c:auto val="1"/>
        <c:lblOffset val="100"/>
        <c:baseTimeUnit val="months"/>
      </c:dateAx>
      <c:valAx>
        <c:axId val="-2065027736"/>
        <c:scaling>
          <c:orientation val="minMax"/>
          <c:min val="0.3"/>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050" b="0" i="0" u="none" strike="noStrike" kern="1200" baseline="0">
                <a:solidFill>
                  <a:schemeClr val="tx1">
                    <a:lumMod val="65000"/>
                    <a:lumOff val="35000"/>
                  </a:schemeClr>
                </a:solidFill>
                <a:latin typeface="+mn-lt"/>
                <a:ea typeface="+mn-ea"/>
                <a:cs typeface="+mn-cs"/>
              </a:defRPr>
            </a:pPr>
            <a:endParaRPr lang="en-US"/>
          </a:p>
        </c:txPr>
        <c:crossAx val="-2065030984"/>
        <c:crosses val="autoZero"/>
        <c:crossBetween val="between"/>
      </c:valAx>
      <c:spPr>
        <a:noFill/>
        <a:ln>
          <a:noFill/>
        </a:ln>
        <a:effectLst/>
      </c:spPr>
    </c:plotArea>
    <c:legend>
      <c:legendPos val="b"/>
      <c:layout/>
      <c:overlay val="0"/>
      <c:spPr>
        <a:noFill/>
        <a:ln>
          <a:noFill/>
        </a:ln>
        <a:effectLst/>
      </c:spPr>
      <c:txPr>
        <a:bodyPr rot="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solidFill>
      <a:schemeClr val="bg1"/>
    </a:solidFill>
    <a:ln w="9525" cap="flat" cmpd="sng" algn="ctr">
      <a:noFill/>
      <a:round/>
    </a:ln>
    <a:effectLst/>
  </c:spPr>
  <c:txPr>
    <a:bodyPr/>
    <a:lstStyle/>
    <a:p>
      <a:pPr>
        <a:defRPr/>
      </a:pPr>
      <a:endParaRPr lang="en-US"/>
    </a:p>
  </c:txPr>
  <c:externalData r:id="rId1">
    <c:autoUpdate val="0"/>
  </c:externalData>
</c:chartSpace>
</file>

<file path=ppt/charts/chart2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sz="1400" dirty="0"/>
              <a:t>Child Welfare</a:t>
            </a:r>
            <a:r>
              <a:rPr lang="en-US" sz="1400" baseline="0" dirty="0"/>
              <a:t> Population </a:t>
            </a:r>
            <a:r>
              <a:rPr lang="en-US" sz="1400" baseline="0" dirty="0" smtClean="0"/>
              <a:t>Turbulence: </a:t>
            </a:r>
            <a:r>
              <a:rPr lang="en-US" sz="1400" baseline="0" dirty="0"/>
              <a:t>2012 to 2016</a:t>
            </a:r>
          </a:p>
          <a:p>
            <a:pPr>
              <a:defRPr sz="1400" b="0" i="0" u="none" strike="noStrike" kern="1200" spc="0" baseline="0">
                <a:solidFill>
                  <a:schemeClr val="tx1">
                    <a:lumMod val="65000"/>
                    <a:lumOff val="35000"/>
                  </a:schemeClr>
                </a:solidFill>
                <a:latin typeface="+mn-lt"/>
                <a:ea typeface="+mn-ea"/>
                <a:cs typeface="+mn-cs"/>
              </a:defRPr>
            </a:pPr>
            <a:r>
              <a:rPr lang="en-US" sz="1200" baseline="0" dirty="0"/>
              <a:t>(Base Caseload as a % of Caseload In-flow &amp; Out-flow</a:t>
            </a:r>
            <a:r>
              <a:rPr lang="en-US" baseline="0" dirty="0"/>
              <a:t>)</a:t>
            </a:r>
            <a:endParaRPr lang="en-US" dirty="0"/>
          </a:p>
        </c:rich>
      </c:tx>
      <c:layout/>
      <c:overlay val="0"/>
      <c:spPr>
        <a:noFill/>
        <a:ln>
          <a:noFill/>
        </a:ln>
        <a:effectLst/>
      </c:spPr>
    </c:title>
    <c:autoTitleDeleted val="0"/>
    <c:plotArea>
      <c:layout/>
      <c:lineChart>
        <c:grouping val="standard"/>
        <c:varyColors val="0"/>
        <c:ser>
          <c:idx val="0"/>
          <c:order val="0"/>
          <c:tx>
            <c:strRef>
              <c:f>workspace_v1!$A$252</c:f>
              <c:strCache>
                <c:ptCount val="1"/>
                <c:pt idx="0">
                  <c:v>Inflow &amp; Outflow as % of Base Caseload</c:v>
                </c:pt>
              </c:strCache>
            </c:strRef>
          </c:tx>
          <c:spPr>
            <a:ln w="28575" cap="rnd">
              <a:solidFill>
                <a:schemeClr val="accent1"/>
              </a:solidFill>
              <a:round/>
            </a:ln>
            <a:effectLst/>
          </c:spPr>
          <c:marker>
            <c:symbol val="none"/>
          </c:marker>
          <c:cat>
            <c:numRef>
              <c:f>workspace_v1!$B$256:$V$256</c:f>
              <c:numCache>
                <c:formatCode>m/d/yyyy</c:formatCode>
                <c:ptCount val="21"/>
                <c:pt idx="0">
                  <c:v>38718.0</c:v>
                </c:pt>
                <c:pt idx="1">
                  <c:v>38899.0</c:v>
                </c:pt>
                <c:pt idx="2">
                  <c:v>39083.0</c:v>
                </c:pt>
                <c:pt idx="3">
                  <c:v>39264.0</c:v>
                </c:pt>
                <c:pt idx="4">
                  <c:v>39448.0</c:v>
                </c:pt>
                <c:pt idx="5">
                  <c:v>39630.0</c:v>
                </c:pt>
                <c:pt idx="6">
                  <c:v>39814.0</c:v>
                </c:pt>
                <c:pt idx="7">
                  <c:v>39995.0</c:v>
                </c:pt>
                <c:pt idx="8">
                  <c:v>40179.0</c:v>
                </c:pt>
                <c:pt idx="9">
                  <c:v>40360.0</c:v>
                </c:pt>
                <c:pt idx="10">
                  <c:v>40544.0</c:v>
                </c:pt>
                <c:pt idx="11">
                  <c:v>40725.0</c:v>
                </c:pt>
                <c:pt idx="12">
                  <c:v>40909.0</c:v>
                </c:pt>
                <c:pt idx="13">
                  <c:v>41091.0</c:v>
                </c:pt>
                <c:pt idx="14">
                  <c:v>41275.0</c:v>
                </c:pt>
                <c:pt idx="15">
                  <c:v>41456.0</c:v>
                </c:pt>
                <c:pt idx="16">
                  <c:v>41640.0</c:v>
                </c:pt>
                <c:pt idx="17">
                  <c:v>41821.0</c:v>
                </c:pt>
                <c:pt idx="18">
                  <c:v>42005.0</c:v>
                </c:pt>
                <c:pt idx="19">
                  <c:v>42186.0</c:v>
                </c:pt>
                <c:pt idx="20">
                  <c:v>42370.0</c:v>
                </c:pt>
              </c:numCache>
            </c:numRef>
          </c:cat>
          <c:val>
            <c:numRef>
              <c:f>workspace_v1!$B$252:$V$252</c:f>
              <c:numCache>
                <c:formatCode>0.0%</c:formatCode>
                <c:ptCount val="21"/>
                <c:pt idx="0">
                  <c:v>0.981692573402418</c:v>
                </c:pt>
                <c:pt idx="1">
                  <c:v>0.991510435090201</c:v>
                </c:pt>
                <c:pt idx="2">
                  <c:v>1.015706806282723</c:v>
                </c:pt>
                <c:pt idx="3">
                  <c:v>1.036917221693625</c:v>
                </c:pt>
                <c:pt idx="4">
                  <c:v>1.04281597365171</c:v>
                </c:pt>
                <c:pt idx="5">
                  <c:v>1.052745821575863</c:v>
                </c:pt>
                <c:pt idx="6">
                  <c:v>1.00588768115942</c:v>
                </c:pt>
                <c:pt idx="7">
                  <c:v>1.01454898157129</c:v>
                </c:pt>
                <c:pt idx="8">
                  <c:v>1.007094062007356</c:v>
                </c:pt>
                <c:pt idx="9">
                  <c:v>1.016366158113731</c:v>
                </c:pt>
                <c:pt idx="10">
                  <c:v>0.965727563171653</c:v>
                </c:pt>
                <c:pt idx="11">
                  <c:v>0.981371969248965</c:v>
                </c:pt>
                <c:pt idx="12">
                  <c:v>0.925544794188862</c:v>
                </c:pt>
                <c:pt idx="13">
                  <c:v>0.957586618876941</c:v>
                </c:pt>
                <c:pt idx="14">
                  <c:v>0.936842105263158</c:v>
                </c:pt>
                <c:pt idx="15">
                  <c:v>0.928590896702099</c:v>
                </c:pt>
                <c:pt idx="16">
                  <c:v>0.917053206002729</c:v>
                </c:pt>
                <c:pt idx="17">
                  <c:v>0.909638554216868</c:v>
                </c:pt>
                <c:pt idx="18">
                  <c:v>0.915942028985507</c:v>
                </c:pt>
                <c:pt idx="19">
                  <c:v>0.986259113853056</c:v>
                </c:pt>
                <c:pt idx="20">
                  <c:v>0.989974219421369</c:v>
                </c:pt>
              </c:numCache>
            </c:numRef>
          </c:val>
          <c:smooth val="0"/>
        </c:ser>
        <c:ser>
          <c:idx val="1"/>
          <c:order val="1"/>
          <c:tx>
            <c:strRef>
              <c:f>workspace_v1!$A$253</c:f>
              <c:strCache>
                <c:ptCount val="1"/>
                <c:pt idx="0">
                  <c:v>Equarl Proportion</c:v>
                </c:pt>
              </c:strCache>
            </c:strRef>
          </c:tx>
          <c:spPr>
            <a:ln w="22225" cap="rnd">
              <a:solidFill>
                <a:srgbClr val="FF0000"/>
              </a:solidFill>
              <a:round/>
            </a:ln>
            <a:effectLst/>
          </c:spPr>
          <c:marker>
            <c:symbol val="none"/>
          </c:marker>
          <c:val>
            <c:numRef>
              <c:f>workspace_v1!$B$253:$V$253</c:f>
              <c:numCache>
                <c:formatCode>General</c:formatCode>
                <c:ptCount val="21"/>
                <c:pt idx="0">
                  <c:v>1.0</c:v>
                </c:pt>
                <c:pt idx="1">
                  <c:v>1.0</c:v>
                </c:pt>
                <c:pt idx="2">
                  <c:v>1.0</c:v>
                </c:pt>
                <c:pt idx="3">
                  <c:v>1.0</c:v>
                </c:pt>
                <c:pt idx="4">
                  <c:v>1.0</c:v>
                </c:pt>
                <c:pt idx="5">
                  <c:v>1.0</c:v>
                </c:pt>
                <c:pt idx="6">
                  <c:v>1.0</c:v>
                </c:pt>
                <c:pt idx="7">
                  <c:v>1.0</c:v>
                </c:pt>
                <c:pt idx="8">
                  <c:v>1.0</c:v>
                </c:pt>
                <c:pt idx="9">
                  <c:v>1.0</c:v>
                </c:pt>
                <c:pt idx="10">
                  <c:v>1.0</c:v>
                </c:pt>
                <c:pt idx="11">
                  <c:v>1.0</c:v>
                </c:pt>
                <c:pt idx="12">
                  <c:v>1.0</c:v>
                </c:pt>
                <c:pt idx="13">
                  <c:v>1.0</c:v>
                </c:pt>
                <c:pt idx="14">
                  <c:v>1.0</c:v>
                </c:pt>
                <c:pt idx="15">
                  <c:v>1.0</c:v>
                </c:pt>
                <c:pt idx="16">
                  <c:v>1.0</c:v>
                </c:pt>
                <c:pt idx="17">
                  <c:v>1.0</c:v>
                </c:pt>
                <c:pt idx="18">
                  <c:v>1.0</c:v>
                </c:pt>
                <c:pt idx="19">
                  <c:v>1.0</c:v>
                </c:pt>
                <c:pt idx="20">
                  <c:v>1.0</c:v>
                </c:pt>
              </c:numCache>
            </c:numRef>
          </c:val>
          <c:smooth val="0"/>
        </c:ser>
        <c:dLbls>
          <c:showLegendKey val="0"/>
          <c:showVal val="0"/>
          <c:showCatName val="0"/>
          <c:showSerName val="0"/>
          <c:showPercent val="0"/>
          <c:showBubbleSize val="0"/>
        </c:dLbls>
        <c:marker val="1"/>
        <c:smooth val="0"/>
        <c:axId val="-2065425720"/>
        <c:axId val="-2065422232"/>
      </c:lineChart>
      <c:dateAx>
        <c:axId val="-2065425720"/>
        <c:scaling>
          <c:orientation val="minMax"/>
        </c:scaling>
        <c:delete val="0"/>
        <c:axPos val="b"/>
        <c:numFmt formatCode="m/d/yyyy"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2065422232"/>
        <c:crosses val="autoZero"/>
        <c:auto val="1"/>
        <c:lblOffset val="100"/>
        <c:baseTimeUnit val="months"/>
      </c:dateAx>
      <c:valAx>
        <c:axId val="-2065422232"/>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050" b="0" i="0" u="none" strike="noStrike" kern="1200" baseline="0">
                <a:solidFill>
                  <a:schemeClr val="tx1">
                    <a:lumMod val="65000"/>
                    <a:lumOff val="35000"/>
                  </a:schemeClr>
                </a:solidFill>
                <a:latin typeface="+mn-lt"/>
                <a:ea typeface="+mn-ea"/>
                <a:cs typeface="+mn-cs"/>
              </a:defRPr>
            </a:pPr>
            <a:endParaRPr lang="en-US"/>
          </a:p>
        </c:txPr>
        <c:crossAx val="-2065425720"/>
        <c:crosses val="autoZero"/>
        <c:crossBetween val="between"/>
      </c:valAx>
      <c:spPr>
        <a:noFill/>
        <a:ln>
          <a:noFill/>
        </a:ln>
        <a:effectLst/>
      </c:spPr>
    </c:plotArea>
    <c:legend>
      <c:legendPos val="b"/>
      <c:layout/>
      <c:overlay val="0"/>
      <c:spPr>
        <a:noFill/>
        <a:ln>
          <a:noFill/>
        </a:ln>
        <a:effectLst/>
      </c:spPr>
      <c:txPr>
        <a:bodyPr rot="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solidFill>
      <a:schemeClr val="bg1"/>
    </a:solidFill>
    <a:ln w="9525" cap="flat" cmpd="sng" algn="ctr">
      <a:noFill/>
      <a:round/>
    </a:ln>
    <a:effectLst/>
  </c:spPr>
  <c:txPr>
    <a:bodyPr/>
    <a:lstStyle/>
    <a:p>
      <a:pPr>
        <a:defRPr/>
      </a:pPr>
      <a:endParaRPr lang="en-US"/>
    </a:p>
  </c:txPr>
  <c:externalData r:id="rId1">
    <c:autoUpdate val="0"/>
  </c:externalData>
</c:chartSpace>
</file>

<file path=ppt/charts/chart2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00" b="0" i="0" u="none" strike="noStrike" kern="1200" spc="0" baseline="0">
                <a:solidFill>
                  <a:schemeClr val="tx1">
                    <a:lumMod val="65000"/>
                    <a:lumOff val="35000"/>
                  </a:schemeClr>
                </a:solidFill>
                <a:latin typeface="+mn-lt"/>
                <a:ea typeface="+mn-ea"/>
                <a:cs typeface="+mn-cs"/>
              </a:defRPr>
            </a:pPr>
            <a:r>
              <a:rPr lang="en-US" sz="1800" dirty="0"/>
              <a:t>Change</a:t>
            </a:r>
            <a:r>
              <a:rPr lang="en-US" sz="1800" baseline="0" dirty="0"/>
              <a:t> in Total </a:t>
            </a:r>
            <a:r>
              <a:rPr lang="en-US" sz="1800" baseline="0" dirty="0" smtClean="0"/>
              <a:t>Caseload Contra </a:t>
            </a:r>
            <a:r>
              <a:rPr lang="en-US" sz="1800" baseline="0" dirty="0"/>
              <a:t>Costa </a:t>
            </a:r>
            <a:r>
              <a:rPr lang="en-US" sz="1800" baseline="0" dirty="0" smtClean="0"/>
              <a:t>County </a:t>
            </a:r>
            <a:r>
              <a:rPr lang="en-US" sz="1800" baseline="0" dirty="0"/>
              <a:t>2012-2016</a:t>
            </a:r>
            <a:endParaRPr lang="en-US" sz="1800" dirty="0"/>
          </a:p>
        </c:rich>
      </c:tx>
      <c:layout/>
      <c:overlay val="0"/>
      <c:spPr>
        <a:noFill/>
        <a:ln>
          <a:noFill/>
        </a:ln>
        <a:effectLst/>
      </c:spPr>
    </c:title>
    <c:autoTitleDeleted val="0"/>
    <c:plotArea>
      <c:layout/>
      <c:lineChart>
        <c:grouping val="standard"/>
        <c:varyColors val="0"/>
        <c:ser>
          <c:idx val="0"/>
          <c:order val="0"/>
          <c:spPr>
            <a:ln w="28575" cap="rnd">
              <a:solidFill>
                <a:schemeClr val="accent1"/>
              </a:solidFill>
              <a:round/>
            </a:ln>
            <a:effectLst/>
          </c:spPr>
          <c:marker>
            <c:symbol val="none"/>
          </c:marker>
          <c:cat>
            <c:numRef>
              <c:f>'Contra Costa'!$N$3:$V$3</c:f>
              <c:numCache>
                <c:formatCode>m/d/yyyy</c:formatCode>
                <c:ptCount val="9"/>
                <c:pt idx="0">
                  <c:v>40909.0</c:v>
                </c:pt>
                <c:pt idx="1">
                  <c:v>41091.0</c:v>
                </c:pt>
                <c:pt idx="2">
                  <c:v>41275.0</c:v>
                </c:pt>
                <c:pt idx="3">
                  <c:v>41456.0</c:v>
                </c:pt>
                <c:pt idx="4">
                  <c:v>41640.0</c:v>
                </c:pt>
                <c:pt idx="5">
                  <c:v>41821.0</c:v>
                </c:pt>
                <c:pt idx="6">
                  <c:v>42005.0</c:v>
                </c:pt>
                <c:pt idx="7">
                  <c:v>42186.0</c:v>
                </c:pt>
                <c:pt idx="8">
                  <c:v>42370.0</c:v>
                </c:pt>
              </c:numCache>
            </c:numRef>
          </c:cat>
          <c:val>
            <c:numRef>
              <c:f>'Contra Costa'!$N$5:$V$5</c:f>
              <c:numCache>
                <c:formatCode>#,##0</c:formatCode>
                <c:ptCount val="9"/>
                <c:pt idx="0">
                  <c:v>708.0</c:v>
                </c:pt>
                <c:pt idx="1">
                  <c:v>733.0</c:v>
                </c:pt>
                <c:pt idx="2">
                  <c:v>783.0</c:v>
                </c:pt>
                <c:pt idx="3">
                  <c:v>840.0</c:v>
                </c:pt>
                <c:pt idx="4">
                  <c:v>846.0</c:v>
                </c:pt>
                <c:pt idx="5">
                  <c:v>845.0</c:v>
                </c:pt>
                <c:pt idx="6">
                  <c:v>882.0</c:v>
                </c:pt>
                <c:pt idx="7">
                  <c:v>790.0</c:v>
                </c:pt>
                <c:pt idx="8">
                  <c:v>854.0</c:v>
                </c:pt>
              </c:numCache>
            </c:numRef>
          </c:val>
          <c:smooth val="1"/>
        </c:ser>
        <c:dLbls>
          <c:showLegendKey val="0"/>
          <c:showVal val="0"/>
          <c:showCatName val="0"/>
          <c:showSerName val="0"/>
          <c:showPercent val="0"/>
          <c:showBubbleSize val="0"/>
        </c:dLbls>
        <c:marker val="1"/>
        <c:smooth val="0"/>
        <c:axId val="-2099901016"/>
        <c:axId val="-2066999656"/>
      </c:lineChart>
      <c:dateAx>
        <c:axId val="-2099901016"/>
        <c:scaling>
          <c:orientation val="minMax"/>
        </c:scaling>
        <c:delete val="0"/>
        <c:axPos val="b"/>
        <c:numFmt formatCode="m/d/yyyy" sourceLinked="1"/>
        <c:majorTickMark val="none"/>
        <c:minorTickMark val="none"/>
        <c:tickLblPos val="nextTo"/>
        <c:spPr>
          <a:noFill/>
          <a:ln w="9525" cap="flat" cmpd="sng" algn="ctr">
            <a:solidFill>
              <a:schemeClr val="tx1">
                <a:lumMod val="15000"/>
                <a:lumOff val="85000"/>
              </a:schemeClr>
            </a:solidFill>
            <a:round/>
          </a:ln>
          <a:effectLst/>
        </c:spPr>
        <c:txPr>
          <a:bodyPr rot="-5400000" spcFirstLastPara="1" vertOverflow="ellipsis"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2066999656"/>
        <c:crosses val="autoZero"/>
        <c:auto val="1"/>
        <c:lblOffset val="100"/>
        <c:baseTimeUnit val="months"/>
        <c:majorUnit val="6.0"/>
        <c:majorTimeUnit val="months"/>
      </c:dateAx>
      <c:valAx>
        <c:axId val="-2066999656"/>
        <c:scaling>
          <c:orientation val="minMax"/>
          <c:max val="1000.0"/>
          <c:min val="600.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2099901016"/>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25.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sz="1400" b="0" i="0" baseline="0" dirty="0">
                <a:effectLst/>
              </a:rPr>
              <a:t>Total Outflow Caseload, Contra Costa County                                                            (Top 5, Jan. 2016)</a:t>
            </a:r>
            <a:endParaRPr lang="en-US" sz="1400" dirty="0">
              <a:effectLst/>
            </a:endParaRPr>
          </a:p>
        </c:rich>
      </c:tx>
      <c:layout/>
      <c:overlay val="0"/>
      <c:spPr>
        <a:noFill/>
        <a:ln>
          <a:noFill/>
        </a:ln>
        <a:effectLst/>
      </c:spPr>
    </c:title>
    <c:autoTitleDeleted val="0"/>
    <c:plotArea>
      <c:layout/>
      <c:barChart>
        <c:barDir val="col"/>
        <c:grouping val="clustered"/>
        <c:varyColors val="0"/>
        <c:ser>
          <c:idx val="0"/>
          <c:order val="0"/>
          <c:tx>
            <c:v>Total Caseload</c:v>
          </c:tx>
          <c:spPr>
            <a:solidFill>
              <a:schemeClr val="accent1"/>
            </a:solidFill>
            <a:ln>
              <a:noFill/>
            </a:ln>
            <a:effectLst/>
          </c:spPr>
          <c:invertIfNegative val="0"/>
          <c:cat>
            <c:strRef>
              <c:f>'Contra Costa'!$A$68:$A$72</c:f>
              <c:strCache>
                <c:ptCount val="5"/>
                <c:pt idx="0">
                  <c:v>Solano</c:v>
                </c:pt>
                <c:pt idx="1">
                  <c:v>Alameda</c:v>
                </c:pt>
                <c:pt idx="2">
                  <c:v>San Joaquin</c:v>
                </c:pt>
                <c:pt idx="3">
                  <c:v>Sacramento</c:v>
                </c:pt>
                <c:pt idx="4">
                  <c:v>Stanislaus</c:v>
                </c:pt>
              </c:strCache>
            </c:strRef>
          </c:cat>
          <c:val>
            <c:numRef>
              <c:f>'Contra Costa'!$B$68:$B$72</c:f>
              <c:numCache>
                <c:formatCode>General</c:formatCode>
                <c:ptCount val="5"/>
                <c:pt idx="0">
                  <c:v>80.0</c:v>
                </c:pt>
                <c:pt idx="1">
                  <c:v>61.0</c:v>
                </c:pt>
                <c:pt idx="2">
                  <c:v>39.0</c:v>
                </c:pt>
                <c:pt idx="3">
                  <c:v>33.0</c:v>
                </c:pt>
                <c:pt idx="4">
                  <c:v>15.0</c:v>
                </c:pt>
              </c:numCache>
            </c:numRef>
          </c:val>
        </c:ser>
        <c:dLbls>
          <c:showLegendKey val="0"/>
          <c:showVal val="0"/>
          <c:showCatName val="0"/>
          <c:showSerName val="0"/>
          <c:showPercent val="0"/>
          <c:showBubbleSize val="0"/>
        </c:dLbls>
        <c:gapWidth val="219"/>
        <c:overlap val="-27"/>
        <c:axId val="-2065277208"/>
        <c:axId val="-2065274024"/>
      </c:barChart>
      <c:lineChart>
        <c:grouping val="standard"/>
        <c:varyColors val="0"/>
        <c:ser>
          <c:idx val="1"/>
          <c:order val="1"/>
          <c:tx>
            <c:v>Cumulative Percent</c:v>
          </c:tx>
          <c:spPr>
            <a:ln w="28575" cap="rnd">
              <a:solidFill>
                <a:schemeClr val="accent2"/>
              </a:solidFill>
              <a:round/>
            </a:ln>
            <a:effectLst/>
          </c:spPr>
          <c:marker>
            <c:symbol val="circle"/>
            <c:size val="5"/>
            <c:spPr>
              <a:solidFill>
                <a:schemeClr val="accent2"/>
              </a:solidFill>
              <a:ln w="9525">
                <a:solidFill>
                  <a:schemeClr val="accent2"/>
                </a:solidFill>
              </a:ln>
              <a:effectLst/>
            </c:spPr>
          </c:marker>
          <c:cat>
            <c:strRef>
              <c:f>'Contra Costa'!$A$68:$A$72</c:f>
              <c:strCache>
                <c:ptCount val="5"/>
                <c:pt idx="0">
                  <c:v>Solano</c:v>
                </c:pt>
                <c:pt idx="1">
                  <c:v>Alameda</c:v>
                </c:pt>
                <c:pt idx="2">
                  <c:v>San Joaquin</c:v>
                </c:pt>
                <c:pt idx="3">
                  <c:v>Sacramento</c:v>
                </c:pt>
                <c:pt idx="4">
                  <c:v>Stanislaus</c:v>
                </c:pt>
              </c:strCache>
            </c:strRef>
          </c:cat>
          <c:val>
            <c:numRef>
              <c:f>'Contra Costa'!$E$68:$E$72</c:f>
              <c:numCache>
                <c:formatCode>0%</c:formatCode>
                <c:ptCount val="5"/>
                <c:pt idx="0">
                  <c:v>0.25</c:v>
                </c:pt>
                <c:pt idx="1">
                  <c:v>0.453376205787781</c:v>
                </c:pt>
                <c:pt idx="2">
                  <c:v>0.578778135048232</c:v>
                </c:pt>
                <c:pt idx="3">
                  <c:v>0.684887459807074</c:v>
                </c:pt>
                <c:pt idx="4">
                  <c:v>0.733118971061093</c:v>
                </c:pt>
              </c:numCache>
            </c:numRef>
          </c:val>
          <c:smooth val="0"/>
        </c:ser>
        <c:dLbls>
          <c:showLegendKey val="0"/>
          <c:showVal val="0"/>
          <c:showCatName val="0"/>
          <c:showSerName val="0"/>
          <c:showPercent val="0"/>
          <c:showBubbleSize val="0"/>
        </c:dLbls>
        <c:marker val="1"/>
        <c:smooth val="0"/>
        <c:axId val="-2130892792"/>
        <c:axId val="-2065270168"/>
      </c:lineChart>
      <c:catAx>
        <c:axId val="-206527720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2065274024"/>
        <c:crosses val="autoZero"/>
        <c:auto val="1"/>
        <c:lblAlgn val="ctr"/>
        <c:lblOffset val="100"/>
        <c:noMultiLvlLbl val="0"/>
      </c:catAx>
      <c:valAx>
        <c:axId val="-2065274024"/>
        <c:scaling>
          <c:orientation val="minMax"/>
          <c:max val="250.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2065277208"/>
        <c:crosses val="autoZero"/>
        <c:crossBetween val="between"/>
      </c:valAx>
      <c:valAx>
        <c:axId val="-2065270168"/>
        <c:scaling>
          <c:orientation val="minMax"/>
          <c:max val="1.0"/>
        </c:scaling>
        <c:delete val="0"/>
        <c:axPos val="r"/>
        <c:numFmt formatCode="0%" sourceLinked="1"/>
        <c:majorTickMark val="out"/>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2130892792"/>
        <c:crosses val="max"/>
        <c:crossBetween val="between"/>
      </c:valAx>
      <c:catAx>
        <c:axId val="-2130892792"/>
        <c:scaling>
          <c:orientation val="minMax"/>
        </c:scaling>
        <c:delete val="1"/>
        <c:axPos val="b"/>
        <c:numFmt formatCode="General" sourceLinked="1"/>
        <c:majorTickMark val="out"/>
        <c:minorTickMark val="none"/>
        <c:tickLblPos val="nextTo"/>
        <c:crossAx val="-2065270168"/>
        <c:crosses val="autoZero"/>
        <c:auto val="1"/>
        <c:lblAlgn val="ctr"/>
        <c:lblOffset val="100"/>
        <c:noMultiLvlLbl val="0"/>
      </c:catAx>
      <c:spPr>
        <a:noFill/>
        <a:ln>
          <a:noFill/>
        </a:ln>
        <a:effectLst/>
      </c:spPr>
    </c:plotArea>
    <c:legend>
      <c:legendPos val="b"/>
      <c:layou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26.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dirty="0"/>
              <a:t>Change in Outflow Caseload, Contra Costa</a:t>
            </a:r>
            <a:r>
              <a:rPr lang="en-US" baseline="0" dirty="0"/>
              <a:t> </a:t>
            </a:r>
            <a:r>
              <a:rPr lang="en-US" dirty="0"/>
              <a:t>County                 </a:t>
            </a:r>
          </a:p>
          <a:p>
            <a:pPr>
              <a:defRPr sz="1400" b="0" i="0" u="none" strike="noStrike" kern="1200" spc="0" baseline="0">
                <a:solidFill>
                  <a:schemeClr val="tx1">
                    <a:lumMod val="65000"/>
                    <a:lumOff val="35000"/>
                  </a:schemeClr>
                </a:solidFill>
                <a:latin typeface="+mn-lt"/>
                <a:ea typeface="+mn-ea"/>
                <a:cs typeface="+mn-cs"/>
              </a:defRPr>
            </a:pPr>
            <a:r>
              <a:rPr lang="en-US" dirty="0"/>
              <a:t>(All)</a:t>
            </a:r>
          </a:p>
        </c:rich>
      </c:tx>
      <c:layout/>
      <c:overlay val="0"/>
      <c:spPr>
        <a:noFill/>
        <a:ln>
          <a:noFill/>
        </a:ln>
        <a:effectLst/>
      </c:spPr>
    </c:title>
    <c:autoTitleDeleted val="0"/>
    <c:plotArea>
      <c:layout/>
      <c:areaChart>
        <c:grouping val="stacked"/>
        <c:varyColors val="0"/>
        <c:ser>
          <c:idx val="0"/>
          <c:order val="0"/>
          <c:spPr>
            <a:solidFill>
              <a:schemeClr val="accent1"/>
            </a:solidFill>
            <a:ln>
              <a:noFill/>
            </a:ln>
            <a:effectLst/>
          </c:spPr>
          <c:cat>
            <c:numRef>
              <c:f>'Contra Costa'!$B$3:$V$3</c:f>
              <c:numCache>
                <c:formatCode>m/d/yyyy</c:formatCode>
                <c:ptCount val="21"/>
                <c:pt idx="0">
                  <c:v>38718.0</c:v>
                </c:pt>
                <c:pt idx="1">
                  <c:v>38899.0</c:v>
                </c:pt>
                <c:pt idx="2">
                  <c:v>39083.0</c:v>
                </c:pt>
                <c:pt idx="3">
                  <c:v>39264.0</c:v>
                </c:pt>
                <c:pt idx="4">
                  <c:v>39448.0</c:v>
                </c:pt>
                <c:pt idx="5">
                  <c:v>39630.0</c:v>
                </c:pt>
                <c:pt idx="6">
                  <c:v>39814.0</c:v>
                </c:pt>
                <c:pt idx="7">
                  <c:v>39995.0</c:v>
                </c:pt>
                <c:pt idx="8">
                  <c:v>40179.0</c:v>
                </c:pt>
                <c:pt idx="9">
                  <c:v>40360.0</c:v>
                </c:pt>
                <c:pt idx="10">
                  <c:v>40544.0</c:v>
                </c:pt>
                <c:pt idx="11">
                  <c:v>40725.0</c:v>
                </c:pt>
                <c:pt idx="12">
                  <c:v>40909.0</c:v>
                </c:pt>
                <c:pt idx="13">
                  <c:v>41091.0</c:v>
                </c:pt>
                <c:pt idx="14">
                  <c:v>41275.0</c:v>
                </c:pt>
                <c:pt idx="15">
                  <c:v>41456.0</c:v>
                </c:pt>
                <c:pt idx="16">
                  <c:v>41640.0</c:v>
                </c:pt>
                <c:pt idx="17">
                  <c:v>41821.0</c:v>
                </c:pt>
                <c:pt idx="18">
                  <c:v>42005.0</c:v>
                </c:pt>
                <c:pt idx="19">
                  <c:v>42186.0</c:v>
                </c:pt>
                <c:pt idx="20">
                  <c:v>42370.0</c:v>
                </c:pt>
              </c:numCache>
            </c:numRef>
          </c:cat>
          <c:val>
            <c:numRef>
              <c:f>'Contra Costa'!$B$65:$V$65</c:f>
              <c:numCache>
                <c:formatCode>#,##0</c:formatCode>
                <c:ptCount val="21"/>
                <c:pt idx="0">
                  <c:v>439.0</c:v>
                </c:pt>
                <c:pt idx="1">
                  <c:v>411.0</c:v>
                </c:pt>
                <c:pt idx="2">
                  <c:v>427.0</c:v>
                </c:pt>
                <c:pt idx="3">
                  <c:v>408.0</c:v>
                </c:pt>
                <c:pt idx="4">
                  <c:v>382.0</c:v>
                </c:pt>
                <c:pt idx="5">
                  <c:v>347.0</c:v>
                </c:pt>
                <c:pt idx="6">
                  <c:v>348.0</c:v>
                </c:pt>
                <c:pt idx="7">
                  <c:v>326.0</c:v>
                </c:pt>
                <c:pt idx="8">
                  <c:v>269.0</c:v>
                </c:pt>
                <c:pt idx="9">
                  <c:v>242.0</c:v>
                </c:pt>
                <c:pt idx="10">
                  <c:v>211.0</c:v>
                </c:pt>
                <c:pt idx="11">
                  <c:v>242.0</c:v>
                </c:pt>
                <c:pt idx="12">
                  <c:v>246.0</c:v>
                </c:pt>
                <c:pt idx="13">
                  <c:v>268.0</c:v>
                </c:pt>
                <c:pt idx="14">
                  <c:v>290.0</c:v>
                </c:pt>
                <c:pt idx="15">
                  <c:v>305.0</c:v>
                </c:pt>
                <c:pt idx="16">
                  <c:v>298.0</c:v>
                </c:pt>
                <c:pt idx="17">
                  <c:v>310.0</c:v>
                </c:pt>
                <c:pt idx="18">
                  <c:v>326.0</c:v>
                </c:pt>
                <c:pt idx="19">
                  <c:v>303.0</c:v>
                </c:pt>
                <c:pt idx="20">
                  <c:v>311.0</c:v>
                </c:pt>
              </c:numCache>
            </c:numRef>
          </c:val>
        </c:ser>
        <c:dLbls>
          <c:showLegendKey val="0"/>
          <c:showVal val="0"/>
          <c:showCatName val="0"/>
          <c:showSerName val="0"/>
          <c:showPercent val="0"/>
          <c:showBubbleSize val="0"/>
        </c:dLbls>
        <c:axId val="-2064759752"/>
        <c:axId val="-2064952056"/>
      </c:areaChart>
      <c:dateAx>
        <c:axId val="-2064759752"/>
        <c:scaling>
          <c:orientation val="minMax"/>
          <c:min val="40909.0"/>
        </c:scaling>
        <c:delete val="0"/>
        <c:axPos val="b"/>
        <c:numFmt formatCode="m/d/yyyy"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2064952056"/>
        <c:crosses val="autoZero"/>
        <c:auto val="1"/>
        <c:lblOffset val="100"/>
        <c:baseTimeUnit val="months"/>
        <c:majorUnit val="6.0"/>
        <c:majorTimeUnit val="months"/>
      </c:dateAx>
      <c:valAx>
        <c:axId val="-2064952056"/>
        <c:scaling>
          <c:orientation val="minMax"/>
          <c:max val="600.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2064759752"/>
        <c:crosses val="autoZero"/>
        <c:crossBetween val="midCat"/>
      </c:valAx>
      <c:spPr>
        <a:noFill/>
        <a:ln>
          <a:noFill/>
        </a:ln>
        <a:effectLst/>
      </c:spPr>
    </c:plotArea>
    <c:plotVisOnly val="1"/>
    <c:dispBlanksAs val="zero"/>
    <c:showDLblsOverMax val="0"/>
  </c:chart>
  <c:spPr>
    <a:noFill/>
    <a:ln>
      <a:noFill/>
    </a:ln>
    <a:effectLst/>
  </c:spPr>
  <c:txPr>
    <a:bodyPr/>
    <a:lstStyle/>
    <a:p>
      <a:pPr>
        <a:defRPr/>
      </a:pPr>
      <a:endParaRPr lang="en-US"/>
    </a:p>
  </c:txPr>
  <c:externalData r:id="rId1">
    <c:autoUpdate val="0"/>
  </c:externalData>
</c:chartSpace>
</file>

<file path=ppt/charts/chart27.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dirty="0"/>
              <a:t>Change in Outflow Caseload, Contra Costa County                 </a:t>
            </a:r>
          </a:p>
          <a:p>
            <a:pPr>
              <a:defRPr sz="1400" b="0" i="0" u="none" strike="noStrike" kern="1200" spc="0" baseline="0">
                <a:solidFill>
                  <a:schemeClr val="tx1">
                    <a:lumMod val="65000"/>
                    <a:lumOff val="35000"/>
                  </a:schemeClr>
                </a:solidFill>
                <a:latin typeface="+mn-lt"/>
                <a:ea typeface="+mn-ea"/>
                <a:cs typeface="+mn-cs"/>
              </a:defRPr>
            </a:pPr>
            <a:r>
              <a:rPr lang="en-US" dirty="0"/>
              <a:t>(Top 5)</a:t>
            </a:r>
          </a:p>
        </c:rich>
      </c:tx>
      <c:layout/>
      <c:overlay val="0"/>
      <c:spPr>
        <a:noFill/>
        <a:ln>
          <a:noFill/>
        </a:ln>
        <a:effectLst/>
      </c:spPr>
    </c:title>
    <c:autoTitleDeleted val="0"/>
    <c:plotArea>
      <c:layout/>
      <c:areaChart>
        <c:grouping val="stacked"/>
        <c:varyColors val="0"/>
        <c:ser>
          <c:idx val="0"/>
          <c:order val="0"/>
          <c:tx>
            <c:strRef>
              <c:f>'Contra Costa'!$A$6</c:f>
              <c:strCache>
                <c:ptCount val="1"/>
                <c:pt idx="0">
                  <c:v>Solano</c:v>
                </c:pt>
              </c:strCache>
            </c:strRef>
          </c:tx>
          <c:spPr>
            <a:solidFill>
              <a:schemeClr val="accent1"/>
            </a:solidFill>
            <a:ln>
              <a:noFill/>
            </a:ln>
            <a:effectLst/>
          </c:spPr>
          <c:cat>
            <c:numRef>
              <c:f>'Contra Costa'!$B$3:$V$3</c:f>
              <c:numCache>
                <c:formatCode>m/d/yyyy</c:formatCode>
                <c:ptCount val="21"/>
                <c:pt idx="0">
                  <c:v>38718.0</c:v>
                </c:pt>
                <c:pt idx="1">
                  <c:v>38899.0</c:v>
                </c:pt>
                <c:pt idx="2">
                  <c:v>39083.0</c:v>
                </c:pt>
                <c:pt idx="3">
                  <c:v>39264.0</c:v>
                </c:pt>
                <c:pt idx="4">
                  <c:v>39448.0</c:v>
                </c:pt>
                <c:pt idx="5">
                  <c:v>39630.0</c:v>
                </c:pt>
                <c:pt idx="6">
                  <c:v>39814.0</c:v>
                </c:pt>
                <c:pt idx="7">
                  <c:v>39995.0</c:v>
                </c:pt>
                <c:pt idx="8">
                  <c:v>40179.0</c:v>
                </c:pt>
                <c:pt idx="9">
                  <c:v>40360.0</c:v>
                </c:pt>
                <c:pt idx="10">
                  <c:v>40544.0</c:v>
                </c:pt>
                <c:pt idx="11">
                  <c:v>40725.0</c:v>
                </c:pt>
                <c:pt idx="12">
                  <c:v>40909.0</c:v>
                </c:pt>
                <c:pt idx="13">
                  <c:v>41091.0</c:v>
                </c:pt>
                <c:pt idx="14">
                  <c:v>41275.0</c:v>
                </c:pt>
                <c:pt idx="15">
                  <c:v>41456.0</c:v>
                </c:pt>
                <c:pt idx="16">
                  <c:v>41640.0</c:v>
                </c:pt>
                <c:pt idx="17">
                  <c:v>41821.0</c:v>
                </c:pt>
                <c:pt idx="18">
                  <c:v>42005.0</c:v>
                </c:pt>
                <c:pt idx="19">
                  <c:v>42186.0</c:v>
                </c:pt>
                <c:pt idx="20">
                  <c:v>42370.0</c:v>
                </c:pt>
              </c:numCache>
            </c:numRef>
          </c:cat>
          <c:val>
            <c:numRef>
              <c:f>'Contra Costa'!$B$6:$V$6</c:f>
              <c:numCache>
                <c:formatCode>#,##0</c:formatCode>
                <c:ptCount val="21"/>
                <c:pt idx="0">
                  <c:v>96.0</c:v>
                </c:pt>
                <c:pt idx="1">
                  <c:v>90.0</c:v>
                </c:pt>
                <c:pt idx="2">
                  <c:v>96.0</c:v>
                </c:pt>
                <c:pt idx="3">
                  <c:v>97.0</c:v>
                </c:pt>
                <c:pt idx="4">
                  <c:v>95.0</c:v>
                </c:pt>
                <c:pt idx="5">
                  <c:v>93.0</c:v>
                </c:pt>
                <c:pt idx="6">
                  <c:v>107.0</c:v>
                </c:pt>
                <c:pt idx="7">
                  <c:v>93.0</c:v>
                </c:pt>
                <c:pt idx="8">
                  <c:v>76.0</c:v>
                </c:pt>
                <c:pt idx="9">
                  <c:v>72.0</c:v>
                </c:pt>
                <c:pt idx="10">
                  <c:v>50.0</c:v>
                </c:pt>
                <c:pt idx="11">
                  <c:v>43.0</c:v>
                </c:pt>
                <c:pt idx="12">
                  <c:v>53.0</c:v>
                </c:pt>
                <c:pt idx="13">
                  <c:v>57.0</c:v>
                </c:pt>
                <c:pt idx="14">
                  <c:v>58.0</c:v>
                </c:pt>
                <c:pt idx="15">
                  <c:v>76.0</c:v>
                </c:pt>
                <c:pt idx="16">
                  <c:v>60.0</c:v>
                </c:pt>
                <c:pt idx="17">
                  <c:v>81.0</c:v>
                </c:pt>
                <c:pt idx="18">
                  <c:v>85.0</c:v>
                </c:pt>
                <c:pt idx="19">
                  <c:v>78.0</c:v>
                </c:pt>
                <c:pt idx="20">
                  <c:v>80.0</c:v>
                </c:pt>
              </c:numCache>
            </c:numRef>
          </c:val>
        </c:ser>
        <c:ser>
          <c:idx val="1"/>
          <c:order val="1"/>
          <c:tx>
            <c:strRef>
              <c:f>'Contra Costa'!$A$7</c:f>
              <c:strCache>
                <c:ptCount val="1"/>
                <c:pt idx="0">
                  <c:v>Alameda</c:v>
                </c:pt>
              </c:strCache>
            </c:strRef>
          </c:tx>
          <c:spPr>
            <a:solidFill>
              <a:schemeClr val="accent2"/>
            </a:solidFill>
            <a:ln>
              <a:noFill/>
            </a:ln>
            <a:effectLst/>
          </c:spPr>
          <c:cat>
            <c:numRef>
              <c:f>'Contra Costa'!$B$3:$V$3</c:f>
              <c:numCache>
                <c:formatCode>m/d/yyyy</c:formatCode>
                <c:ptCount val="21"/>
                <c:pt idx="0">
                  <c:v>38718.0</c:v>
                </c:pt>
                <c:pt idx="1">
                  <c:v>38899.0</c:v>
                </c:pt>
                <c:pt idx="2">
                  <c:v>39083.0</c:v>
                </c:pt>
                <c:pt idx="3">
                  <c:v>39264.0</c:v>
                </c:pt>
                <c:pt idx="4">
                  <c:v>39448.0</c:v>
                </c:pt>
                <c:pt idx="5">
                  <c:v>39630.0</c:v>
                </c:pt>
                <c:pt idx="6">
                  <c:v>39814.0</c:v>
                </c:pt>
                <c:pt idx="7">
                  <c:v>39995.0</c:v>
                </c:pt>
                <c:pt idx="8">
                  <c:v>40179.0</c:v>
                </c:pt>
                <c:pt idx="9">
                  <c:v>40360.0</c:v>
                </c:pt>
                <c:pt idx="10">
                  <c:v>40544.0</c:v>
                </c:pt>
                <c:pt idx="11">
                  <c:v>40725.0</c:v>
                </c:pt>
                <c:pt idx="12">
                  <c:v>40909.0</c:v>
                </c:pt>
                <c:pt idx="13">
                  <c:v>41091.0</c:v>
                </c:pt>
                <c:pt idx="14">
                  <c:v>41275.0</c:v>
                </c:pt>
                <c:pt idx="15">
                  <c:v>41456.0</c:v>
                </c:pt>
                <c:pt idx="16">
                  <c:v>41640.0</c:v>
                </c:pt>
                <c:pt idx="17">
                  <c:v>41821.0</c:v>
                </c:pt>
                <c:pt idx="18">
                  <c:v>42005.0</c:v>
                </c:pt>
                <c:pt idx="19">
                  <c:v>42186.0</c:v>
                </c:pt>
                <c:pt idx="20">
                  <c:v>42370.0</c:v>
                </c:pt>
              </c:numCache>
            </c:numRef>
          </c:cat>
          <c:val>
            <c:numRef>
              <c:f>'Contra Costa'!$B$7:$V$7</c:f>
              <c:numCache>
                <c:formatCode>#,##0</c:formatCode>
                <c:ptCount val="21"/>
                <c:pt idx="0">
                  <c:v>79.0</c:v>
                </c:pt>
                <c:pt idx="1">
                  <c:v>91.0</c:v>
                </c:pt>
                <c:pt idx="2">
                  <c:v>95.0</c:v>
                </c:pt>
                <c:pt idx="3">
                  <c:v>83.0</c:v>
                </c:pt>
                <c:pt idx="4">
                  <c:v>66.0</c:v>
                </c:pt>
                <c:pt idx="5">
                  <c:v>57.0</c:v>
                </c:pt>
                <c:pt idx="6">
                  <c:v>48.0</c:v>
                </c:pt>
                <c:pt idx="7">
                  <c:v>62.0</c:v>
                </c:pt>
                <c:pt idx="8">
                  <c:v>53.0</c:v>
                </c:pt>
                <c:pt idx="9">
                  <c:v>37.0</c:v>
                </c:pt>
                <c:pt idx="10">
                  <c:v>33.0</c:v>
                </c:pt>
                <c:pt idx="11">
                  <c:v>37.0</c:v>
                </c:pt>
                <c:pt idx="12">
                  <c:v>39.0</c:v>
                </c:pt>
                <c:pt idx="13">
                  <c:v>38.0</c:v>
                </c:pt>
                <c:pt idx="14">
                  <c:v>40.0</c:v>
                </c:pt>
                <c:pt idx="15">
                  <c:v>35.0</c:v>
                </c:pt>
                <c:pt idx="16">
                  <c:v>49.0</c:v>
                </c:pt>
                <c:pt idx="17">
                  <c:v>49.0</c:v>
                </c:pt>
                <c:pt idx="18">
                  <c:v>55.0</c:v>
                </c:pt>
                <c:pt idx="19">
                  <c:v>59.0</c:v>
                </c:pt>
                <c:pt idx="20">
                  <c:v>61.0</c:v>
                </c:pt>
              </c:numCache>
            </c:numRef>
          </c:val>
        </c:ser>
        <c:ser>
          <c:idx val="2"/>
          <c:order val="2"/>
          <c:tx>
            <c:strRef>
              <c:f>'Contra Costa'!$A$8</c:f>
              <c:strCache>
                <c:ptCount val="1"/>
                <c:pt idx="0">
                  <c:v>San Joaquin</c:v>
                </c:pt>
              </c:strCache>
            </c:strRef>
          </c:tx>
          <c:spPr>
            <a:solidFill>
              <a:schemeClr val="accent3"/>
            </a:solidFill>
            <a:ln>
              <a:noFill/>
            </a:ln>
            <a:effectLst/>
          </c:spPr>
          <c:cat>
            <c:numRef>
              <c:f>'Contra Costa'!$B$3:$V$3</c:f>
              <c:numCache>
                <c:formatCode>m/d/yyyy</c:formatCode>
                <c:ptCount val="21"/>
                <c:pt idx="0">
                  <c:v>38718.0</c:v>
                </c:pt>
                <c:pt idx="1">
                  <c:v>38899.0</c:v>
                </c:pt>
                <c:pt idx="2">
                  <c:v>39083.0</c:v>
                </c:pt>
                <c:pt idx="3">
                  <c:v>39264.0</c:v>
                </c:pt>
                <c:pt idx="4">
                  <c:v>39448.0</c:v>
                </c:pt>
                <c:pt idx="5">
                  <c:v>39630.0</c:v>
                </c:pt>
                <c:pt idx="6">
                  <c:v>39814.0</c:v>
                </c:pt>
                <c:pt idx="7">
                  <c:v>39995.0</c:v>
                </c:pt>
                <c:pt idx="8">
                  <c:v>40179.0</c:v>
                </c:pt>
                <c:pt idx="9">
                  <c:v>40360.0</c:v>
                </c:pt>
                <c:pt idx="10">
                  <c:v>40544.0</c:v>
                </c:pt>
                <c:pt idx="11">
                  <c:v>40725.0</c:v>
                </c:pt>
                <c:pt idx="12">
                  <c:v>40909.0</c:v>
                </c:pt>
                <c:pt idx="13">
                  <c:v>41091.0</c:v>
                </c:pt>
                <c:pt idx="14">
                  <c:v>41275.0</c:v>
                </c:pt>
                <c:pt idx="15">
                  <c:v>41456.0</c:v>
                </c:pt>
                <c:pt idx="16">
                  <c:v>41640.0</c:v>
                </c:pt>
                <c:pt idx="17">
                  <c:v>41821.0</c:v>
                </c:pt>
                <c:pt idx="18">
                  <c:v>42005.0</c:v>
                </c:pt>
                <c:pt idx="19">
                  <c:v>42186.0</c:v>
                </c:pt>
                <c:pt idx="20">
                  <c:v>42370.0</c:v>
                </c:pt>
              </c:numCache>
            </c:numRef>
          </c:cat>
          <c:val>
            <c:numRef>
              <c:f>'Contra Costa'!$B$8:$V$8</c:f>
              <c:numCache>
                <c:formatCode>#,##0</c:formatCode>
                <c:ptCount val="21"/>
                <c:pt idx="0">
                  <c:v>28.0</c:v>
                </c:pt>
                <c:pt idx="1">
                  <c:v>23.0</c:v>
                </c:pt>
                <c:pt idx="2">
                  <c:v>20.0</c:v>
                </c:pt>
                <c:pt idx="3">
                  <c:v>32.0</c:v>
                </c:pt>
                <c:pt idx="4">
                  <c:v>32.0</c:v>
                </c:pt>
                <c:pt idx="5">
                  <c:v>31.0</c:v>
                </c:pt>
                <c:pt idx="6">
                  <c:v>31.0</c:v>
                </c:pt>
                <c:pt idx="7">
                  <c:v>23.0</c:v>
                </c:pt>
                <c:pt idx="8">
                  <c:v>15.0</c:v>
                </c:pt>
                <c:pt idx="9">
                  <c:v>14.0</c:v>
                </c:pt>
                <c:pt idx="10">
                  <c:v>15.0</c:v>
                </c:pt>
                <c:pt idx="11">
                  <c:v>26.0</c:v>
                </c:pt>
                <c:pt idx="12">
                  <c:v>31.0</c:v>
                </c:pt>
                <c:pt idx="13">
                  <c:v>36.0</c:v>
                </c:pt>
                <c:pt idx="14">
                  <c:v>43.0</c:v>
                </c:pt>
                <c:pt idx="15">
                  <c:v>39.0</c:v>
                </c:pt>
                <c:pt idx="16">
                  <c:v>40.0</c:v>
                </c:pt>
                <c:pt idx="17">
                  <c:v>36.0</c:v>
                </c:pt>
                <c:pt idx="18">
                  <c:v>42.0</c:v>
                </c:pt>
                <c:pt idx="19">
                  <c:v>36.0</c:v>
                </c:pt>
                <c:pt idx="20">
                  <c:v>39.0</c:v>
                </c:pt>
              </c:numCache>
            </c:numRef>
          </c:val>
        </c:ser>
        <c:ser>
          <c:idx val="3"/>
          <c:order val="3"/>
          <c:tx>
            <c:strRef>
              <c:f>'Contra Costa'!$A$9</c:f>
              <c:strCache>
                <c:ptCount val="1"/>
                <c:pt idx="0">
                  <c:v>Sacramento</c:v>
                </c:pt>
              </c:strCache>
            </c:strRef>
          </c:tx>
          <c:spPr>
            <a:solidFill>
              <a:schemeClr val="accent4"/>
            </a:solidFill>
            <a:ln>
              <a:noFill/>
            </a:ln>
            <a:effectLst/>
          </c:spPr>
          <c:cat>
            <c:numRef>
              <c:f>'Contra Costa'!$B$3:$V$3</c:f>
              <c:numCache>
                <c:formatCode>m/d/yyyy</c:formatCode>
                <c:ptCount val="21"/>
                <c:pt idx="0">
                  <c:v>38718.0</c:v>
                </c:pt>
                <c:pt idx="1">
                  <c:v>38899.0</c:v>
                </c:pt>
                <c:pt idx="2">
                  <c:v>39083.0</c:v>
                </c:pt>
                <c:pt idx="3">
                  <c:v>39264.0</c:v>
                </c:pt>
                <c:pt idx="4">
                  <c:v>39448.0</c:v>
                </c:pt>
                <c:pt idx="5">
                  <c:v>39630.0</c:v>
                </c:pt>
                <c:pt idx="6">
                  <c:v>39814.0</c:v>
                </c:pt>
                <c:pt idx="7">
                  <c:v>39995.0</c:v>
                </c:pt>
                <c:pt idx="8">
                  <c:v>40179.0</c:v>
                </c:pt>
                <c:pt idx="9">
                  <c:v>40360.0</c:v>
                </c:pt>
                <c:pt idx="10">
                  <c:v>40544.0</c:v>
                </c:pt>
                <c:pt idx="11">
                  <c:v>40725.0</c:v>
                </c:pt>
                <c:pt idx="12">
                  <c:v>40909.0</c:v>
                </c:pt>
                <c:pt idx="13">
                  <c:v>41091.0</c:v>
                </c:pt>
                <c:pt idx="14">
                  <c:v>41275.0</c:v>
                </c:pt>
                <c:pt idx="15">
                  <c:v>41456.0</c:v>
                </c:pt>
                <c:pt idx="16">
                  <c:v>41640.0</c:v>
                </c:pt>
                <c:pt idx="17">
                  <c:v>41821.0</c:v>
                </c:pt>
                <c:pt idx="18">
                  <c:v>42005.0</c:v>
                </c:pt>
                <c:pt idx="19">
                  <c:v>42186.0</c:v>
                </c:pt>
                <c:pt idx="20">
                  <c:v>42370.0</c:v>
                </c:pt>
              </c:numCache>
            </c:numRef>
          </c:cat>
          <c:val>
            <c:numRef>
              <c:f>'Contra Costa'!$B$9:$V$9</c:f>
              <c:numCache>
                <c:formatCode>#,##0</c:formatCode>
                <c:ptCount val="21"/>
                <c:pt idx="0">
                  <c:v>44.0</c:v>
                </c:pt>
                <c:pt idx="1">
                  <c:v>30.0</c:v>
                </c:pt>
                <c:pt idx="2">
                  <c:v>34.0</c:v>
                </c:pt>
                <c:pt idx="3">
                  <c:v>29.0</c:v>
                </c:pt>
                <c:pt idx="4">
                  <c:v>26.0</c:v>
                </c:pt>
                <c:pt idx="5">
                  <c:v>26.0</c:v>
                </c:pt>
                <c:pt idx="6">
                  <c:v>29.0</c:v>
                </c:pt>
                <c:pt idx="7">
                  <c:v>26.0</c:v>
                </c:pt>
                <c:pt idx="8">
                  <c:v>24.0</c:v>
                </c:pt>
                <c:pt idx="9">
                  <c:v>19.0</c:v>
                </c:pt>
                <c:pt idx="10">
                  <c:v>19.0</c:v>
                </c:pt>
                <c:pt idx="11">
                  <c:v>19.0</c:v>
                </c:pt>
                <c:pt idx="12">
                  <c:v>15.0</c:v>
                </c:pt>
                <c:pt idx="13">
                  <c:v>18.0</c:v>
                </c:pt>
                <c:pt idx="14">
                  <c:v>16.0</c:v>
                </c:pt>
                <c:pt idx="15">
                  <c:v>23.0</c:v>
                </c:pt>
                <c:pt idx="16">
                  <c:v>26.0</c:v>
                </c:pt>
                <c:pt idx="17">
                  <c:v>19.0</c:v>
                </c:pt>
                <c:pt idx="18">
                  <c:v>24.0</c:v>
                </c:pt>
                <c:pt idx="19">
                  <c:v>27.0</c:v>
                </c:pt>
                <c:pt idx="20">
                  <c:v>33.0</c:v>
                </c:pt>
              </c:numCache>
            </c:numRef>
          </c:val>
        </c:ser>
        <c:ser>
          <c:idx val="4"/>
          <c:order val="4"/>
          <c:tx>
            <c:strRef>
              <c:f>'Contra Costa'!$A$10</c:f>
              <c:strCache>
                <c:ptCount val="1"/>
                <c:pt idx="0">
                  <c:v>Stanislaus</c:v>
                </c:pt>
              </c:strCache>
            </c:strRef>
          </c:tx>
          <c:spPr>
            <a:solidFill>
              <a:schemeClr val="accent5"/>
            </a:solidFill>
            <a:ln>
              <a:noFill/>
            </a:ln>
            <a:effectLst/>
          </c:spPr>
          <c:cat>
            <c:numRef>
              <c:f>'Contra Costa'!$B$3:$V$3</c:f>
              <c:numCache>
                <c:formatCode>m/d/yyyy</c:formatCode>
                <c:ptCount val="21"/>
                <c:pt idx="0">
                  <c:v>38718.0</c:v>
                </c:pt>
                <c:pt idx="1">
                  <c:v>38899.0</c:v>
                </c:pt>
                <c:pt idx="2">
                  <c:v>39083.0</c:v>
                </c:pt>
                <c:pt idx="3">
                  <c:v>39264.0</c:v>
                </c:pt>
                <c:pt idx="4">
                  <c:v>39448.0</c:v>
                </c:pt>
                <c:pt idx="5">
                  <c:v>39630.0</c:v>
                </c:pt>
                <c:pt idx="6">
                  <c:v>39814.0</c:v>
                </c:pt>
                <c:pt idx="7">
                  <c:v>39995.0</c:v>
                </c:pt>
                <c:pt idx="8">
                  <c:v>40179.0</c:v>
                </c:pt>
                <c:pt idx="9">
                  <c:v>40360.0</c:v>
                </c:pt>
                <c:pt idx="10">
                  <c:v>40544.0</c:v>
                </c:pt>
                <c:pt idx="11">
                  <c:v>40725.0</c:v>
                </c:pt>
                <c:pt idx="12">
                  <c:v>40909.0</c:v>
                </c:pt>
                <c:pt idx="13">
                  <c:v>41091.0</c:v>
                </c:pt>
                <c:pt idx="14">
                  <c:v>41275.0</c:v>
                </c:pt>
                <c:pt idx="15">
                  <c:v>41456.0</c:v>
                </c:pt>
                <c:pt idx="16">
                  <c:v>41640.0</c:v>
                </c:pt>
                <c:pt idx="17">
                  <c:v>41821.0</c:v>
                </c:pt>
                <c:pt idx="18">
                  <c:v>42005.0</c:v>
                </c:pt>
                <c:pt idx="19">
                  <c:v>42186.0</c:v>
                </c:pt>
                <c:pt idx="20">
                  <c:v>42370.0</c:v>
                </c:pt>
              </c:numCache>
            </c:numRef>
          </c:cat>
          <c:val>
            <c:numRef>
              <c:f>'Contra Costa'!$B$10:$V$10</c:f>
              <c:numCache>
                <c:formatCode>#,##0</c:formatCode>
                <c:ptCount val="21"/>
                <c:pt idx="0">
                  <c:v>53.0</c:v>
                </c:pt>
                <c:pt idx="1">
                  <c:v>48.0</c:v>
                </c:pt>
                <c:pt idx="2">
                  <c:v>53.0</c:v>
                </c:pt>
                <c:pt idx="3">
                  <c:v>45.0</c:v>
                </c:pt>
                <c:pt idx="4">
                  <c:v>46.0</c:v>
                </c:pt>
                <c:pt idx="5">
                  <c:v>33.0</c:v>
                </c:pt>
                <c:pt idx="6">
                  <c:v>31.0</c:v>
                </c:pt>
                <c:pt idx="7">
                  <c:v>25.0</c:v>
                </c:pt>
                <c:pt idx="8">
                  <c:v>21.0</c:v>
                </c:pt>
                <c:pt idx="9">
                  <c:v>19.0</c:v>
                </c:pt>
                <c:pt idx="10">
                  <c:v>14.0</c:v>
                </c:pt>
                <c:pt idx="11">
                  <c:v>14.0</c:v>
                </c:pt>
                <c:pt idx="12">
                  <c:v>16.0</c:v>
                </c:pt>
                <c:pt idx="13">
                  <c:v>24.0</c:v>
                </c:pt>
                <c:pt idx="14">
                  <c:v>23.0</c:v>
                </c:pt>
                <c:pt idx="15">
                  <c:v>19.0</c:v>
                </c:pt>
                <c:pt idx="16">
                  <c:v>14.0</c:v>
                </c:pt>
                <c:pt idx="17">
                  <c:v>14.0</c:v>
                </c:pt>
                <c:pt idx="18">
                  <c:v>18.0</c:v>
                </c:pt>
                <c:pt idx="19">
                  <c:v>16.0</c:v>
                </c:pt>
                <c:pt idx="20">
                  <c:v>15.0</c:v>
                </c:pt>
              </c:numCache>
            </c:numRef>
          </c:val>
        </c:ser>
        <c:dLbls>
          <c:showLegendKey val="0"/>
          <c:showVal val="0"/>
          <c:showCatName val="0"/>
          <c:showSerName val="0"/>
          <c:showPercent val="0"/>
          <c:showBubbleSize val="0"/>
        </c:dLbls>
        <c:axId val="-2139712296"/>
        <c:axId val="-2139973752"/>
      </c:areaChart>
      <c:dateAx>
        <c:axId val="-2139712296"/>
        <c:scaling>
          <c:orientation val="minMax"/>
          <c:min val="40909.0"/>
        </c:scaling>
        <c:delete val="0"/>
        <c:axPos val="b"/>
        <c:numFmt formatCode="m/d/yyyy"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2139973752"/>
        <c:crosses val="autoZero"/>
        <c:auto val="1"/>
        <c:lblOffset val="100"/>
        <c:baseTimeUnit val="months"/>
        <c:majorUnit val="6.0"/>
        <c:majorTimeUnit val="months"/>
      </c:dateAx>
      <c:valAx>
        <c:axId val="-2139973752"/>
        <c:scaling>
          <c:orientation val="minMax"/>
          <c:max val="600.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2139712296"/>
        <c:crosses val="autoZero"/>
        <c:crossBetween val="midCat"/>
      </c:valAx>
      <c:spPr>
        <a:noFill/>
        <a:ln>
          <a:noFill/>
        </a:ln>
        <a:effectLst/>
      </c:spPr>
    </c:plotArea>
    <c:legend>
      <c:legendPos val="b"/>
      <c:layou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zero"/>
    <c:showDLblsOverMax val="0"/>
  </c:chart>
  <c:spPr>
    <a:noFill/>
    <a:ln>
      <a:noFill/>
    </a:ln>
    <a:effectLst/>
  </c:spPr>
  <c:txPr>
    <a:bodyPr/>
    <a:lstStyle/>
    <a:p>
      <a:pPr>
        <a:defRPr/>
      </a:pPr>
      <a:endParaRPr lang="en-US"/>
    </a:p>
  </c:txPr>
  <c:externalData r:id="rId1">
    <c:autoUpdate val="0"/>
  </c:externalData>
</c:chartSpace>
</file>

<file path=ppt/charts/chart28.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sz="1400" b="0" i="0" baseline="0" dirty="0">
                <a:effectLst/>
              </a:rPr>
              <a:t>Total Inflow Caseload, Contra Costa County                                                            (Top 5, Jan. 2016)</a:t>
            </a:r>
            <a:endParaRPr lang="en-US" sz="1400" dirty="0">
              <a:effectLst/>
            </a:endParaRPr>
          </a:p>
        </c:rich>
      </c:tx>
      <c:layout/>
      <c:overlay val="0"/>
      <c:spPr>
        <a:noFill/>
        <a:ln>
          <a:noFill/>
        </a:ln>
        <a:effectLst/>
      </c:spPr>
    </c:title>
    <c:autoTitleDeleted val="0"/>
    <c:plotArea>
      <c:layout/>
      <c:barChart>
        <c:barDir val="col"/>
        <c:grouping val="clustered"/>
        <c:varyColors val="0"/>
        <c:ser>
          <c:idx val="0"/>
          <c:order val="0"/>
          <c:tx>
            <c:v>Total Caseload</c:v>
          </c:tx>
          <c:spPr>
            <a:solidFill>
              <a:schemeClr val="accent1"/>
            </a:solidFill>
            <a:ln>
              <a:noFill/>
            </a:ln>
            <a:effectLst/>
          </c:spPr>
          <c:invertIfNegative val="0"/>
          <c:cat>
            <c:strRef>
              <c:f>'Contra Costa'!$Y$67:$Y$71</c:f>
              <c:strCache>
                <c:ptCount val="5"/>
                <c:pt idx="0">
                  <c:v>Alameda</c:v>
                </c:pt>
                <c:pt idx="1">
                  <c:v>San Francisco</c:v>
                </c:pt>
                <c:pt idx="2">
                  <c:v>San Mateo</c:v>
                </c:pt>
                <c:pt idx="3">
                  <c:v>Santa Clara</c:v>
                </c:pt>
                <c:pt idx="4">
                  <c:v>Sacramento</c:v>
                </c:pt>
              </c:strCache>
            </c:strRef>
          </c:cat>
          <c:val>
            <c:numRef>
              <c:f>'Contra Costa'!$Z$67:$Z$71</c:f>
              <c:numCache>
                <c:formatCode>General</c:formatCode>
                <c:ptCount val="5"/>
                <c:pt idx="0">
                  <c:v>217.0</c:v>
                </c:pt>
                <c:pt idx="1">
                  <c:v>98.0</c:v>
                </c:pt>
                <c:pt idx="2">
                  <c:v>19.0</c:v>
                </c:pt>
                <c:pt idx="3">
                  <c:v>18.0</c:v>
                </c:pt>
                <c:pt idx="4">
                  <c:v>17.0</c:v>
                </c:pt>
              </c:numCache>
            </c:numRef>
          </c:val>
        </c:ser>
        <c:dLbls>
          <c:showLegendKey val="0"/>
          <c:showVal val="0"/>
          <c:showCatName val="0"/>
          <c:showSerName val="0"/>
          <c:showPercent val="0"/>
          <c:showBubbleSize val="0"/>
        </c:dLbls>
        <c:gapWidth val="219"/>
        <c:overlap val="-27"/>
        <c:axId val="-2103069896"/>
        <c:axId val="-2102902248"/>
      </c:barChart>
      <c:lineChart>
        <c:grouping val="standard"/>
        <c:varyColors val="0"/>
        <c:ser>
          <c:idx val="1"/>
          <c:order val="1"/>
          <c:tx>
            <c:v>Cumulative Percent</c:v>
          </c:tx>
          <c:spPr>
            <a:ln w="28575" cap="rnd">
              <a:solidFill>
                <a:schemeClr val="accent2"/>
              </a:solidFill>
              <a:round/>
            </a:ln>
            <a:effectLst/>
          </c:spPr>
          <c:marker>
            <c:symbol val="circle"/>
            <c:size val="5"/>
            <c:spPr>
              <a:solidFill>
                <a:schemeClr val="accent2"/>
              </a:solidFill>
              <a:ln w="9525">
                <a:solidFill>
                  <a:schemeClr val="accent2"/>
                </a:solidFill>
              </a:ln>
              <a:effectLst/>
            </c:spPr>
          </c:marker>
          <c:cat>
            <c:strRef>
              <c:f>'Contra Costa'!$Y$67:$Y$71</c:f>
              <c:strCache>
                <c:ptCount val="5"/>
                <c:pt idx="0">
                  <c:v>Alameda</c:v>
                </c:pt>
                <c:pt idx="1">
                  <c:v>San Francisco</c:v>
                </c:pt>
                <c:pt idx="2">
                  <c:v>San Mateo</c:v>
                </c:pt>
                <c:pt idx="3">
                  <c:v>Santa Clara</c:v>
                </c:pt>
                <c:pt idx="4">
                  <c:v>Sacramento</c:v>
                </c:pt>
              </c:strCache>
            </c:strRef>
          </c:cat>
          <c:val>
            <c:numRef>
              <c:f>'Contra Costa'!$AC$67:$AC$71</c:f>
              <c:numCache>
                <c:formatCode>0%</c:formatCode>
                <c:ptCount val="5"/>
                <c:pt idx="0">
                  <c:v>0.488738738738739</c:v>
                </c:pt>
                <c:pt idx="1">
                  <c:v>0.709459459459459</c:v>
                </c:pt>
                <c:pt idx="2">
                  <c:v>0.752252252252252</c:v>
                </c:pt>
                <c:pt idx="3">
                  <c:v>0.792792792792793</c:v>
                </c:pt>
                <c:pt idx="4">
                  <c:v>0.831081081081081</c:v>
                </c:pt>
              </c:numCache>
            </c:numRef>
          </c:val>
          <c:smooth val="0"/>
        </c:ser>
        <c:dLbls>
          <c:showLegendKey val="0"/>
          <c:showVal val="0"/>
          <c:showCatName val="0"/>
          <c:showSerName val="0"/>
          <c:showPercent val="0"/>
          <c:showBubbleSize val="0"/>
        </c:dLbls>
        <c:marker val="1"/>
        <c:smooth val="0"/>
        <c:axId val="-2102900488"/>
        <c:axId val="-2102993288"/>
      </c:lineChart>
      <c:catAx>
        <c:axId val="-210306989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2102902248"/>
        <c:crosses val="autoZero"/>
        <c:auto val="1"/>
        <c:lblAlgn val="ctr"/>
        <c:lblOffset val="100"/>
        <c:noMultiLvlLbl val="0"/>
      </c:catAx>
      <c:valAx>
        <c:axId val="-2102902248"/>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2103069896"/>
        <c:crosses val="autoZero"/>
        <c:crossBetween val="between"/>
      </c:valAx>
      <c:valAx>
        <c:axId val="-2102993288"/>
        <c:scaling>
          <c:orientation val="minMax"/>
          <c:max val="1.0"/>
        </c:scaling>
        <c:delete val="0"/>
        <c:axPos val="r"/>
        <c:numFmt formatCode="0%" sourceLinked="1"/>
        <c:majorTickMark val="out"/>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2102900488"/>
        <c:crosses val="max"/>
        <c:crossBetween val="between"/>
      </c:valAx>
      <c:catAx>
        <c:axId val="-2102900488"/>
        <c:scaling>
          <c:orientation val="minMax"/>
        </c:scaling>
        <c:delete val="1"/>
        <c:axPos val="b"/>
        <c:numFmt formatCode="General" sourceLinked="1"/>
        <c:majorTickMark val="out"/>
        <c:minorTickMark val="none"/>
        <c:tickLblPos val="nextTo"/>
        <c:crossAx val="-2102993288"/>
        <c:crosses val="autoZero"/>
        <c:auto val="1"/>
        <c:lblAlgn val="ctr"/>
        <c:lblOffset val="100"/>
        <c:noMultiLvlLbl val="0"/>
      </c:catAx>
      <c:spPr>
        <a:noFill/>
        <a:ln>
          <a:noFill/>
        </a:ln>
        <a:effectLst/>
      </c:spPr>
    </c:plotArea>
    <c:legend>
      <c:legendPos val="b"/>
      <c:layou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29.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dirty="0"/>
              <a:t>Change in Inflow Caseload, Contra Costa County                 </a:t>
            </a:r>
          </a:p>
          <a:p>
            <a:pPr>
              <a:defRPr sz="1400" b="0" i="0" u="none" strike="noStrike" kern="1200" spc="0" baseline="0">
                <a:solidFill>
                  <a:schemeClr val="tx1">
                    <a:lumMod val="65000"/>
                    <a:lumOff val="35000"/>
                  </a:schemeClr>
                </a:solidFill>
                <a:latin typeface="+mn-lt"/>
                <a:ea typeface="+mn-ea"/>
                <a:cs typeface="+mn-cs"/>
              </a:defRPr>
            </a:pPr>
            <a:r>
              <a:rPr lang="en-US" dirty="0"/>
              <a:t>(All)</a:t>
            </a:r>
          </a:p>
        </c:rich>
      </c:tx>
      <c:layout/>
      <c:overlay val="0"/>
      <c:spPr>
        <a:noFill/>
        <a:ln>
          <a:noFill/>
        </a:ln>
        <a:effectLst/>
      </c:spPr>
    </c:title>
    <c:autoTitleDeleted val="0"/>
    <c:plotArea>
      <c:layout/>
      <c:areaChart>
        <c:grouping val="stacked"/>
        <c:varyColors val="0"/>
        <c:ser>
          <c:idx val="0"/>
          <c:order val="0"/>
          <c:spPr>
            <a:solidFill>
              <a:schemeClr val="accent1"/>
            </a:solidFill>
            <a:ln>
              <a:noFill/>
            </a:ln>
            <a:effectLst/>
          </c:spPr>
          <c:cat>
            <c:numRef>
              <c:f>'Contra Costa'!$Z$3:$AT$3</c:f>
              <c:numCache>
                <c:formatCode>m/d/yyyy</c:formatCode>
                <c:ptCount val="21"/>
                <c:pt idx="0">
                  <c:v>38718.0</c:v>
                </c:pt>
                <c:pt idx="1">
                  <c:v>38899.0</c:v>
                </c:pt>
                <c:pt idx="2">
                  <c:v>39083.0</c:v>
                </c:pt>
                <c:pt idx="3">
                  <c:v>39264.0</c:v>
                </c:pt>
                <c:pt idx="4">
                  <c:v>39448.0</c:v>
                </c:pt>
                <c:pt idx="5">
                  <c:v>39630.0</c:v>
                </c:pt>
                <c:pt idx="6">
                  <c:v>39814.0</c:v>
                </c:pt>
                <c:pt idx="7">
                  <c:v>39995.0</c:v>
                </c:pt>
                <c:pt idx="8">
                  <c:v>40179.0</c:v>
                </c:pt>
                <c:pt idx="9">
                  <c:v>40360.0</c:v>
                </c:pt>
                <c:pt idx="10">
                  <c:v>40544.0</c:v>
                </c:pt>
                <c:pt idx="11">
                  <c:v>40725.0</c:v>
                </c:pt>
                <c:pt idx="12">
                  <c:v>40909.0</c:v>
                </c:pt>
                <c:pt idx="13">
                  <c:v>41091.0</c:v>
                </c:pt>
                <c:pt idx="14">
                  <c:v>41275.0</c:v>
                </c:pt>
                <c:pt idx="15">
                  <c:v>41456.0</c:v>
                </c:pt>
                <c:pt idx="16">
                  <c:v>41640.0</c:v>
                </c:pt>
                <c:pt idx="17">
                  <c:v>41821.0</c:v>
                </c:pt>
                <c:pt idx="18">
                  <c:v>42005.0</c:v>
                </c:pt>
                <c:pt idx="19">
                  <c:v>42186.0</c:v>
                </c:pt>
                <c:pt idx="20">
                  <c:v>42370.0</c:v>
                </c:pt>
              </c:numCache>
            </c:numRef>
          </c:cat>
          <c:val>
            <c:numRef>
              <c:f>'Contra Costa'!$Z$64:$AT$64</c:f>
              <c:numCache>
                <c:formatCode>#,##0</c:formatCode>
                <c:ptCount val="21"/>
                <c:pt idx="0">
                  <c:v>718.0</c:v>
                </c:pt>
                <c:pt idx="1">
                  <c:v>707.0</c:v>
                </c:pt>
                <c:pt idx="2">
                  <c:v>692.0</c:v>
                </c:pt>
                <c:pt idx="3">
                  <c:v>718.0</c:v>
                </c:pt>
                <c:pt idx="4">
                  <c:v>668.0</c:v>
                </c:pt>
                <c:pt idx="5">
                  <c:v>660.0</c:v>
                </c:pt>
                <c:pt idx="6">
                  <c:v>585.0</c:v>
                </c:pt>
                <c:pt idx="7">
                  <c:v>569.0</c:v>
                </c:pt>
                <c:pt idx="8">
                  <c:v>541.0</c:v>
                </c:pt>
                <c:pt idx="9">
                  <c:v>542.0</c:v>
                </c:pt>
                <c:pt idx="10">
                  <c:v>496.0</c:v>
                </c:pt>
                <c:pt idx="11">
                  <c:v>505.0</c:v>
                </c:pt>
                <c:pt idx="12">
                  <c:v>437.0</c:v>
                </c:pt>
                <c:pt idx="13">
                  <c:v>487.0</c:v>
                </c:pt>
                <c:pt idx="14">
                  <c:v>491.0</c:v>
                </c:pt>
                <c:pt idx="15">
                  <c:v>500.0</c:v>
                </c:pt>
                <c:pt idx="16">
                  <c:v>478.0</c:v>
                </c:pt>
                <c:pt idx="17">
                  <c:v>484.0</c:v>
                </c:pt>
                <c:pt idx="18">
                  <c:v>460.0</c:v>
                </c:pt>
                <c:pt idx="19">
                  <c:v>438.0</c:v>
                </c:pt>
                <c:pt idx="20">
                  <c:v>444.0</c:v>
                </c:pt>
              </c:numCache>
            </c:numRef>
          </c:val>
        </c:ser>
        <c:dLbls>
          <c:showLegendKey val="0"/>
          <c:showVal val="0"/>
          <c:showCatName val="0"/>
          <c:showSerName val="0"/>
          <c:showPercent val="0"/>
          <c:showBubbleSize val="0"/>
        </c:dLbls>
        <c:axId val="-2102762424"/>
        <c:axId val="-2102872072"/>
      </c:areaChart>
      <c:dateAx>
        <c:axId val="-2102762424"/>
        <c:scaling>
          <c:orientation val="minMax"/>
          <c:max val="42370.0"/>
          <c:min val="40909.0"/>
        </c:scaling>
        <c:delete val="0"/>
        <c:axPos val="b"/>
        <c:numFmt formatCode="m/d/yyyy"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2102872072"/>
        <c:crosses val="autoZero"/>
        <c:auto val="1"/>
        <c:lblOffset val="100"/>
        <c:baseTimeUnit val="months"/>
        <c:majorUnit val="6.0"/>
        <c:majorTimeUnit val="months"/>
      </c:dateAx>
      <c:valAx>
        <c:axId val="-2102872072"/>
        <c:scaling>
          <c:orientation val="minMax"/>
          <c:max val="600.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2102762424"/>
        <c:crosses val="autoZero"/>
        <c:crossBetween val="midCat"/>
      </c:valAx>
      <c:spPr>
        <a:noFill/>
        <a:ln>
          <a:noFill/>
        </a:ln>
        <a:effectLst/>
      </c:spPr>
    </c:plotArea>
    <c:plotVisOnly val="1"/>
    <c:dispBlanksAs val="zero"/>
    <c:showDLblsOverMax val="0"/>
  </c:chart>
  <c:spPr>
    <a:noFill/>
    <a:ln>
      <a:noFill/>
    </a:ln>
    <a:effectLst/>
  </c:spPr>
  <c:txPr>
    <a:bodyPr/>
    <a:lstStyle/>
    <a:p>
      <a:pPr>
        <a:defRPr/>
      </a:pPr>
      <a:endParaRPr lang="en-US"/>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00" b="0" i="0" u="none" strike="noStrike" kern="1200" spc="0" baseline="0">
                <a:solidFill>
                  <a:schemeClr val="tx1">
                    <a:lumMod val="65000"/>
                    <a:lumOff val="35000"/>
                  </a:schemeClr>
                </a:solidFill>
                <a:latin typeface="+mn-lt"/>
                <a:ea typeface="+mn-ea"/>
                <a:cs typeface="+mn-cs"/>
              </a:defRPr>
            </a:pPr>
            <a:r>
              <a:rPr lang="en-US" sz="1800" b="1" dirty="0"/>
              <a:t>Total</a:t>
            </a:r>
            <a:r>
              <a:rPr lang="en-US" sz="1800" b="1" baseline="0" dirty="0"/>
              <a:t> Caseload in California</a:t>
            </a:r>
            <a:endParaRPr lang="en-US" sz="1800" b="1" dirty="0"/>
          </a:p>
        </c:rich>
      </c:tx>
      <c:layout/>
      <c:overlay val="0"/>
      <c:spPr>
        <a:noFill/>
        <a:ln>
          <a:noFill/>
        </a:ln>
        <a:effectLst/>
      </c:spPr>
    </c:title>
    <c:autoTitleDeleted val="0"/>
    <c:plotArea>
      <c:layout>
        <c:manualLayout>
          <c:layoutTarget val="inner"/>
          <c:xMode val="edge"/>
          <c:yMode val="edge"/>
          <c:x val="0.0926917683012433"/>
          <c:y val="0.0974017570720326"/>
          <c:w val="0.881502433170925"/>
          <c:h val="0.716922572178478"/>
        </c:manualLayout>
      </c:layout>
      <c:lineChart>
        <c:grouping val="standard"/>
        <c:varyColors val="0"/>
        <c:ser>
          <c:idx val="0"/>
          <c:order val="0"/>
          <c:tx>
            <c:v>Total CA Caseload Excluding Bay Area</c:v>
          </c:tx>
          <c:spPr>
            <a:ln w="28575" cap="rnd">
              <a:solidFill>
                <a:schemeClr val="accent1"/>
              </a:solidFill>
              <a:round/>
            </a:ln>
            <a:effectLst/>
          </c:spPr>
          <c:marker>
            <c:symbol val="none"/>
          </c:marker>
          <c:cat>
            <c:numRef>
              <c:f>workspace_v2!$A$229:$A$249</c:f>
              <c:numCache>
                <c:formatCode>[$-409]mmmm\-yy;@</c:formatCode>
                <c:ptCount val="21"/>
                <c:pt idx="0">
                  <c:v>38718.0</c:v>
                </c:pt>
                <c:pt idx="1">
                  <c:v>38899.0</c:v>
                </c:pt>
                <c:pt idx="2">
                  <c:v>39083.0</c:v>
                </c:pt>
                <c:pt idx="3">
                  <c:v>39264.0</c:v>
                </c:pt>
                <c:pt idx="4">
                  <c:v>39448.0</c:v>
                </c:pt>
                <c:pt idx="5">
                  <c:v>39630.0</c:v>
                </c:pt>
                <c:pt idx="6">
                  <c:v>39814.0</c:v>
                </c:pt>
                <c:pt idx="7">
                  <c:v>39995.0</c:v>
                </c:pt>
                <c:pt idx="8">
                  <c:v>40179.0</c:v>
                </c:pt>
                <c:pt idx="9">
                  <c:v>40360.0</c:v>
                </c:pt>
                <c:pt idx="10">
                  <c:v>40544.0</c:v>
                </c:pt>
                <c:pt idx="11">
                  <c:v>40725.0</c:v>
                </c:pt>
                <c:pt idx="12">
                  <c:v>40909.0</c:v>
                </c:pt>
                <c:pt idx="13">
                  <c:v>41091.0</c:v>
                </c:pt>
                <c:pt idx="14">
                  <c:v>41275.0</c:v>
                </c:pt>
                <c:pt idx="15">
                  <c:v>41456.0</c:v>
                </c:pt>
                <c:pt idx="16">
                  <c:v>41640.0</c:v>
                </c:pt>
                <c:pt idx="17">
                  <c:v>41821.0</c:v>
                </c:pt>
                <c:pt idx="18">
                  <c:v>42005.0</c:v>
                </c:pt>
                <c:pt idx="19">
                  <c:v>42186.0</c:v>
                </c:pt>
                <c:pt idx="20">
                  <c:v>42370.0</c:v>
                </c:pt>
              </c:numCache>
            </c:numRef>
          </c:cat>
          <c:val>
            <c:numRef>
              <c:f>workspace_v2!$C$229:$C$249</c:f>
              <c:numCache>
                <c:formatCode>General</c:formatCode>
                <c:ptCount val="21"/>
                <c:pt idx="0">
                  <c:v>0.0567212269730573</c:v>
                </c:pt>
                <c:pt idx="1">
                  <c:v>0.0566817696042258</c:v>
                </c:pt>
                <c:pt idx="2">
                  <c:v>0.0557263975674112</c:v>
                </c:pt>
                <c:pt idx="3">
                  <c:v>0.0555072832426234</c:v>
                </c:pt>
                <c:pt idx="4">
                  <c:v>0.0528090708293351</c:v>
                </c:pt>
                <c:pt idx="5">
                  <c:v>0.0505146668077058</c:v>
                </c:pt>
                <c:pt idx="6">
                  <c:v>0.0478617883926495</c:v>
                </c:pt>
                <c:pt idx="7">
                  <c:v>0.0463078396754757</c:v>
                </c:pt>
                <c:pt idx="8">
                  <c:v>0.0444541828588795</c:v>
                </c:pt>
                <c:pt idx="9">
                  <c:v>0.0432058188705286</c:v>
                </c:pt>
                <c:pt idx="10">
                  <c:v>0.0428297145889004</c:v>
                </c:pt>
                <c:pt idx="11">
                  <c:v>0.0424158319754122</c:v>
                </c:pt>
                <c:pt idx="12">
                  <c:v>0.0413320136102737</c:v>
                </c:pt>
                <c:pt idx="13">
                  <c:v>0.0419582944006636</c:v>
                </c:pt>
                <c:pt idx="14">
                  <c:v>0.0425451178222219</c:v>
                </c:pt>
                <c:pt idx="15">
                  <c:v>0.0444155650085337</c:v>
                </c:pt>
                <c:pt idx="16">
                  <c:v>0.0459980573542239</c:v>
                </c:pt>
                <c:pt idx="17">
                  <c:v>0.0470843942748197</c:v>
                </c:pt>
                <c:pt idx="18">
                  <c:v>0.0472875577483778</c:v>
                </c:pt>
                <c:pt idx="19">
                  <c:v>0.047185136493113</c:v>
                </c:pt>
                <c:pt idx="20">
                  <c:v>0.0471582719015681</c:v>
                </c:pt>
              </c:numCache>
            </c:numRef>
          </c:val>
          <c:smooth val="1"/>
        </c:ser>
        <c:ser>
          <c:idx val="1"/>
          <c:order val="1"/>
          <c:tx>
            <c:v>Total Bay Area Caseload</c:v>
          </c:tx>
          <c:spPr>
            <a:ln w="28575" cap="rnd">
              <a:solidFill>
                <a:schemeClr val="accent2"/>
              </a:solidFill>
              <a:round/>
            </a:ln>
            <a:effectLst/>
          </c:spPr>
          <c:marker>
            <c:symbol val="none"/>
          </c:marker>
          <c:cat>
            <c:numRef>
              <c:f>workspace_v2!$A$229:$A$249</c:f>
              <c:numCache>
                <c:formatCode>[$-409]mmmm\-yy;@</c:formatCode>
                <c:ptCount val="21"/>
                <c:pt idx="0">
                  <c:v>38718.0</c:v>
                </c:pt>
                <c:pt idx="1">
                  <c:v>38899.0</c:v>
                </c:pt>
                <c:pt idx="2">
                  <c:v>39083.0</c:v>
                </c:pt>
                <c:pt idx="3">
                  <c:v>39264.0</c:v>
                </c:pt>
                <c:pt idx="4">
                  <c:v>39448.0</c:v>
                </c:pt>
                <c:pt idx="5">
                  <c:v>39630.0</c:v>
                </c:pt>
                <c:pt idx="6">
                  <c:v>39814.0</c:v>
                </c:pt>
                <c:pt idx="7">
                  <c:v>39995.0</c:v>
                </c:pt>
                <c:pt idx="8">
                  <c:v>40179.0</c:v>
                </c:pt>
                <c:pt idx="9">
                  <c:v>40360.0</c:v>
                </c:pt>
                <c:pt idx="10">
                  <c:v>40544.0</c:v>
                </c:pt>
                <c:pt idx="11">
                  <c:v>40725.0</c:v>
                </c:pt>
                <c:pt idx="12">
                  <c:v>40909.0</c:v>
                </c:pt>
                <c:pt idx="13">
                  <c:v>41091.0</c:v>
                </c:pt>
                <c:pt idx="14">
                  <c:v>41275.0</c:v>
                </c:pt>
                <c:pt idx="15">
                  <c:v>41456.0</c:v>
                </c:pt>
                <c:pt idx="16">
                  <c:v>41640.0</c:v>
                </c:pt>
                <c:pt idx="17">
                  <c:v>41821.0</c:v>
                </c:pt>
                <c:pt idx="18">
                  <c:v>42005.0</c:v>
                </c:pt>
                <c:pt idx="19">
                  <c:v>42186.0</c:v>
                </c:pt>
                <c:pt idx="20">
                  <c:v>42370.0</c:v>
                </c:pt>
              </c:numCache>
            </c:numRef>
          </c:cat>
          <c:val>
            <c:numRef>
              <c:f>workspace_v2!$C$254:$C$274</c:f>
              <c:numCache>
                <c:formatCode>General</c:formatCode>
                <c:ptCount val="21"/>
                <c:pt idx="0">
                  <c:v>0.0672036119181906</c:v>
                </c:pt>
                <c:pt idx="1">
                  <c:v>0.0655942004215804</c:v>
                </c:pt>
                <c:pt idx="2">
                  <c:v>0.0626103799920242</c:v>
                </c:pt>
                <c:pt idx="3">
                  <c:v>0.0620335555175753</c:v>
                </c:pt>
                <c:pt idx="4">
                  <c:v>0.0577536603429613</c:v>
                </c:pt>
                <c:pt idx="5">
                  <c:v>0.0547271121745571</c:v>
                </c:pt>
                <c:pt idx="6">
                  <c:v>0.0516649575571127</c:v>
                </c:pt>
                <c:pt idx="7">
                  <c:v>0.0482396171594599</c:v>
                </c:pt>
                <c:pt idx="8">
                  <c:v>0.0442160884179343</c:v>
                </c:pt>
                <c:pt idx="9">
                  <c:v>0.0418446989118669</c:v>
                </c:pt>
                <c:pt idx="10">
                  <c:v>0.0393807326382954</c:v>
                </c:pt>
                <c:pt idx="11">
                  <c:v>0.0389392126701988</c:v>
                </c:pt>
                <c:pt idx="12">
                  <c:v>0.0370947986099242</c:v>
                </c:pt>
                <c:pt idx="13">
                  <c:v>0.0380276875747736</c:v>
                </c:pt>
                <c:pt idx="14">
                  <c:v>0.0396655842306158</c:v>
                </c:pt>
                <c:pt idx="15">
                  <c:v>0.0414601492622344</c:v>
                </c:pt>
                <c:pt idx="16">
                  <c:v>0.041210904118954</c:v>
                </c:pt>
                <c:pt idx="17">
                  <c:v>0.0429128923830684</c:v>
                </c:pt>
                <c:pt idx="18">
                  <c:v>0.0429556201219165</c:v>
                </c:pt>
                <c:pt idx="19">
                  <c:v>0.0416595453768586</c:v>
                </c:pt>
                <c:pt idx="20">
                  <c:v>0.0408049905998974</c:v>
                </c:pt>
              </c:numCache>
            </c:numRef>
          </c:val>
          <c:smooth val="1"/>
        </c:ser>
        <c:dLbls>
          <c:showLegendKey val="0"/>
          <c:showVal val="0"/>
          <c:showCatName val="0"/>
          <c:showSerName val="0"/>
          <c:showPercent val="0"/>
          <c:showBubbleSize val="0"/>
        </c:dLbls>
        <c:marker val="1"/>
        <c:smooth val="0"/>
        <c:axId val="2062680952"/>
        <c:axId val="2108016632"/>
      </c:lineChart>
      <c:dateAx>
        <c:axId val="2062680952"/>
        <c:scaling>
          <c:orientation val="minMax"/>
        </c:scaling>
        <c:delete val="0"/>
        <c:axPos val="b"/>
        <c:numFmt formatCode="[$-409]mmmm\-yy;@"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crossAx val="2108016632"/>
        <c:crosses val="autoZero"/>
        <c:auto val="1"/>
        <c:lblOffset val="100"/>
        <c:baseTimeUnit val="months"/>
        <c:majorUnit val="6.0"/>
        <c:majorTimeUnit val="months"/>
      </c:dateAx>
      <c:valAx>
        <c:axId val="2108016632"/>
        <c:scaling>
          <c:orientation val="minMax"/>
          <c:max val="0.08"/>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crossAx val="2062680952"/>
        <c:crosses val="autoZero"/>
        <c:crossBetween val="between"/>
      </c:valAx>
      <c:spPr>
        <a:noFill/>
        <a:ln>
          <a:noFill/>
        </a:ln>
        <a:effectLst/>
      </c:spPr>
    </c:plotArea>
    <c:legend>
      <c:legendPos val="b"/>
      <c:layou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solidFill>
      <a:schemeClr val="bg1"/>
    </a:solidFill>
    <a:ln>
      <a:noFill/>
    </a:ln>
    <a:effectLst/>
  </c:spPr>
  <c:txPr>
    <a:bodyPr/>
    <a:lstStyle/>
    <a:p>
      <a:pPr>
        <a:defRPr/>
      </a:pPr>
      <a:endParaRPr lang="en-US"/>
    </a:p>
  </c:txPr>
  <c:externalData r:id="rId1">
    <c:autoUpdate val="0"/>
  </c:externalData>
</c:chartSpace>
</file>

<file path=ppt/charts/chart30.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dirty="0"/>
              <a:t>Change in Inflow Caseload, Contra Costa County                 </a:t>
            </a:r>
          </a:p>
          <a:p>
            <a:pPr>
              <a:defRPr sz="1400" b="0" i="0" u="none" strike="noStrike" kern="1200" spc="0" baseline="0">
                <a:solidFill>
                  <a:schemeClr val="tx1">
                    <a:lumMod val="65000"/>
                    <a:lumOff val="35000"/>
                  </a:schemeClr>
                </a:solidFill>
                <a:latin typeface="+mn-lt"/>
                <a:ea typeface="+mn-ea"/>
                <a:cs typeface="+mn-cs"/>
              </a:defRPr>
            </a:pPr>
            <a:r>
              <a:rPr lang="en-US" dirty="0"/>
              <a:t>(Top 5)</a:t>
            </a:r>
          </a:p>
        </c:rich>
      </c:tx>
      <c:layout/>
      <c:overlay val="0"/>
      <c:spPr>
        <a:noFill/>
        <a:ln>
          <a:noFill/>
        </a:ln>
        <a:effectLst/>
      </c:spPr>
    </c:title>
    <c:autoTitleDeleted val="0"/>
    <c:plotArea>
      <c:layout/>
      <c:areaChart>
        <c:grouping val="stacked"/>
        <c:varyColors val="0"/>
        <c:ser>
          <c:idx val="0"/>
          <c:order val="0"/>
          <c:tx>
            <c:strRef>
              <c:f>'Contra Costa'!$Y$6</c:f>
              <c:strCache>
                <c:ptCount val="1"/>
                <c:pt idx="0">
                  <c:v>Alameda</c:v>
                </c:pt>
              </c:strCache>
            </c:strRef>
          </c:tx>
          <c:spPr>
            <a:solidFill>
              <a:schemeClr val="accent1"/>
            </a:solidFill>
            <a:ln>
              <a:noFill/>
            </a:ln>
            <a:effectLst/>
          </c:spPr>
          <c:cat>
            <c:numRef>
              <c:f>'Contra Costa'!$Z$3:$AT$3</c:f>
              <c:numCache>
                <c:formatCode>m/d/yyyy</c:formatCode>
                <c:ptCount val="21"/>
                <c:pt idx="0">
                  <c:v>38718.0</c:v>
                </c:pt>
                <c:pt idx="1">
                  <c:v>38899.0</c:v>
                </c:pt>
                <c:pt idx="2">
                  <c:v>39083.0</c:v>
                </c:pt>
                <c:pt idx="3">
                  <c:v>39264.0</c:v>
                </c:pt>
                <c:pt idx="4">
                  <c:v>39448.0</c:v>
                </c:pt>
                <c:pt idx="5">
                  <c:v>39630.0</c:v>
                </c:pt>
                <c:pt idx="6">
                  <c:v>39814.0</c:v>
                </c:pt>
                <c:pt idx="7">
                  <c:v>39995.0</c:v>
                </c:pt>
                <c:pt idx="8">
                  <c:v>40179.0</c:v>
                </c:pt>
                <c:pt idx="9">
                  <c:v>40360.0</c:v>
                </c:pt>
                <c:pt idx="10">
                  <c:v>40544.0</c:v>
                </c:pt>
                <c:pt idx="11">
                  <c:v>40725.0</c:v>
                </c:pt>
                <c:pt idx="12">
                  <c:v>40909.0</c:v>
                </c:pt>
                <c:pt idx="13">
                  <c:v>41091.0</c:v>
                </c:pt>
                <c:pt idx="14">
                  <c:v>41275.0</c:v>
                </c:pt>
                <c:pt idx="15">
                  <c:v>41456.0</c:v>
                </c:pt>
                <c:pt idx="16">
                  <c:v>41640.0</c:v>
                </c:pt>
                <c:pt idx="17">
                  <c:v>41821.0</c:v>
                </c:pt>
                <c:pt idx="18">
                  <c:v>42005.0</c:v>
                </c:pt>
                <c:pt idx="19">
                  <c:v>42186.0</c:v>
                </c:pt>
                <c:pt idx="20">
                  <c:v>42370.0</c:v>
                </c:pt>
              </c:numCache>
            </c:numRef>
          </c:cat>
          <c:val>
            <c:numRef>
              <c:f>'Contra Costa'!$Z$6:$AT$6</c:f>
              <c:numCache>
                <c:formatCode>#,##0</c:formatCode>
                <c:ptCount val="21"/>
                <c:pt idx="0">
                  <c:v>369.0</c:v>
                </c:pt>
                <c:pt idx="1">
                  <c:v>351.0</c:v>
                </c:pt>
                <c:pt idx="2">
                  <c:v>347.0</c:v>
                </c:pt>
                <c:pt idx="3">
                  <c:v>365.0</c:v>
                </c:pt>
                <c:pt idx="4">
                  <c:v>344.0</c:v>
                </c:pt>
                <c:pt idx="5">
                  <c:v>377.0</c:v>
                </c:pt>
                <c:pt idx="6">
                  <c:v>326.0</c:v>
                </c:pt>
                <c:pt idx="7">
                  <c:v>308.0</c:v>
                </c:pt>
                <c:pt idx="8">
                  <c:v>298.0</c:v>
                </c:pt>
                <c:pt idx="9">
                  <c:v>280.0</c:v>
                </c:pt>
                <c:pt idx="10">
                  <c:v>237.0</c:v>
                </c:pt>
                <c:pt idx="11">
                  <c:v>250.0</c:v>
                </c:pt>
                <c:pt idx="12">
                  <c:v>212.0</c:v>
                </c:pt>
                <c:pt idx="13">
                  <c:v>220.0</c:v>
                </c:pt>
                <c:pt idx="14">
                  <c:v>203.0</c:v>
                </c:pt>
                <c:pt idx="15">
                  <c:v>209.0</c:v>
                </c:pt>
                <c:pt idx="16">
                  <c:v>206.0</c:v>
                </c:pt>
                <c:pt idx="17">
                  <c:v>201.0</c:v>
                </c:pt>
                <c:pt idx="18">
                  <c:v>197.0</c:v>
                </c:pt>
                <c:pt idx="19">
                  <c:v>200.0</c:v>
                </c:pt>
                <c:pt idx="20">
                  <c:v>217.0</c:v>
                </c:pt>
              </c:numCache>
            </c:numRef>
          </c:val>
        </c:ser>
        <c:ser>
          <c:idx val="1"/>
          <c:order val="1"/>
          <c:tx>
            <c:strRef>
              <c:f>'Contra Costa'!$Y$7</c:f>
              <c:strCache>
                <c:ptCount val="1"/>
                <c:pt idx="0">
                  <c:v>San Francisco</c:v>
                </c:pt>
              </c:strCache>
            </c:strRef>
          </c:tx>
          <c:spPr>
            <a:solidFill>
              <a:schemeClr val="accent2"/>
            </a:solidFill>
            <a:ln>
              <a:noFill/>
            </a:ln>
            <a:effectLst/>
          </c:spPr>
          <c:cat>
            <c:numRef>
              <c:f>'Contra Costa'!$Z$3:$AT$3</c:f>
              <c:numCache>
                <c:formatCode>m/d/yyyy</c:formatCode>
                <c:ptCount val="21"/>
                <c:pt idx="0">
                  <c:v>38718.0</c:v>
                </c:pt>
                <c:pt idx="1">
                  <c:v>38899.0</c:v>
                </c:pt>
                <c:pt idx="2">
                  <c:v>39083.0</c:v>
                </c:pt>
                <c:pt idx="3">
                  <c:v>39264.0</c:v>
                </c:pt>
                <c:pt idx="4">
                  <c:v>39448.0</c:v>
                </c:pt>
                <c:pt idx="5">
                  <c:v>39630.0</c:v>
                </c:pt>
                <c:pt idx="6">
                  <c:v>39814.0</c:v>
                </c:pt>
                <c:pt idx="7">
                  <c:v>39995.0</c:v>
                </c:pt>
                <c:pt idx="8">
                  <c:v>40179.0</c:v>
                </c:pt>
                <c:pt idx="9">
                  <c:v>40360.0</c:v>
                </c:pt>
                <c:pt idx="10">
                  <c:v>40544.0</c:v>
                </c:pt>
                <c:pt idx="11">
                  <c:v>40725.0</c:v>
                </c:pt>
                <c:pt idx="12">
                  <c:v>40909.0</c:v>
                </c:pt>
                <c:pt idx="13">
                  <c:v>41091.0</c:v>
                </c:pt>
                <c:pt idx="14">
                  <c:v>41275.0</c:v>
                </c:pt>
                <c:pt idx="15">
                  <c:v>41456.0</c:v>
                </c:pt>
                <c:pt idx="16">
                  <c:v>41640.0</c:v>
                </c:pt>
                <c:pt idx="17">
                  <c:v>41821.0</c:v>
                </c:pt>
                <c:pt idx="18">
                  <c:v>42005.0</c:v>
                </c:pt>
                <c:pt idx="19">
                  <c:v>42186.0</c:v>
                </c:pt>
                <c:pt idx="20">
                  <c:v>42370.0</c:v>
                </c:pt>
              </c:numCache>
            </c:numRef>
          </c:cat>
          <c:val>
            <c:numRef>
              <c:f>'Contra Costa'!$Z$7:$AT$7</c:f>
              <c:numCache>
                <c:formatCode>#,##0</c:formatCode>
                <c:ptCount val="21"/>
                <c:pt idx="0">
                  <c:v>236.0</c:v>
                </c:pt>
                <c:pt idx="1">
                  <c:v>234.0</c:v>
                </c:pt>
                <c:pt idx="2">
                  <c:v>227.0</c:v>
                </c:pt>
                <c:pt idx="3">
                  <c:v>222.0</c:v>
                </c:pt>
                <c:pt idx="4">
                  <c:v>202.0</c:v>
                </c:pt>
                <c:pt idx="5">
                  <c:v>176.0</c:v>
                </c:pt>
                <c:pt idx="6">
                  <c:v>158.0</c:v>
                </c:pt>
                <c:pt idx="7">
                  <c:v>148.0</c:v>
                </c:pt>
                <c:pt idx="8">
                  <c:v>144.0</c:v>
                </c:pt>
                <c:pt idx="9">
                  <c:v>168.0</c:v>
                </c:pt>
                <c:pt idx="10">
                  <c:v>157.0</c:v>
                </c:pt>
                <c:pt idx="11">
                  <c:v>150.0</c:v>
                </c:pt>
                <c:pt idx="12">
                  <c:v>113.0</c:v>
                </c:pt>
                <c:pt idx="13">
                  <c:v>141.0</c:v>
                </c:pt>
                <c:pt idx="14">
                  <c:v>151.0</c:v>
                </c:pt>
                <c:pt idx="15">
                  <c:v>146.0</c:v>
                </c:pt>
                <c:pt idx="16">
                  <c:v>134.0</c:v>
                </c:pt>
                <c:pt idx="17">
                  <c:v>149.0</c:v>
                </c:pt>
                <c:pt idx="18">
                  <c:v>137.0</c:v>
                </c:pt>
                <c:pt idx="19">
                  <c:v>110.0</c:v>
                </c:pt>
                <c:pt idx="20">
                  <c:v>98.0</c:v>
                </c:pt>
              </c:numCache>
            </c:numRef>
          </c:val>
        </c:ser>
        <c:ser>
          <c:idx val="2"/>
          <c:order val="2"/>
          <c:tx>
            <c:strRef>
              <c:f>'Contra Costa'!$Y$8</c:f>
              <c:strCache>
                <c:ptCount val="1"/>
                <c:pt idx="0">
                  <c:v>San Mateo</c:v>
                </c:pt>
              </c:strCache>
            </c:strRef>
          </c:tx>
          <c:spPr>
            <a:solidFill>
              <a:schemeClr val="accent3"/>
            </a:solidFill>
            <a:ln w="25400">
              <a:noFill/>
            </a:ln>
            <a:effectLst/>
          </c:spPr>
          <c:cat>
            <c:numRef>
              <c:f>'Contra Costa'!$Z$3:$AT$3</c:f>
              <c:numCache>
                <c:formatCode>m/d/yyyy</c:formatCode>
                <c:ptCount val="21"/>
                <c:pt idx="0">
                  <c:v>38718.0</c:v>
                </c:pt>
                <c:pt idx="1">
                  <c:v>38899.0</c:v>
                </c:pt>
                <c:pt idx="2">
                  <c:v>39083.0</c:v>
                </c:pt>
                <c:pt idx="3">
                  <c:v>39264.0</c:v>
                </c:pt>
                <c:pt idx="4">
                  <c:v>39448.0</c:v>
                </c:pt>
                <c:pt idx="5">
                  <c:v>39630.0</c:v>
                </c:pt>
                <c:pt idx="6">
                  <c:v>39814.0</c:v>
                </c:pt>
                <c:pt idx="7">
                  <c:v>39995.0</c:v>
                </c:pt>
                <c:pt idx="8">
                  <c:v>40179.0</c:v>
                </c:pt>
                <c:pt idx="9">
                  <c:v>40360.0</c:v>
                </c:pt>
                <c:pt idx="10">
                  <c:v>40544.0</c:v>
                </c:pt>
                <c:pt idx="11">
                  <c:v>40725.0</c:v>
                </c:pt>
                <c:pt idx="12">
                  <c:v>40909.0</c:v>
                </c:pt>
                <c:pt idx="13">
                  <c:v>41091.0</c:v>
                </c:pt>
                <c:pt idx="14">
                  <c:v>41275.0</c:v>
                </c:pt>
                <c:pt idx="15">
                  <c:v>41456.0</c:v>
                </c:pt>
                <c:pt idx="16">
                  <c:v>41640.0</c:v>
                </c:pt>
                <c:pt idx="17">
                  <c:v>41821.0</c:v>
                </c:pt>
                <c:pt idx="18">
                  <c:v>42005.0</c:v>
                </c:pt>
                <c:pt idx="19">
                  <c:v>42186.0</c:v>
                </c:pt>
                <c:pt idx="20">
                  <c:v>42370.0</c:v>
                </c:pt>
              </c:numCache>
            </c:numRef>
          </c:cat>
          <c:val>
            <c:numRef>
              <c:f>'Contra Costa'!$Z$8:$AT$8</c:f>
              <c:numCache>
                <c:formatCode>#,##0</c:formatCode>
                <c:ptCount val="21"/>
                <c:pt idx="0">
                  <c:v>13.0</c:v>
                </c:pt>
                <c:pt idx="1">
                  <c:v>14.0</c:v>
                </c:pt>
                <c:pt idx="2">
                  <c:v>12.0</c:v>
                </c:pt>
                <c:pt idx="3">
                  <c:v>12.0</c:v>
                </c:pt>
                <c:pt idx="4">
                  <c:v>13.0</c:v>
                </c:pt>
                <c:pt idx="5">
                  <c:v>15.0</c:v>
                </c:pt>
                <c:pt idx="6">
                  <c:v>8.0</c:v>
                </c:pt>
                <c:pt idx="7">
                  <c:v>8.0</c:v>
                </c:pt>
                <c:pt idx="8">
                  <c:v>12.0</c:v>
                </c:pt>
                <c:pt idx="9">
                  <c:v>13.0</c:v>
                </c:pt>
                <c:pt idx="10">
                  <c:v>12.0</c:v>
                </c:pt>
                <c:pt idx="11">
                  <c:v>13.0</c:v>
                </c:pt>
                <c:pt idx="12">
                  <c:v>12.0</c:v>
                </c:pt>
                <c:pt idx="13">
                  <c:v>10.0</c:v>
                </c:pt>
                <c:pt idx="14">
                  <c:v>15.0</c:v>
                </c:pt>
                <c:pt idx="15">
                  <c:v>12.0</c:v>
                </c:pt>
                <c:pt idx="16">
                  <c:v>10.0</c:v>
                </c:pt>
                <c:pt idx="17">
                  <c:v>11.0</c:v>
                </c:pt>
                <c:pt idx="18">
                  <c:v>16.0</c:v>
                </c:pt>
                <c:pt idx="19">
                  <c:v>18.0</c:v>
                </c:pt>
                <c:pt idx="20">
                  <c:v>19.0</c:v>
                </c:pt>
              </c:numCache>
            </c:numRef>
          </c:val>
        </c:ser>
        <c:ser>
          <c:idx val="3"/>
          <c:order val="3"/>
          <c:tx>
            <c:strRef>
              <c:f>'Contra Costa'!$Y$9</c:f>
              <c:strCache>
                <c:ptCount val="1"/>
                <c:pt idx="0">
                  <c:v>Santa Clara</c:v>
                </c:pt>
              </c:strCache>
            </c:strRef>
          </c:tx>
          <c:spPr>
            <a:solidFill>
              <a:schemeClr val="accent4"/>
            </a:solidFill>
            <a:ln>
              <a:noFill/>
            </a:ln>
            <a:effectLst/>
          </c:spPr>
          <c:cat>
            <c:numRef>
              <c:f>'Contra Costa'!$Z$3:$AT$3</c:f>
              <c:numCache>
                <c:formatCode>m/d/yyyy</c:formatCode>
                <c:ptCount val="21"/>
                <c:pt idx="0">
                  <c:v>38718.0</c:v>
                </c:pt>
                <c:pt idx="1">
                  <c:v>38899.0</c:v>
                </c:pt>
                <c:pt idx="2">
                  <c:v>39083.0</c:v>
                </c:pt>
                <c:pt idx="3">
                  <c:v>39264.0</c:v>
                </c:pt>
                <c:pt idx="4">
                  <c:v>39448.0</c:v>
                </c:pt>
                <c:pt idx="5">
                  <c:v>39630.0</c:v>
                </c:pt>
                <c:pt idx="6">
                  <c:v>39814.0</c:v>
                </c:pt>
                <c:pt idx="7">
                  <c:v>39995.0</c:v>
                </c:pt>
                <c:pt idx="8">
                  <c:v>40179.0</c:v>
                </c:pt>
                <c:pt idx="9">
                  <c:v>40360.0</c:v>
                </c:pt>
                <c:pt idx="10">
                  <c:v>40544.0</c:v>
                </c:pt>
                <c:pt idx="11">
                  <c:v>40725.0</c:v>
                </c:pt>
                <c:pt idx="12">
                  <c:v>40909.0</c:v>
                </c:pt>
                <c:pt idx="13">
                  <c:v>41091.0</c:v>
                </c:pt>
                <c:pt idx="14">
                  <c:v>41275.0</c:v>
                </c:pt>
                <c:pt idx="15">
                  <c:v>41456.0</c:v>
                </c:pt>
                <c:pt idx="16">
                  <c:v>41640.0</c:v>
                </c:pt>
                <c:pt idx="17">
                  <c:v>41821.0</c:v>
                </c:pt>
                <c:pt idx="18">
                  <c:v>42005.0</c:v>
                </c:pt>
                <c:pt idx="19">
                  <c:v>42186.0</c:v>
                </c:pt>
                <c:pt idx="20">
                  <c:v>42370.0</c:v>
                </c:pt>
              </c:numCache>
            </c:numRef>
          </c:cat>
          <c:val>
            <c:numRef>
              <c:f>'Contra Costa'!$Z$9:$AT$9</c:f>
              <c:numCache>
                <c:formatCode>#,##0</c:formatCode>
                <c:ptCount val="21"/>
                <c:pt idx="0">
                  <c:v>19.0</c:v>
                </c:pt>
                <c:pt idx="1">
                  <c:v>25.0</c:v>
                </c:pt>
                <c:pt idx="2">
                  <c:v>27.0</c:v>
                </c:pt>
                <c:pt idx="3">
                  <c:v>28.0</c:v>
                </c:pt>
                <c:pt idx="4">
                  <c:v>22.0</c:v>
                </c:pt>
                <c:pt idx="5">
                  <c:v>16.0</c:v>
                </c:pt>
                <c:pt idx="6">
                  <c:v>13.0</c:v>
                </c:pt>
                <c:pt idx="7">
                  <c:v>17.0</c:v>
                </c:pt>
                <c:pt idx="8">
                  <c:v>9.0</c:v>
                </c:pt>
                <c:pt idx="9">
                  <c:v>4.0</c:v>
                </c:pt>
                <c:pt idx="10">
                  <c:v>8.0</c:v>
                </c:pt>
                <c:pt idx="11">
                  <c:v>8.0</c:v>
                </c:pt>
                <c:pt idx="12">
                  <c:v>6.0</c:v>
                </c:pt>
                <c:pt idx="13">
                  <c:v>7.0</c:v>
                </c:pt>
                <c:pt idx="14">
                  <c:v>8.0</c:v>
                </c:pt>
                <c:pt idx="15">
                  <c:v>9.0</c:v>
                </c:pt>
                <c:pt idx="16">
                  <c:v>14.0</c:v>
                </c:pt>
                <c:pt idx="17">
                  <c:v>18.0</c:v>
                </c:pt>
                <c:pt idx="18">
                  <c:v>19.0</c:v>
                </c:pt>
                <c:pt idx="19">
                  <c:v>22.0</c:v>
                </c:pt>
                <c:pt idx="20">
                  <c:v>18.0</c:v>
                </c:pt>
              </c:numCache>
            </c:numRef>
          </c:val>
        </c:ser>
        <c:ser>
          <c:idx val="4"/>
          <c:order val="4"/>
          <c:tx>
            <c:strRef>
              <c:f>'Contra Costa'!$Y$10</c:f>
              <c:strCache>
                <c:ptCount val="1"/>
                <c:pt idx="0">
                  <c:v>Sacramento</c:v>
                </c:pt>
              </c:strCache>
            </c:strRef>
          </c:tx>
          <c:spPr>
            <a:solidFill>
              <a:schemeClr val="accent5"/>
            </a:solidFill>
            <a:ln>
              <a:noFill/>
            </a:ln>
            <a:effectLst/>
          </c:spPr>
          <c:cat>
            <c:numRef>
              <c:f>'Contra Costa'!$Z$3:$AT$3</c:f>
              <c:numCache>
                <c:formatCode>m/d/yyyy</c:formatCode>
                <c:ptCount val="21"/>
                <c:pt idx="0">
                  <c:v>38718.0</c:v>
                </c:pt>
                <c:pt idx="1">
                  <c:v>38899.0</c:v>
                </c:pt>
                <c:pt idx="2">
                  <c:v>39083.0</c:v>
                </c:pt>
                <c:pt idx="3">
                  <c:v>39264.0</c:v>
                </c:pt>
                <c:pt idx="4">
                  <c:v>39448.0</c:v>
                </c:pt>
                <c:pt idx="5">
                  <c:v>39630.0</c:v>
                </c:pt>
                <c:pt idx="6">
                  <c:v>39814.0</c:v>
                </c:pt>
                <c:pt idx="7">
                  <c:v>39995.0</c:v>
                </c:pt>
                <c:pt idx="8">
                  <c:v>40179.0</c:v>
                </c:pt>
                <c:pt idx="9">
                  <c:v>40360.0</c:v>
                </c:pt>
                <c:pt idx="10">
                  <c:v>40544.0</c:v>
                </c:pt>
                <c:pt idx="11">
                  <c:v>40725.0</c:v>
                </c:pt>
                <c:pt idx="12">
                  <c:v>40909.0</c:v>
                </c:pt>
                <c:pt idx="13">
                  <c:v>41091.0</c:v>
                </c:pt>
                <c:pt idx="14">
                  <c:v>41275.0</c:v>
                </c:pt>
                <c:pt idx="15">
                  <c:v>41456.0</c:v>
                </c:pt>
                <c:pt idx="16">
                  <c:v>41640.0</c:v>
                </c:pt>
                <c:pt idx="17">
                  <c:v>41821.0</c:v>
                </c:pt>
                <c:pt idx="18">
                  <c:v>42005.0</c:v>
                </c:pt>
                <c:pt idx="19">
                  <c:v>42186.0</c:v>
                </c:pt>
                <c:pt idx="20">
                  <c:v>42370.0</c:v>
                </c:pt>
              </c:numCache>
            </c:numRef>
          </c:cat>
          <c:val>
            <c:numRef>
              <c:f>'Contra Costa'!$Z$10:$AT$10</c:f>
              <c:numCache>
                <c:formatCode>#,##0</c:formatCode>
                <c:ptCount val="21"/>
                <c:pt idx="0">
                  <c:v>27.0</c:v>
                </c:pt>
                <c:pt idx="1">
                  <c:v>22.0</c:v>
                </c:pt>
                <c:pt idx="2">
                  <c:v>24.0</c:v>
                </c:pt>
                <c:pt idx="3">
                  <c:v>29.0</c:v>
                </c:pt>
                <c:pt idx="4">
                  <c:v>29.0</c:v>
                </c:pt>
                <c:pt idx="5">
                  <c:v>24.0</c:v>
                </c:pt>
                <c:pt idx="6">
                  <c:v>24.0</c:v>
                </c:pt>
                <c:pt idx="7">
                  <c:v>22.0</c:v>
                </c:pt>
                <c:pt idx="8">
                  <c:v>18.0</c:v>
                </c:pt>
                <c:pt idx="9">
                  <c:v>17.0</c:v>
                </c:pt>
                <c:pt idx="10">
                  <c:v>18.0</c:v>
                </c:pt>
                <c:pt idx="11">
                  <c:v>19.0</c:v>
                </c:pt>
                <c:pt idx="12">
                  <c:v>18.0</c:v>
                </c:pt>
                <c:pt idx="13">
                  <c:v>21.0</c:v>
                </c:pt>
                <c:pt idx="14">
                  <c:v>28.0</c:v>
                </c:pt>
                <c:pt idx="15">
                  <c:v>36.0</c:v>
                </c:pt>
                <c:pt idx="16">
                  <c:v>26.0</c:v>
                </c:pt>
                <c:pt idx="17">
                  <c:v>18.0</c:v>
                </c:pt>
                <c:pt idx="18">
                  <c:v>15.0</c:v>
                </c:pt>
                <c:pt idx="19">
                  <c:v>12.0</c:v>
                </c:pt>
                <c:pt idx="20">
                  <c:v>17.0</c:v>
                </c:pt>
              </c:numCache>
            </c:numRef>
          </c:val>
        </c:ser>
        <c:dLbls>
          <c:showLegendKey val="0"/>
          <c:showVal val="0"/>
          <c:showCatName val="0"/>
          <c:showSerName val="0"/>
          <c:showPercent val="0"/>
          <c:showBubbleSize val="0"/>
        </c:dLbls>
        <c:axId val="-2131030552"/>
        <c:axId val="-2064853480"/>
      </c:areaChart>
      <c:dateAx>
        <c:axId val="-2131030552"/>
        <c:scaling>
          <c:orientation val="minMax"/>
          <c:min val="40909.0"/>
        </c:scaling>
        <c:delete val="0"/>
        <c:axPos val="b"/>
        <c:numFmt formatCode="m/d/yyyy"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2064853480"/>
        <c:crosses val="autoZero"/>
        <c:auto val="1"/>
        <c:lblOffset val="100"/>
        <c:baseTimeUnit val="months"/>
        <c:majorUnit val="6.0"/>
        <c:majorTimeUnit val="months"/>
      </c:dateAx>
      <c:valAx>
        <c:axId val="-2064853480"/>
        <c:scaling>
          <c:orientation val="minMax"/>
          <c:max val="600.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2131030552"/>
        <c:crosses val="autoZero"/>
        <c:crossBetween val="midCat"/>
      </c:valAx>
      <c:spPr>
        <a:noFill/>
        <a:ln>
          <a:noFill/>
        </a:ln>
        <a:effectLst/>
      </c:spPr>
    </c:plotArea>
    <c:legend>
      <c:legendPos val="b"/>
      <c:layou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zero"/>
    <c:showDLblsOverMax val="0"/>
  </c:chart>
  <c:spPr>
    <a:noFill/>
    <a:ln>
      <a:noFill/>
    </a:ln>
    <a:effectLst/>
  </c:spPr>
  <c:txPr>
    <a:bodyPr/>
    <a:lstStyle/>
    <a:p>
      <a:pPr>
        <a:defRPr/>
      </a:pPr>
      <a:endParaRPr lang="en-US"/>
    </a:p>
  </c:txPr>
  <c:externalData r:id="rId1">
    <c:autoUpdate val="0"/>
  </c:externalData>
</c:chartSpace>
</file>

<file path=ppt/charts/chart3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00" b="0" i="0" u="none" strike="noStrike" kern="1200" spc="0" baseline="0">
                <a:solidFill>
                  <a:schemeClr val="tx1">
                    <a:lumMod val="65000"/>
                    <a:lumOff val="35000"/>
                  </a:schemeClr>
                </a:solidFill>
                <a:latin typeface="+mn-lt"/>
                <a:ea typeface="+mn-ea"/>
                <a:cs typeface="+mn-cs"/>
              </a:defRPr>
            </a:pPr>
            <a:r>
              <a:rPr lang="en-US" sz="1800" dirty="0"/>
              <a:t>Change in Total </a:t>
            </a:r>
            <a:r>
              <a:rPr lang="en-US" sz="1800" dirty="0" smtClean="0"/>
              <a:t>Caseload</a:t>
            </a:r>
            <a:r>
              <a:rPr lang="en-US" sz="1800" baseline="0" dirty="0" smtClean="0"/>
              <a:t> </a:t>
            </a:r>
            <a:r>
              <a:rPr lang="en-US" sz="1800" dirty="0" smtClean="0"/>
              <a:t>Marin County</a:t>
            </a:r>
          </a:p>
          <a:p>
            <a:pPr>
              <a:defRPr sz="1800" b="0" i="0" u="none" strike="noStrike" kern="1200" spc="0" baseline="0">
                <a:solidFill>
                  <a:schemeClr val="tx1">
                    <a:lumMod val="65000"/>
                    <a:lumOff val="35000"/>
                  </a:schemeClr>
                </a:solidFill>
                <a:latin typeface="+mn-lt"/>
                <a:ea typeface="+mn-ea"/>
                <a:cs typeface="+mn-cs"/>
              </a:defRPr>
            </a:pPr>
            <a:r>
              <a:rPr lang="en-US" sz="1800" dirty="0" smtClean="0"/>
              <a:t>2012-2016</a:t>
            </a:r>
            <a:endParaRPr lang="en-US" sz="1800" dirty="0"/>
          </a:p>
        </c:rich>
      </c:tx>
      <c:layout/>
      <c:overlay val="0"/>
      <c:spPr>
        <a:noFill/>
        <a:ln>
          <a:noFill/>
        </a:ln>
        <a:effectLst/>
      </c:spPr>
    </c:title>
    <c:autoTitleDeleted val="0"/>
    <c:plotArea>
      <c:layout/>
      <c:lineChart>
        <c:grouping val="standard"/>
        <c:varyColors val="0"/>
        <c:ser>
          <c:idx val="0"/>
          <c:order val="0"/>
          <c:spPr>
            <a:ln w="28575" cap="rnd">
              <a:solidFill>
                <a:schemeClr val="accent1"/>
              </a:solidFill>
              <a:round/>
            </a:ln>
            <a:effectLst/>
          </c:spPr>
          <c:marker>
            <c:symbol val="none"/>
          </c:marker>
          <c:cat>
            <c:numRef>
              <c:f>Marin!$AL$3:$AT$3</c:f>
              <c:numCache>
                <c:formatCode>m/d/yyyy</c:formatCode>
                <c:ptCount val="9"/>
                <c:pt idx="0">
                  <c:v>40909.0</c:v>
                </c:pt>
                <c:pt idx="1">
                  <c:v>41091.0</c:v>
                </c:pt>
                <c:pt idx="2">
                  <c:v>41275.0</c:v>
                </c:pt>
                <c:pt idx="3">
                  <c:v>41456.0</c:v>
                </c:pt>
                <c:pt idx="4">
                  <c:v>41640.0</c:v>
                </c:pt>
                <c:pt idx="5">
                  <c:v>41821.0</c:v>
                </c:pt>
                <c:pt idx="6">
                  <c:v>42005.0</c:v>
                </c:pt>
                <c:pt idx="7">
                  <c:v>42186.0</c:v>
                </c:pt>
                <c:pt idx="8">
                  <c:v>42370.0</c:v>
                </c:pt>
              </c:numCache>
            </c:numRef>
          </c:cat>
          <c:val>
            <c:numRef>
              <c:f>Marin!$AL$4:$AT$4</c:f>
              <c:numCache>
                <c:formatCode>#,##0</c:formatCode>
                <c:ptCount val="9"/>
                <c:pt idx="0">
                  <c:v>120.0</c:v>
                </c:pt>
                <c:pt idx="1">
                  <c:v>133.0</c:v>
                </c:pt>
                <c:pt idx="2">
                  <c:v>125.0</c:v>
                </c:pt>
                <c:pt idx="3">
                  <c:v>125.0</c:v>
                </c:pt>
                <c:pt idx="4">
                  <c:v>123.0</c:v>
                </c:pt>
                <c:pt idx="5">
                  <c:v>129.0</c:v>
                </c:pt>
                <c:pt idx="6">
                  <c:v>130.0</c:v>
                </c:pt>
                <c:pt idx="7">
                  <c:v>124.0</c:v>
                </c:pt>
                <c:pt idx="8">
                  <c:v>119.0</c:v>
                </c:pt>
              </c:numCache>
            </c:numRef>
          </c:val>
          <c:smooth val="1"/>
        </c:ser>
        <c:dLbls>
          <c:showLegendKey val="0"/>
          <c:showVal val="0"/>
          <c:showCatName val="0"/>
          <c:showSerName val="0"/>
          <c:showPercent val="0"/>
          <c:showBubbleSize val="0"/>
        </c:dLbls>
        <c:marker val="1"/>
        <c:smooth val="0"/>
        <c:axId val="-2102446312"/>
        <c:axId val="-2102451400"/>
      </c:lineChart>
      <c:dateAx>
        <c:axId val="-2102446312"/>
        <c:scaling>
          <c:orientation val="minMax"/>
        </c:scaling>
        <c:delete val="0"/>
        <c:axPos val="b"/>
        <c:numFmt formatCode="m/d/yyyy" sourceLinked="1"/>
        <c:majorTickMark val="none"/>
        <c:minorTickMark val="none"/>
        <c:tickLblPos val="nextTo"/>
        <c:spPr>
          <a:noFill/>
          <a:ln w="9525" cap="flat" cmpd="sng" algn="ctr">
            <a:solidFill>
              <a:schemeClr val="tx1">
                <a:lumMod val="15000"/>
                <a:lumOff val="85000"/>
              </a:schemeClr>
            </a:solidFill>
            <a:round/>
          </a:ln>
          <a:effectLst/>
        </c:spPr>
        <c:txPr>
          <a:bodyPr rot="5400000" spcFirstLastPara="1" vertOverflow="ellipsis"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2102451400"/>
        <c:crosses val="autoZero"/>
        <c:auto val="1"/>
        <c:lblOffset val="100"/>
        <c:baseTimeUnit val="months"/>
        <c:majorUnit val="6.0"/>
        <c:majorTimeUnit val="months"/>
      </c:dateAx>
      <c:valAx>
        <c:axId val="-2102451400"/>
        <c:scaling>
          <c:orientation val="minMax"/>
          <c:max val="145.0"/>
          <c:min val="105.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2102446312"/>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3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dirty="0"/>
              <a:t>Total Outflow Caseload, Marin County                                                            (Top 5, Jan. 2016)</a:t>
            </a:r>
          </a:p>
        </c:rich>
      </c:tx>
      <c:layout/>
      <c:overlay val="0"/>
      <c:spPr>
        <a:noFill/>
        <a:ln>
          <a:noFill/>
        </a:ln>
        <a:effectLst/>
      </c:spPr>
    </c:title>
    <c:autoTitleDeleted val="0"/>
    <c:plotArea>
      <c:layout/>
      <c:barChart>
        <c:barDir val="col"/>
        <c:grouping val="clustered"/>
        <c:varyColors val="0"/>
        <c:ser>
          <c:idx val="0"/>
          <c:order val="0"/>
          <c:tx>
            <c:v>Total Caseload</c:v>
          </c:tx>
          <c:spPr>
            <a:solidFill>
              <a:schemeClr val="accent1"/>
            </a:solidFill>
            <a:ln>
              <a:noFill/>
            </a:ln>
            <a:effectLst/>
          </c:spPr>
          <c:invertIfNegative val="0"/>
          <c:cat>
            <c:strRef>
              <c:f>Marin!$A$69:$A$73</c:f>
              <c:strCache>
                <c:ptCount val="5"/>
                <c:pt idx="0">
                  <c:v>Sonoma</c:v>
                </c:pt>
                <c:pt idx="1">
                  <c:v>Contra Costa</c:v>
                </c:pt>
                <c:pt idx="2">
                  <c:v>Placer</c:v>
                </c:pt>
                <c:pt idx="3">
                  <c:v>Solano</c:v>
                </c:pt>
                <c:pt idx="4">
                  <c:v>Alameda</c:v>
                </c:pt>
              </c:strCache>
            </c:strRef>
          </c:cat>
          <c:val>
            <c:numRef>
              <c:f>Marin!$B$69:$B$73</c:f>
              <c:numCache>
                <c:formatCode>General</c:formatCode>
                <c:ptCount val="5"/>
                <c:pt idx="0">
                  <c:v>5.0</c:v>
                </c:pt>
                <c:pt idx="1">
                  <c:v>5.0</c:v>
                </c:pt>
                <c:pt idx="2">
                  <c:v>5.0</c:v>
                </c:pt>
                <c:pt idx="3">
                  <c:v>3.0</c:v>
                </c:pt>
                <c:pt idx="4">
                  <c:v>2.0</c:v>
                </c:pt>
              </c:numCache>
            </c:numRef>
          </c:val>
        </c:ser>
        <c:dLbls>
          <c:showLegendKey val="0"/>
          <c:showVal val="0"/>
          <c:showCatName val="0"/>
          <c:showSerName val="0"/>
          <c:showPercent val="0"/>
          <c:showBubbleSize val="0"/>
        </c:dLbls>
        <c:gapWidth val="219"/>
        <c:overlap val="-27"/>
        <c:axId val="-2102524040"/>
        <c:axId val="-2102520856"/>
      </c:barChart>
      <c:lineChart>
        <c:grouping val="standard"/>
        <c:varyColors val="0"/>
        <c:ser>
          <c:idx val="1"/>
          <c:order val="1"/>
          <c:tx>
            <c:v>Cumulative Percent</c:v>
          </c:tx>
          <c:spPr>
            <a:ln w="28575" cap="rnd">
              <a:solidFill>
                <a:schemeClr val="accent2"/>
              </a:solidFill>
              <a:round/>
            </a:ln>
            <a:effectLst/>
          </c:spPr>
          <c:marker>
            <c:symbol val="circle"/>
            <c:size val="5"/>
            <c:spPr>
              <a:solidFill>
                <a:schemeClr val="accent2"/>
              </a:solidFill>
              <a:ln w="9525">
                <a:solidFill>
                  <a:schemeClr val="accent2"/>
                </a:solidFill>
              </a:ln>
              <a:effectLst/>
            </c:spPr>
          </c:marker>
          <c:cat>
            <c:strRef>
              <c:f>Marin!$A$69:$A$73</c:f>
              <c:strCache>
                <c:ptCount val="5"/>
                <c:pt idx="0">
                  <c:v>Sonoma</c:v>
                </c:pt>
                <c:pt idx="1">
                  <c:v>Contra Costa</c:v>
                </c:pt>
                <c:pt idx="2">
                  <c:v>Placer</c:v>
                </c:pt>
                <c:pt idx="3">
                  <c:v>Solano</c:v>
                </c:pt>
                <c:pt idx="4">
                  <c:v>Alameda</c:v>
                </c:pt>
              </c:strCache>
            </c:strRef>
          </c:cat>
          <c:val>
            <c:numRef>
              <c:f>Marin!$E$69:$E$73</c:f>
              <c:numCache>
                <c:formatCode>0%</c:formatCode>
                <c:ptCount val="5"/>
                <c:pt idx="0">
                  <c:v>0.192307692307692</c:v>
                </c:pt>
                <c:pt idx="1">
                  <c:v>0.416666666666667</c:v>
                </c:pt>
                <c:pt idx="2">
                  <c:v>0.625</c:v>
                </c:pt>
                <c:pt idx="3">
                  <c:v>0.75</c:v>
                </c:pt>
                <c:pt idx="4">
                  <c:v>0.833333333333333</c:v>
                </c:pt>
              </c:numCache>
            </c:numRef>
          </c:val>
          <c:smooth val="0"/>
        </c:ser>
        <c:dLbls>
          <c:showLegendKey val="0"/>
          <c:showVal val="0"/>
          <c:showCatName val="0"/>
          <c:showSerName val="0"/>
          <c:showPercent val="0"/>
          <c:showBubbleSize val="0"/>
        </c:dLbls>
        <c:marker val="1"/>
        <c:smooth val="0"/>
        <c:axId val="-2102513432"/>
        <c:axId val="-2102517000"/>
      </c:lineChart>
      <c:catAx>
        <c:axId val="-210252404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2102520856"/>
        <c:crosses val="autoZero"/>
        <c:auto val="1"/>
        <c:lblAlgn val="ctr"/>
        <c:lblOffset val="100"/>
        <c:noMultiLvlLbl val="0"/>
      </c:catAx>
      <c:valAx>
        <c:axId val="-2102520856"/>
        <c:scaling>
          <c:orientation val="minMax"/>
          <c:max val="25.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2102524040"/>
        <c:crosses val="autoZero"/>
        <c:crossBetween val="between"/>
      </c:valAx>
      <c:valAx>
        <c:axId val="-2102517000"/>
        <c:scaling>
          <c:orientation val="minMax"/>
          <c:max val="1.0"/>
        </c:scaling>
        <c:delete val="0"/>
        <c:axPos val="r"/>
        <c:numFmt formatCode="0%" sourceLinked="1"/>
        <c:majorTickMark val="out"/>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2102513432"/>
        <c:crosses val="max"/>
        <c:crossBetween val="between"/>
      </c:valAx>
      <c:catAx>
        <c:axId val="-2102513432"/>
        <c:scaling>
          <c:orientation val="minMax"/>
        </c:scaling>
        <c:delete val="1"/>
        <c:axPos val="b"/>
        <c:numFmt formatCode="General" sourceLinked="1"/>
        <c:majorTickMark val="out"/>
        <c:minorTickMark val="none"/>
        <c:tickLblPos val="nextTo"/>
        <c:crossAx val="-2102517000"/>
        <c:crosses val="autoZero"/>
        <c:auto val="1"/>
        <c:lblAlgn val="ctr"/>
        <c:lblOffset val="100"/>
        <c:noMultiLvlLbl val="0"/>
      </c:catAx>
      <c:spPr>
        <a:noFill/>
        <a:ln>
          <a:noFill/>
        </a:ln>
        <a:effectLst/>
      </c:spPr>
    </c:plotArea>
    <c:legend>
      <c:legendPos val="b"/>
      <c:layou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3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sz="1400" b="0" i="0" kern="1200" spc="0" baseline="0" dirty="0">
                <a:solidFill>
                  <a:srgbClr val="595959"/>
                </a:solidFill>
                <a:effectLst/>
              </a:rPr>
              <a:t>Change in Outflow Caseload, Marin County                 </a:t>
            </a:r>
            <a:endParaRPr lang="en-US" dirty="0">
              <a:effectLst/>
            </a:endParaRPr>
          </a:p>
          <a:p>
            <a:pPr>
              <a:defRPr sz="1400" b="0" i="0" u="none" strike="noStrike" kern="1200" spc="0" baseline="0">
                <a:solidFill>
                  <a:schemeClr val="tx1">
                    <a:lumMod val="65000"/>
                    <a:lumOff val="35000"/>
                  </a:schemeClr>
                </a:solidFill>
                <a:latin typeface="+mn-lt"/>
                <a:ea typeface="+mn-ea"/>
                <a:cs typeface="+mn-cs"/>
              </a:defRPr>
            </a:pPr>
            <a:r>
              <a:rPr lang="en-US" sz="1400" b="0" i="0" kern="1200" spc="0" baseline="0" dirty="0">
                <a:solidFill>
                  <a:srgbClr val="595959"/>
                </a:solidFill>
                <a:effectLst/>
              </a:rPr>
              <a:t>(All)</a:t>
            </a:r>
            <a:endParaRPr lang="en-US" dirty="0">
              <a:effectLst/>
            </a:endParaRPr>
          </a:p>
        </c:rich>
      </c:tx>
      <c:layout/>
      <c:overlay val="0"/>
      <c:spPr>
        <a:noFill/>
        <a:ln>
          <a:noFill/>
        </a:ln>
        <a:effectLst/>
      </c:spPr>
    </c:title>
    <c:autoTitleDeleted val="0"/>
    <c:plotArea>
      <c:layout/>
      <c:areaChart>
        <c:grouping val="stacked"/>
        <c:varyColors val="0"/>
        <c:ser>
          <c:idx val="0"/>
          <c:order val="0"/>
          <c:spPr>
            <a:solidFill>
              <a:schemeClr val="accent1"/>
            </a:solidFill>
            <a:ln>
              <a:noFill/>
            </a:ln>
            <a:effectLst/>
          </c:spPr>
          <c:cat>
            <c:numRef>
              <c:f>Marin!$B$3:$V$3</c:f>
              <c:numCache>
                <c:formatCode>m/d/yyyy</c:formatCode>
                <c:ptCount val="21"/>
                <c:pt idx="0">
                  <c:v>38718.0</c:v>
                </c:pt>
                <c:pt idx="1">
                  <c:v>38899.0</c:v>
                </c:pt>
                <c:pt idx="2">
                  <c:v>39083.0</c:v>
                </c:pt>
                <c:pt idx="3">
                  <c:v>39264.0</c:v>
                </c:pt>
                <c:pt idx="4">
                  <c:v>39448.0</c:v>
                </c:pt>
                <c:pt idx="5">
                  <c:v>39630.0</c:v>
                </c:pt>
                <c:pt idx="6">
                  <c:v>39814.0</c:v>
                </c:pt>
                <c:pt idx="7">
                  <c:v>39995.0</c:v>
                </c:pt>
                <c:pt idx="8">
                  <c:v>40179.0</c:v>
                </c:pt>
                <c:pt idx="9">
                  <c:v>40360.0</c:v>
                </c:pt>
                <c:pt idx="10">
                  <c:v>40544.0</c:v>
                </c:pt>
                <c:pt idx="11">
                  <c:v>40725.0</c:v>
                </c:pt>
                <c:pt idx="12">
                  <c:v>40909.0</c:v>
                </c:pt>
                <c:pt idx="13">
                  <c:v>41091.0</c:v>
                </c:pt>
                <c:pt idx="14">
                  <c:v>41275.0</c:v>
                </c:pt>
                <c:pt idx="15">
                  <c:v>41456.0</c:v>
                </c:pt>
                <c:pt idx="16">
                  <c:v>41640.0</c:v>
                </c:pt>
                <c:pt idx="17">
                  <c:v>41821.0</c:v>
                </c:pt>
                <c:pt idx="18">
                  <c:v>42005.0</c:v>
                </c:pt>
                <c:pt idx="19">
                  <c:v>42186.0</c:v>
                </c:pt>
                <c:pt idx="20">
                  <c:v>42370.0</c:v>
                </c:pt>
              </c:numCache>
            </c:numRef>
          </c:cat>
          <c:val>
            <c:numRef>
              <c:f>Marin!$B$65:$V$65</c:f>
              <c:numCache>
                <c:formatCode>#,##0</c:formatCode>
                <c:ptCount val="21"/>
                <c:pt idx="0">
                  <c:v>12.0</c:v>
                </c:pt>
                <c:pt idx="1">
                  <c:v>11.0</c:v>
                </c:pt>
                <c:pt idx="2">
                  <c:v>12.0</c:v>
                </c:pt>
                <c:pt idx="3">
                  <c:v>10.0</c:v>
                </c:pt>
                <c:pt idx="4">
                  <c:v>10.0</c:v>
                </c:pt>
                <c:pt idx="5">
                  <c:v>7.0</c:v>
                </c:pt>
                <c:pt idx="6">
                  <c:v>6.0</c:v>
                </c:pt>
                <c:pt idx="7">
                  <c:v>8.0</c:v>
                </c:pt>
                <c:pt idx="8">
                  <c:v>14.0</c:v>
                </c:pt>
                <c:pt idx="9">
                  <c:v>22.0</c:v>
                </c:pt>
                <c:pt idx="10">
                  <c:v>21.0</c:v>
                </c:pt>
                <c:pt idx="11">
                  <c:v>26.0</c:v>
                </c:pt>
                <c:pt idx="12">
                  <c:v>23.0</c:v>
                </c:pt>
                <c:pt idx="13">
                  <c:v>32.0</c:v>
                </c:pt>
                <c:pt idx="14">
                  <c:v>19.0</c:v>
                </c:pt>
                <c:pt idx="15">
                  <c:v>27.0</c:v>
                </c:pt>
                <c:pt idx="16">
                  <c:v>24.0</c:v>
                </c:pt>
                <c:pt idx="17">
                  <c:v>35.0</c:v>
                </c:pt>
                <c:pt idx="18">
                  <c:v>34.0</c:v>
                </c:pt>
                <c:pt idx="19">
                  <c:v>31.0</c:v>
                </c:pt>
                <c:pt idx="20">
                  <c:v>24.0</c:v>
                </c:pt>
              </c:numCache>
            </c:numRef>
          </c:val>
        </c:ser>
        <c:dLbls>
          <c:showLegendKey val="0"/>
          <c:showVal val="0"/>
          <c:showCatName val="0"/>
          <c:showSerName val="0"/>
          <c:showPercent val="0"/>
          <c:showBubbleSize val="0"/>
        </c:dLbls>
        <c:axId val="-2102581128"/>
        <c:axId val="-2102623000"/>
      </c:areaChart>
      <c:dateAx>
        <c:axId val="-2102581128"/>
        <c:scaling>
          <c:orientation val="minMax"/>
          <c:min val="40909.0"/>
        </c:scaling>
        <c:delete val="0"/>
        <c:axPos val="b"/>
        <c:numFmt formatCode="m/d/yyyy"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2102623000"/>
        <c:crosses val="autoZero"/>
        <c:auto val="1"/>
        <c:lblOffset val="100"/>
        <c:baseTimeUnit val="months"/>
        <c:majorUnit val="6.0"/>
        <c:majorTimeUnit val="months"/>
      </c:dateAx>
      <c:valAx>
        <c:axId val="-2102623000"/>
        <c:scaling>
          <c:orientation val="minMax"/>
          <c:max val="120.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2102581128"/>
        <c:crosses val="autoZero"/>
        <c:crossBetween val="midCat"/>
      </c:valAx>
      <c:spPr>
        <a:noFill/>
        <a:ln>
          <a:noFill/>
        </a:ln>
        <a:effectLst/>
      </c:spPr>
    </c:plotArea>
    <c:plotVisOnly val="1"/>
    <c:dispBlanksAs val="zero"/>
    <c:showDLblsOverMax val="0"/>
  </c:chart>
  <c:spPr>
    <a:noFill/>
    <a:ln>
      <a:noFill/>
    </a:ln>
    <a:effectLst/>
  </c:spPr>
  <c:txPr>
    <a:bodyPr/>
    <a:lstStyle/>
    <a:p>
      <a:pPr>
        <a:defRPr/>
      </a:pPr>
      <a:endParaRPr lang="en-US"/>
    </a:p>
  </c:txPr>
  <c:externalData r:id="rId1">
    <c:autoUpdate val="0"/>
  </c:externalData>
</c:chartSpace>
</file>

<file path=ppt/charts/chart3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sz="1400" b="0" i="0" kern="1200" spc="0" baseline="0" dirty="0">
                <a:solidFill>
                  <a:srgbClr val="595959"/>
                </a:solidFill>
                <a:effectLst/>
              </a:rPr>
              <a:t>Change in Outflow Caseload, Marin County                 </a:t>
            </a:r>
            <a:endParaRPr lang="en-US" dirty="0">
              <a:effectLst/>
            </a:endParaRPr>
          </a:p>
          <a:p>
            <a:pPr>
              <a:defRPr sz="1400" b="0" i="0" u="none" strike="noStrike" kern="1200" spc="0" baseline="0">
                <a:solidFill>
                  <a:schemeClr val="tx1">
                    <a:lumMod val="65000"/>
                    <a:lumOff val="35000"/>
                  </a:schemeClr>
                </a:solidFill>
                <a:latin typeface="+mn-lt"/>
                <a:ea typeface="+mn-ea"/>
                <a:cs typeface="+mn-cs"/>
              </a:defRPr>
            </a:pPr>
            <a:r>
              <a:rPr lang="en-US" sz="1400" b="0" i="0" kern="1200" spc="0" baseline="0" dirty="0">
                <a:solidFill>
                  <a:srgbClr val="595959"/>
                </a:solidFill>
                <a:effectLst/>
              </a:rPr>
              <a:t>(Top 5)</a:t>
            </a:r>
            <a:endParaRPr lang="en-US" dirty="0">
              <a:effectLst/>
            </a:endParaRPr>
          </a:p>
        </c:rich>
      </c:tx>
      <c:layout/>
      <c:overlay val="0"/>
      <c:spPr>
        <a:noFill/>
        <a:ln>
          <a:noFill/>
        </a:ln>
        <a:effectLst/>
      </c:spPr>
    </c:title>
    <c:autoTitleDeleted val="0"/>
    <c:plotArea>
      <c:layout/>
      <c:areaChart>
        <c:grouping val="stacked"/>
        <c:varyColors val="0"/>
        <c:ser>
          <c:idx val="0"/>
          <c:order val="0"/>
          <c:tx>
            <c:strRef>
              <c:f>Marin!$A$6</c:f>
              <c:strCache>
                <c:ptCount val="1"/>
                <c:pt idx="0">
                  <c:v>Sonoma</c:v>
                </c:pt>
              </c:strCache>
            </c:strRef>
          </c:tx>
          <c:spPr>
            <a:solidFill>
              <a:schemeClr val="accent1"/>
            </a:solidFill>
            <a:ln>
              <a:noFill/>
            </a:ln>
            <a:effectLst/>
          </c:spPr>
          <c:cat>
            <c:numRef>
              <c:f>Marin!$B$3:$V$3</c:f>
              <c:numCache>
                <c:formatCode>m/d/yyyy</c:formatCode>
                <c:ptCount val="21"/>
                <c:pt idx="0">
                  <c:v>38718.0</c:v>
                </c:pt>
                <c:pt idx="1">
                  <c:v>38899.0</c:v>
                </c:pt>
                <c:pt idx="2">
                  <c:v>39083.0</c:v>
                </c:pt>
                <c:pt idx="3">
                  <c:v>39264.0</c:v>
                </c:pt>
                <c:pt idx="4">
                  <c:v>39448.0</c:v>
                </c:pt>
                <c:pt idx="5">
                  <c:v>39630.0</c:v>
                </c:pt>
                <c:pt idx="6">
                  <c:v>39814.0</c:v>
                </c:pt>
                <c:pt idx="7">
                  <c:v>39995.0</c:v>
                </c:pt>
                <c:pt idx="8">
                  <c:v>40179.0</c:v>
                </c:pt>
                <c:pt idx="9">
                  <c:v>40360.0</c:v>
                </c:pt>
                <c:pt idx="10">
                  <c:v>40544.0</c:v>
                </c:pt>
                <c:pt idx="11">
                  <c:v>40725.0</c:v>
                </c:pt>
                <c:pt idx="12">
                  <c:v>40909.0</c:v>
                </c:pt>
                <c:pt idx="13">
                  <c:v>41091.0</c:v>
                </c:pt>
                <c:pt idx="14">
                  <c:v>41275.0</c:v>
                </c:pt>
                <c:pt idx="15">
                  <c:v>41456.0</c:v>
                </c:pt>
                <c:pt idx="16">
                  <c:v>41640.0</c:v>
                </c:pt>
                <c:pt idx="17">
                  <c:v>41821.0</c:v>
                </c:pt>
                <c:pt idx="18">
                  <c:v>42005.0</c:v>
                </c:pt>
                <c:pt idx="19">
                  <c:v>42186.0</c:v>
                </c:pt>
                <c:pt idx="20">
                  <c:v>42370.0</c:v>
                </c:pt>
              </c:numCache>
            </c:numRef>
          </c:cat>
          <c:val>
            <c:numRef>
              <c:f>Marin!$B$6:$V$6</c:f>
              <c:numCache>
                <c:formatCode>#,##0</c:formatCode>
                <c:ptCount val="21"/>
                <c:pt idx="0">
                  <c:v>3.0</c:v>
                </c:pt>
                <c:pt idx="1">
                  <c:v>2.0</c:v>
                </c:pt>
                <c:pt idx="2">
                  <c:v>1.0</c:v>
                </c:pt>
                <c:pt idx="3">
                  <c:v>2.0</c:v>
                </c:pt>
                <c:pt idx="4">
                  <c:v>2.0</c:v>
                </c:pt>
                <c:pt idx="5">
                  <c:v>1.0</c:v>
                </c:pt>
                <c:pt idx="6">
                  <c:v>1.0</c:v>
                </c:pt>
                <c:pt idx="7">
                  <c:v>3.0</c:v>
                </c:pt>
                <c:pt idx="8">
                  <c:v>6.0</c:v>
                </c:pt>
                <c:pt idx="9">
                  <c:v>10.0</c:v>
                </c:pt>
                <c:pt idx="10">
                  <c:v>7.0</c:v>
                </c:pt>
                <c:pt idx="11">
                  <c:v>7.0</c:v>
                </c:pt>
                <c:pt idx="12">
                  <c:v>6.0</c:v>
                </c:pt>
                <c:pt idx="13">
                  <c:v>7.0</c:v>
                </c:pt>
                <c:pt idx="14">
                  <c:v>1.0</c:v>
                </c:pt>
                <c:pt idx="15">
                  <c:v>5.0</c:v>
                </c:pt>
                <c:pt idx="16">
                  <c:v>3.0</c:v>
                </c:pt>
                <c:pt idx="17">
                  <c:v>4.0</c:v>
                </c:pt>
                <c:pt idx="18">
                  <c:v>8.0</c:v>
                </c:pt>
                <c:pt idx="19">
                  <c:v>3.0</c:v>
                </c:pt>
                <c:pt idx="20">
                  <c:v>5.0</c:v>
                </c:pt>
              </c:numCache>
            </c:numRef>
          </c:val>
        </c:ser>
        <c:ser>
          <c:idx val="1"/>
          <c:order val="1"/>
          <c:tx>
            <c:strRef>
              <c:f>Marin!$A$7</c:f>
              <c:strCache>
                <c:ptCount val="1"/>
                <c:pt idx="0">
                  <c:v>Contra Costa</c:v>
                </c:pt>
              </c:strCache>
            </c:strRef>
          </c:tx>
          <c:spPr>
            <a:solidFill>
              <a:schemeClr val="accent2"/>
            </a:solidFill>
            <a:ln>
              <a:noFill/>
            </a:ln>
            <a:effectLst/>
          </c:spPr>
          <c:cat>
            <c:numRef>
              <c:f>Marin!$B$3:$V$3</c:f>
              <c:numCache>
                <c:formatCode>m/d/yyyy</c:formatCode>
                <c:ptCount val="21"/>
                <c:pt idx="0">
                  <c:v>38718.0</c:v>
                </c:pt>
                <c:pt idx="1">
                  <c:v>38899.0</c:v>
                </c:pt>
                <c:pt idx="2">
                  <c:v>39083.0</c:v>
                </c:pt>
                <c:pt idx="3">
                  <c:v>39264.0</c:v>
                </c:pt>
                <c:pt idx="4">
                  <c:v>39448.0</c:v>
                </c:pt>
                <c:pt idx="5">
                  <c:v>39630.0</c:v>
                </c:pt>
                <c:pt idx="6">
                  <c:v>39814.0</c:v>
                </c:pt>
                <c:pt idx="7">
                  <c:v>39995.0</c:v>
                </c:pt>
                <c:pt idx="8">
                  <c:v>40179.0</c:v>
                </c:pt>
                <c:pt idx="9">
                  <c:v>40360.0</c:v>
                </c:pt>
                <c:pt idx="10">
                  <c:v>40544.0</c:v>
                </c:pt>
                <c:pt idx="11">
                  <c:v>40725.0</c:v>
                </c:pt>
                <c:pt idx="12">
                  <c:v>40909.0</c:v>
                </c:pt>
                <c:pt idx="13">
                  <c:v>41091.0</c:v>
                </c:pt>
                <c:pt idx="14">
                  <c:v>41275.0</c:v>
                </c:pt>
                <c:pt idx="15">
                  <c:v>41456.0</c:v>
                </c:pt>
                <c:pt idx="16">
                  <c:v>41640.0</c:v>
                </c:pt>
                <c:pt idx="17">
                  <c:v>41821.0</c:v>
                </c:pt>
                <c:pt idx="18">
                  <c:v>42005.0</c:v>
                </c:pt>
                <c:pt idx="19">
                  <c:v>42186.0</c:v>
                </c:pt>
                <c:pt idx="20">
                  <c:v>42370.0</c:v>
                </c:pt>
              </c:numCache>
            </c:numRef>
          </c:cat>
          <c:val>
            <c:numRef>
              <c:f>Marin!$B$7:$V$7</c:f>
              <c:numCache>
                <c:formatCode>#,##0</c:formatCode>
                <c:ptCount val="21"/>
                <c:pt idx="0">
                  <c:v>0.0</c:v>
                </c:pt>
                <c:pt idx="1">
                  <c:v>2.0</c:v>
                </c:pt>
                <c:pt idx="2">
                  <c:v>2.0</c:v>
                </c:pt>
                <c:pt idx="3">
                  <c:v>2.0</c:v>
                </c:pt>
                <c:pt idx="4">
                  <c:v>4.0</c:v>
                </c:pt>
                <c:pt idx="5">
                  <c:v>3.0</c:v>
                </c:pt>
                <c:pt idx="6">
                  <c:v>2.0</c:v>
                </c:pt>
                <c:pt idx="7">
                  <c:v>1.0</c:v>
                </c:pt>
                <c:pt idx="8">
                  <c:v>2.0</c:v>
                </c:pt>
                <c:pt idx="9">
                  <c:v>1.0</c:v>
                </c:pt>
                <c:pt idx="10">
                  <c:v>2.0</c:v>
                </c:pt>
                <c:pt idx="11">
                  <c:v>4.0</c:v>
                </c:pt>
                <c:pt idx="12">
                  <c:v>4.0</c:v>
                </c:pt>
                <c:pt idx="13">
                  <c:v>4.0</c:v>
                </c:pt>
                <c:pt idx="14">
                  <c:v>1.0</c:v>
                </c:pt>
                <c:pt idx="15">
                  <c:v>1.0</c:v>
                </c:pt>
                <c:pt idx="16">
                  <c:v>3.0</c:v>
                </c:pt>
                <c:pt idx="17">
                  <c:v>4.0</c:v>
                </c:pt>
                <c:pt idx="18">
                  <c:v>2.0</c:v>
                </c:pt>
                <c:pt idx="19">
                  <c:v>9.0</c:v>
                </c:pt>
                <c:pt idx="20">
                  <c:v>5.0</c:v>
                </c:pt>
              </c:numCache>
            </c:numRef>
          </c:val>
        </c:ser>
        <c:ser>
          <c:idx val="2"/>
          <c:order val="2"/>
          <c:tx>
            <c:strRef>
              <c:f>Marin!$A$8</c:f>
              <c:strCache>
                <c:ptCount val="1"/>
                <c:pt idx="0">
                  <c:v>Placer</c:v>
                </c:pt>
              </c:strCache>
            </c:strRef>
          </c:tx>
          <c:spPr>
            <a:solidFill>
              <a:schemeClr val="accent3"/>
            </a:solidFill>
            <a:ln w="25400">
              <a:noFill/>
            </a:ln>
            <a:effectLst/>
          </c:spPr>
          <c:cat>
            <c:numRef>
              <c:f>Marin!$B$3:$V$3</c:f>
              <c:numCache>
                <c:formatCode>m/d/yyyy</c:formatCode>
                <c:ptCount val="21"/>
                <c:pt idx="0">
                  <c:v>38718.0</c:v>
                </c:pt>
                <c:pt idx="1">
                  <c:v>38899.0</c:v>
                </c:pt>
                <c:pt idx="2">
                  <c:v>39083.0</c:v>
                </c:pt>
                <c:pt idx="3">
                  <c:v>39264.0</c:v>
                </c:pt>
                <c:pt idx="4">
                  <c:v>39448.0</c:v>
                </c:pt>
                <c:pt idx="5">
                  <c:v>39630.0</c:v>
                </c:pt>
                <c:pt idx="6">
                  <c:v>39814.0</c:v>
                </c:pt>
                <c:pt idx="7">
                  <c:v>39995.0</c:v>
                </c:pt>
                <c:pt idx="8">
                  <c:v>40179.0</c:v>
                </c:pt>
                <c:pt idx="9">
                  <c:v>40360.0</c:v>
                </c:pt>
                <c:pt idx="10">
                  <c:v>40544.0</c:v>
                </c:pt>
                <c:pt idx="11">
                  <c:v>40725.0</c:v>
                </c:pt>
                <c:pt idx="12">
                  <c:v>40909.0</c:v>
                </c:pt>
                <c:pt idx="13">
                  <c:v>41091.0</c:v>
                </c:pt>
                <c:pt idx="14">
                  <c:v>41275.0</c:v>
                </c:pt>
                <c:pt idx="15">
                  <c:v>41456.0</c:v>
                </c:pt>
                <c:pt idx="16">
                  <c:v>41640.0</c:v>
                </c:pt>
                <c:pt idx="17">
                  <c:v>41821.0</c:v>
                </c:pt>
                <c:pt idx="18">
                  <c:v>42005.0</c:v>
                </c:pt>
                <c:pt idx="19">
                  <c:v>42186.0</c:v>
                </c:pt>
                <c:pt idx="20">
                  <c:v>42370.0</c:v>
                </c:pt>
              </c:numCache>
            </c:numRef>
          </c:cat>
          <c:val>
            <c:numRef>
              <c:f>Marin!$B$8:$V$8</c:f>
              <c:numCache>
                <c:formatCode>#,##0</c:formatCode>
                <c:ptCount val="21"/>
                <c:pt idx="0">
                  <c:v>0.0</c:v>
                </c:pt>
                <c:pt idx="1">
                  <c:v>0.0</c:v>
                </c:pt>
                <c:pt idx="2">
                  <c:v>0.0</c:v>
                </c:pt>
                <c:pt idx="3">
                  <c:v>0.0</c:v>
                </c:pt>
                <c:pt idx="4">
                  <c:v>0.0</c:v>
                </c:pt>
                <c:pt idx="5">
                  <c:v>0.0</c:v>
                </c:pt>
                <c:pt idx="6">
                  <c:v>0.0</c:v>
                </c:pt>
                <c:pt idx="7">
                  <c:v>0.0</c:v>
                </c:pt>
                <c:pt idx="8">
                  <c:v>0.0</c:v>
                </c:pt>
                <c:pt idx="9">
                  <c:v>0.0</c:v>
                </c:pt>
                <c:pt idx="10">
                  <c:v>0.0</c:v>
                </c:pt>
                <c:pt idx="11">
                  <c:v>0.0</c:v>
                </c:pt>
                <c:pt idx="12">
                  <c:v>0.0</c:v>
                </c:pt>
                <c:pt idx="13">
                  <c:v>0.0</c:v>
                </c:pt>
                <c:pt idx="14">
                  <c:v>0.0</c:v>
                </c:pt>
                <c:pt idx="15">
                  <c:v>3.0</c:v>
                </c:pt>
                <c:pt idx="16">
                  <c:v>3.0</c:v>
                </c:pt>
                <c:pt idx="17">
                  <c:v>5.0</c:v>
                </c:pt>
                <c:pt idx="18">
                  <c:v>6.0</c:v>
                </c:pt>
                <c:pt idx="19">
                  <c:v>3.0</c:v>
                </c:pt>
                <c:pt idx="20">
                  <c:v>5.0</c:v>
                </c:pt>
              </c:numCache>
            </c:numRef>
          </c:val>
        </c:ser>
        <c:ser>
          <c:idx val="3"/>
          <c:order val="3"/>
          <c:tx>
            <c:strRef>
              <c:f>Marin!$A$9</c:f>
              <c:strCache>
                <c:ptCount val="1"/>
                <c:pt idx="0">
                  <c:v>Solano</c:v>
                </c:pt>
              </c:strCache>
            </c:strRef>
          </c:tx>
          <c:spPr>
            <a:solidFill>
              <a:schemeClr val="accent4"/>
            </a:solidFill>
            <a:ln>
              <a:noFill/>
            </a:ln>
            <a:effectLst/>
          </c:spPr>
          <c:cat>
            <c:numRef>
              <c:f>Marin!$B$3:$V$3</c:f>
              <c:numCache>
                <c:formatCode>m/d/yyyy</c:formatCode>
                <c:ptCount val="21"/>
                <c:pt idx="0">
                  <c:v>38718.0</c:v>
                </c:pt>
                <c:pt idx="1">
                  <c:v>38899.0</c:v>
                </c:pt>
                <c:pt idx="2">
                  <c:v>39083.0</c:v>
                </c:pt>
                <c:pt idx="3">
                  <c:v>39264.0</c:v>
                </c:pt>
                <c:pt idx="4">
                  <c:v>39448.0</c:v>
                </c:pt>
                <c:pt idx="5">
                  <c:v>39630.0</c:v>
                </c:pt>
                <c:pt idx="6">
                  <c:v>39814.0</c:v>
                </c:pt>
                <c:pt idx="7">
                  <c:v>39995.0</c:v>
                </c:pt>
                <c:pt idx="8">
                  <c:v>40179.0</c:v>
                </c:pt>
                <c:pt idx="9">
                  <c:v>40360.0</c:v>
                </c:pt>
                <c:pt idx="10">
                  <c:v>40544.0</c:v>
                </c:pt>
                <c:pt idx="11">
                  <c:v>40725.0</c:v>
                </c:pt>
                <c:pt idx="12">
                  <c:v>40909.0</c:v>
                </c:pt>
                <c:pt idx="13">
                  <c:v>41091.0</c:v>
                </c:pt>
                <c:pt idx="14">
                  <c:v>41275.0</c:v>
                </c:pt>
                <c:pt idx="15">
                  <c:v>41456.0</c:v>
                </c:pt>
                <c:pt idx="16">
                  <c:v>41640.0</c:v>
                </c:pt>
                <c:pt idx="17">
                  <c:v>41821.0</c:v>
                </c:pt>
                <c:pt idx="18">
                  <c:v>42005.0</c:v>
                </c:pt>
                <c:pt idx="19">
                  <c:v>42186.0</c:v>
                </c:pt>
                <c:pt idx="20">
                  <c:v>42370.0</c:v>
                </c:pt>
              </c:numCache>
            </c:numRef>
          </c:cat>
          <c:val>
            <c:numRef>
              <c:f>Marin!$B$9:$V$9</c:f>
              <c:numCache>
                <c:formatCode>#,##0</c:formatCode>
                <c:ptCount val="21"/>
                <c:pt idx="0">
                  <c:v>0.0</c:v>
                </c:pt>
                <c:pt idx="1">
                  <c:v>0.0</c:v>
                </c:pt>
                <c:pt idx="2">
                  <c:v>0.0</c:v>
                </c:pt>
                <c:pt idx="3">
                  <c:v>0.0</c:v>
                </c:pt>
                <c:pt idx="4">
                  <c:v>0.0</c:v>
                </c:pt>
                <c:pt idx="5">
                  <c:v>0.0</c:v>
                </c:pt>
                <c:pt idx="6">
                  <c:v>0.0</c:v>
                </c:pt>
                <c:pt idx="7">
                  <c:v>0.0</c:v>
                </c:pt>
                <c:pt idx="8">
                  <c:v>3.0</c:v>
                </c:pt>
                <c:pt idx="9">
                  <c:v>4.0</c:v>
                </c:pt>
                <c:pt idx="10">
                  <c:v>4.0</c:v>
                </c:pt>
                <c:pt idx="11">
                  <c:v>6.0</c:v>
                </c:pt>
                <c:pt idx="12">
                  <c:v>5.0</c:v>
                </c:pt>
                <c:pt idx="13">
                  <c:v>3.0</c:v>
                </c:pt>
                <c:pt idx="14">
                  <c:v>6.0</c:v>
                </c:pt>
                <c:pt idx="15">
                  <c:v>5.0</c:v>
                </c:pt>
                <c:pt idx="16">
                  <c:v>6.0</c:v>
                </c:pt>
                <c:pt idx="17">
                  <c:v>7.0</c:v>
                </c:pt>
                <c:pt idx="18">
                  <c:v>7.0</c:v>
                </c:pt>
                <c:pt idx="19">
                  <c:v>10.0</c:v>
                </c:pt>
                <c:pt idx="20">
                  <c:v>3.0</c:v>
                </c:pt>
              </c:numCache>
            </c:numRef>
          </c:val>
        </c:ser>
        <c:ser>
          <c:idx val="4"/>
          <c:order val="4"/>
          <c:tx>
            <c:strRef>
              <c:f>Marin!$A$11</c:f>
              <c:strCache>
                <c:ptCount val="1"/>
                <c:pt idx="0">
                  <c:v>Alameda</c:v>
                </c:pt>
              </c:strCache>
            </c:strRef>
          </c:tx>
          <c:spPr>
            <a:solidFill>
              <a:schemeClr val="accent5"/>
            </a:solidFill>
            <a:ln>
              <a:noFill/>
            </a:ln>
            <a:effectLst/>
          </c:spPr>
          <c:cat>
            <c:numRef>
              <c:f>Marin!$B$3:$V$3</c:f>
              <c:numCache>
                <c:formatCode>m/d/yyyy</c:formatCode>
                <c:ptCount val="21"/>
                <c:pt idx="0">
                  <c:v>38718.0</c:v>
                </c:pt>
                <c:pt idx="1">
                  <c:v>38899.0</c:v>
                </c:pt>
                <c:pt idx="2">
                  <c:v>39083.0</c:v>
                </c:pt>
                <c:pt idx="3">
                  <c:v>39264.0</c:v>
                </c:pt>
                <c:pt idx="4">
                  <c:v>39448.0</c:v>
                </c:pt>
                <c:pt idx="5">
                  <c:v>39630.0</c:v>
                </c:pt>
                <c:pt idx="6">
                  <c:v>39814.0</c:v>
                </c:pt>
                <c:pt idx="7">
                  <c:v>39995.0</c:v>
                </c:pt>
                <c:pt idx="8">
                  <c:v>40179.0</c:v>
                </c:pt>
                <c:pt idx="9">
                  <c:v>40360.0</c:v>
                </c:pt>
                <c:pt idx="10">
                  <c:v>40544.0</c:v>
                </c:pt>
                <c:pt idx="11">
                  <c:v>40725.0</c:v>
                </c:pt>
                <c:pt idx="12">
                  <c:v>40909.0</c:v>
                </c:pt>
                <c:pt idx="13">
                  <c:v>41091.0</c:v>
                </c:pt>
                <c:pt idx="14">
                  <c:v>41275.0</c:v>
                </c:pt>
                <c:pt idx="15">
                  <c:v>41456.0</c:v>
                </c:pt>
                <c:pt idx="16">
                  <c:v>41640.0</c:v>
                </c:pt>
                <c:pt idx="17">
                  <c:v>41821.0</c:v>
                </c:pt>
                <c:pt idx="18">
                  <c:v>42005.0</c:v>
                </c:pt>
                <c:pt idx="19">
                  <c:v>42186.0</c:v>
                </c:pt>
                <c:pt idx="20">
                  <c:v>42370.0</c:v>
                </c:pt>
              </c:numCache>
            </c:numRef>
          </c:cat>
          <c:val>
            <c:numRef>
              <c:f>Marin!$B$11:$V$11</c:f>
              <c:numCache>
                <c:formatCode>#,##0</c:formatCode>
                <c:ptCount val="21"/>
                <c:pt idx="0">
                  <c:v>1.0</c:v>
                </c:pt>
                <c:pt idx="1">
                  <c:v>0.0</c:v>
                </c:pt>
                <c:pt idx="2">
                  <c:v>0.0</c:v>
                </c:pt>
                <c:pt idx="3">
                  <c:v>0.0</c:v>
                </c:pt>
                <c:pt idx="4">
                  <c:v>0.0</c:v>
                </c:pt>
                <c:pt idx="5">
                  <c:v>0.0</c:v>
                </c:pt>
                <c:pt idx="6">
                  <c:v>0.0</c:v>
                </c:pt>
                <c:pt idx="7">
                  <c:v>0.0</c:v>
                </c:pt>
                <c:pt idx="8">
                  <c:v>0.0</c:v>
                </c:pt>
                <c:pt idx="9">
                  <c:v>3.0</c:v>
                </c:pt>
                <c:pt idx="10">
                  <c:v>4.0</c:v>
                </c:pt>
                <c:pt idx="11">
                  <c:v>2.0</c:v>
                </c:pt>
                <c:pt idx="12">
                  <c:v>1.0</c:v>
                </c:pt>
                <c:pt idx="13">
                  <c:v>4.0</c:v>
                </c:pt>
                <c:pt idx="14">
                  <c:v>1.0</c:v>
                </c:pt>
                <c:pt idx="15">
                  <c:v>1.0</c:v>
                </c:pt>
                <c:pt idx="16">
                  <c:v>0.0</c:v>
                </c:pt>
                <c:pt idx="17">
                  <c:v>2.0</c:v>
                </c:pt>
                <c:pt idx="18">
                  <c:v>2.0</c:v>
                </c:pt>
                <c:pt idx="19">
                  <c:v>3.0</c:v>
                </c:pt>
                <c:pt idx="20">
                  <c:v>2.0</c:v>
                </c:pt>
              </c:numCache>
            </c:numRef>
          </c:val>
        </c:ser>
        <c:dLbls>
          <c:showLegendKey val="0"/>
          <c:showVal val="0"/>
          <c:showCatName val="0"/>
          <c:showSerName val="0"/>
          <c:showPercent val="0"/>
          <c:showBubbleSize val="0"/>
        </c:dLbls>
        <c:axId val="-2102643704"/>
        <c:axId val="-2102646392"/>
      </c:areaChart>
      <c:dateAx>
        <c:axId val="-2102643704"/>
        <c:scaling>
          <c:orientation val="minMax"/>
          <c:min val="40909.0"/>
        </c:scaling>
        <c:delete val="0"/>
        <c:axPos val="b"/>
        <c:numFmt formatCode="m/d/yyyy"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2102646392"/>
        <c:crosses val="autoZero"/>
        <c:auto val="1"/>
        <c:lblOffset val="100"/>
        <c:baseTimeUnit val="months"/>
        <c:majorUnit val="6.0"/>
        <c:majorTimeUnit val="months"/>
      </c:dateAx>
      <c:valAx>
        <c:axId val="-2102646392"/>
        <c:scaling>
          <c:orientation val="minMax"/>
          <c:max val="120.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2102643704"/>
        <c:crosses val="autoZero"/>
        <c:crossBetween val="midCat"/>
        <c:majorUnit val="20.0"/>
      </c:valAx>
      <c:spPr>
        <a:noFill/>
        <a:ln>
          <a:noFill/>
        </a:ln>
        <a:effectLst/>
      </c:spPr>
    </c:plotArea>
    <c:legend>
      <c:legendPos val="b"/>
      <c:layou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zero"/>
    <c:showDLblsOverMax val="0"/>
  </c:chart>
  <c:spPr>
    <a:noFill/>
    <a:ln>
      <a:noFill/>
    </a:ln>
    <a:effectLst/>
  </c:spPr>
  <c:txPr>
    <a:bodyPr/>
    <a:lstStyle/>
    <a:p>
      <a:pPr>
        <a:defRPr/>
      </a:pPr>
      <a:endParaRPr lang="en-US"/>
    </a:p>
  </c:txPr>
  <c:externalData r:id="rId1">
    <c:autoUpdate val="0"/>
  </c:externalData>
</c:chartSpace>
</file>

<file path=ppt/charts/chart35.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sz="1400" b="0" i="0" baseline="0" dirty="0">
                <a:effectLst/>
              </a:rPr>
              <a:t>Total Inflow Caseload, Marin County                                                            (Top 5, Jan. 2016)</a:t>
            </a:r>
            <a:endParaRPr lang="en-US" sz="1400" dirty="0">
              <a:effectLst/>
            </a:endParaRPr>
          </a:p>
        </c:rich>
      </c:tx>
      <c:layout/>
      <c:overlay val="0"/>
      <c:spPr>
        <a:noFill/>
        <a:ln>
          <a:noFill/>
        </a:ln>
        <a:effectLst/>
      </c:spPr>
    </c:title>
    <c:autoTitleDeleted val="0"/>
    <c:plotArea>
      <c:layout/>
      <c:barChart>
        <c:barDir val="col"/>
        <c:grouping val="clustered"/>
        <c:varyColors val="0"/>
        <c:ser>
          <c:idx val="0"/>
          <c:order val="0"/>
          <c:tx>
            <c:v>Total Caseload</c:v>
          </c:tx>
          <c:spPr>
            <a:solidFill>
              <a:schemeClr val="accent1"/>
            </a:solidFill>
            <a:ln>
              <a:noFill/>
            </a:ln>
            <a:effectLst/>
          </c:spPr>
          <c:invertIfNegative val="0"/>
          <c:cat>
            <c:strRef>
              <c:f>Marin!$Y$69:$Y$73</c:f>
              <c:strCache>
                <c:ptCount val="5"/>
                <c:pt idx="0">
                  <c:v>San Francisco</c:v>
                </c:pt>
                <c:pt idx="1">
                  <c:v>Contra Costa</c:v>
                </c:pt>
                <c:pt idx="2">
                  <c:v>Alameda</c:v>
                </c:pt>
                <c:pt idx="3">
                  <c:v>Sonoma</c:v>
                </c:pt>
                <c:pt idx="4">
                  <c:v>Shasta</c:v>
                </c:pt>
              </c:strCache>
            </c:strRef>
          </c:cat>
          <c:val>
            <c:numRef>
              <c:f>Marin!$Z$69:$Z$73</c:f>
              <c:numCache>
                <c:formatCode>General</c:formatCode>
                <c:ptCount val="5"/>
                <c:pt idx="0">
                  <c:v>21.0</c:v>
                </c:pt>
                <c:pt idx="1">
                  <c:v>12.0</c:v>
                </c:pt>
                <c:pt idx="2">
                  <c:v>8.0</c:v>
                </c:pt>
                <c:pt idx="3">
                  <c:v>6.0</c:v>
                </c:pt>
                <c:pt idx="4">
                  <c:v>5.0</c:v>
                </c:pt>
              </c:numCache>
            </c:numRef>
          </c:val>
        </c:ser>
        <c:dLbls>
          <c:showLegendKey val="0"/>
          <c:showVal val="0"/>
          <c:showCatName val="0"/>
          <c:showSerName val="0"/>
          <c:showPercent val="0"/>
          <c:showBubbleSize val="0"/>
        </c:dLbls>
        <c:gapWidth val="219"/>
        <c:overlap val="-27"/>
        <c:axId val="-2088008168"/>
        <c:axId val="-2129816696"/>
      </c:barChart>
      <c:lineChart>
        <c:grouping val="standard"/>
        <c:varyColors val="0"/>
        <c:ser>
          <c:idx val="1"/>
          <c:order val="1"/>
          <c:tx>
            <c:v>Cumulative Percent</c:v>
          </c:tx>
          <c:spPr>
            <a:ln w="28575" cap="rnd">
              <a:solidFill>
                <a:schemeClr val="accent2"/>
              </a:solidFill>
              <a:round/>
            </a:ln>
            <a:effectLst/>
          </c:spPr>
          <c:marker>
            <c:symbol val="circle"/>
            <c:size val="5"/>
            <c:spPr>
              <a:solidFill>
                <a:schemeClr val="accent2"/>
              </a:solidFill>
              <a:ln w="9525">
                <a:solidFill>
                  <a:schemeClr val="accent2"/>
                </a:solidFill>
              </a:ln>
              <a:effectLst/>
            </c:spPr>
          </c:marker>
          <c:cat>
            <c:strRef>
              <c:f>Marin!$Y$69:$Y$73</c:f>
              <c:strCache>
                <c:ptCount val="5"/>
                <c:pt idx="0">
                  <c:v>San Francisco</c:v>
                </c:pt>
                <c:pt idx="1">
                  <c:v>Contra Costa</c:v>
                </c:pt>
                <c:pt idx="2">
                  <c:v>Alameda</c:v>
                </c:pt>
                <c:pt idx="3">
                  <c:v>Sonoma</c:v>
                </c:pt>
                <c:pt idx="4">
                  <c:v>Shasta</c:v>
                </c:pt>
              </c:strCache>
            </c:strRef>
          </c:cat>
          <c:val>
            <c:numRef>
              <c:f>Marin!$AC$69:$AC$73</c:f>
              <c:numCache>
                <c:formatCode>0%</c:formatCode>
                <c:ptCount val="5"/>
                <c:pt idx="0">
                  <c:v>0.318181818181818</c:v>
                </c:pt>
                <c:pt idx="1">
                  <c:v>0.5</c:v>
                </c:pt>
                <c:pt idx="2">
                  <c:v>0.621212121212121</c:v>
                </c:pt>
                <c:pt idx="3">
                  <c:v>0.712121212121212</c:v>
                </c:pt>
                <c:pt idx="4">
                  <c:v>0.787878787878788</c:v>
                </c:pt>
              </c:numCache>
            </c:numRef>
          </c:val>
          <c:smooth val="0"/>
        </c:ser>
        <c:dLbls>
          <c:showLegendKey val="0"/>
          <c:showVal val="0"/>
          <c:showCatName val="0"/>
          <c:showSerName val="0"/>
          <c:showPercent val="0"/>
          <c:showBubbleSize val="0"/>
        </c:dLbls>
        <c:marker val="1"/>
        <c:smooth val="0"/>
        <c:axId val="-2068185336"/>
        <c:axId val="-2068151000"/>
      </c:lineChart>
      <c:catAx>
        <c:axId val="-208800816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2129816696"/>
        <c:crosses val="autoZero"/>
        <c:auto val="1"/>
        <c:lblAlgn val="ctr"/>
        <c:lblOffset val="100"/>
        <c:noMultiLvlLbl val="0"/>
      </c:catAx>
      <c:valAx>
        <c:axId val="-2129816696"/>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2088008168"/>
        <c:crosses val="autoZero"/>
        <c:crossBetween val="between"/>
      </c:valAx>
      <c:valAx>
        <c:axId val="-2068151000"/>
        <c:scaling>
          <c:orientation val="minMax"/>
          <c:max val="1.0"/>
        </c:scaling>
        <c:delete val="0"/>
        <c:axPos val="r"/>
        <c:numFmt formatCode="0%" sourceLinked="1"/>
        <c:majorTickMark val="out"/>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2068185336"/>
        <c:crosses val="max"/>
        <c:crossBetween val="between"/>
      </c:valAx>
      <c:catAx>
        <c:axId val="-2068185336"/>
        <c:scaling>
          <c:orientation val="minMax"/>
        </c:scaling>
        <c:delete val="1"/>
        <c:axPos val="b"/>
        <c:numFmt formatCode="General" sourceLinked="1"/>
        <c:majorTickMark val="out"/>
        <c:minorTickMark val="none"/>
        <c:tickLblPos val="nextTo"/>
        <c:crossAx val="-2068151000"/>
        <c:crosses val="autoZero"/>
        <c:auto val="1"/>
        <c:lblAlgn val="ctr"/>
        <c:lblOffset val="100"/>
        <c:noMultiLvlLbl val="0"/>
      </c:catAx>
      <c:spPr>
        <a:noFill/>
        <a:ln>
          <a:noFill/>
        </a:ln>
        <a:effectLst/>
      </c:spPr>
    </c:plotArea>
    <c:legend>
      <c:legendPos val="b"/>
      <c:layou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36.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dirty="0"/>
              <a:t>Change in Inflow Caseload, Marin County                 </a:t>
            </a:r>
          </a:p>
          <a:p>
            <a:pPr>
              <a:defRPr sz="1400" b="0" i="0" u="none" strike="noStrike" kern="1200" spc="0" baseline="0">
                <a:solidFill>
                  <a:schemeClr val="tx1">
                    <a:lumMod val="65000"/>
                    <a:lumOff val="35000"/>
                  </a:schemeClr>
                </a:solidFill>
                <a:latin typeface="+mn-lt"/>
                <a:ea typeface="+mn-ea"/>
                <a:cs typeface="+mn-cs"/>
              </a:defRPr>
            </a:pPr>
            <a:r>
              <a:rPr lang="en-US" dirty="0"/>
              <a:t>(All)</a:t>
            </a:r>
          </a:p>
        </c:rich>
      </c:tx>
      <c:layout/>
      <c:overlay val="0"/>
      <c:spPr>
        <a:noFill/>
        <a:ln>
          <a:noFill/>
        </a:ln>
        <a:effectLst/>
      </c:spPr>
    </c:title>
    <c:autoTitleDeleted val="0"/>
    <c:plotArea>
      <c:layout/>
      <c:areaChart>
        <c:grouping val="stacked"/>
        <c:varyColors val="0"/>
        <c:ser>
          <c:idx val="0"/>
          <c:order val="0"/>
          <c:spPr>
            <a:solidFill>
              <a:schemeClr val="accent1"/>
            </a:solidFill>
            <a:ln>
              <a:noFill/>
            </a:ln>
            <a:effectLst/>
          </c:spPr>
          <c:cat>
            <c:numRef>
              <c:f>Marin!$Z$3:$AT$3</c:f>
              <c:numCache>
                <c:formatCode>m/d/yyyy</c:formatCode>
                <c:ptCount val="21"/>
                <c:pt idx="0">
                  <c:v>38718.0</c:v>
                </c:pt>
                <c:pt idx="1">
                  <c:v>38899.0</c:v>
                </c:pt>
                <c:pt idx="2">
                  <c:v>39083.0</c:v>
                </c:pt>
                <c:pt idx="3">
                  <c:v>39264.0</c:v>
                </c:pt>
                <c:pt idx="4">
                  <c:v>39448.0</c:v>
                </c:pt>
                <c:pt idx="5">
                  <c:v>39630.0</c:v>
                </c:pt>
                <c:pt idx="6">
                  <c:v>39814.0</c:v>
                </c:pt>
                <c:pt idx="7">
                  <c:v>39995.0</c:v>
                </c:pt>
                <c:pt idx="8">
                  <c:v>40179.0</c:v>
                </c:pt>
                <c:pt idx="9">
                  <c:v>40360.0</c:v>
                </c:pt>
                <c:pt idx="10">
                  <c:v>40544.0</c:v>
                </c:pt>
                <c:pt idx="11">
                  <c:v>40725.0</c:v>
                </c:pt>
                <c:pt idx="12">
                  <c:v>40909.0</c:v>
                </c:pt>
                <c:pt idx="13">
                  <c:v>41091.0</c:v>
                </c:pt>
                <c:pt idx="14">
                  <c:v>41275.0</c:v>
                </c:pt>
                <c:pt idx="15">
                  <c:v>41456.0</c:v>
                </c:pt>
                <c:pt idx="16">
                  <c:v>41640.0</c:v>
                </c:pt>
                <c:pt idx="17">
                  <c:v>41821.0</c:v>
                </c:pt>
                <c:pt idx="18">
                  <c:v>42005.0</c:v>
                </c:pt>
                <c:pt idx="19">
                  <c:v>42186.0</c:v>
                </c:pt>
                <c:pt idx="20">
                  <c:v>42370.0</c:v>
                </c:pt>
              </c:numCache>
            </c:numRef>
          </c:cat>
          <c:val>
            <c:numRef>
              <c:f>Marin!$Z$64:$AT$64</c:f>
              <c:numCache>
                <c:formatCode>#,##0</c:formatCode>
                <c:ptCount val="21"/>
                <c:pt idx="0">
                  <c:v>132.0</c:v>
                </c:pt>
                <c:pt idx="1">
                  <c:v>124.0</c:v>
                </c:pt>
                <c:pt idx="2">
                  <c:v>107.0</c:v>
                </c:pt>
                <c:pt idx="3">
                  <c:v>88.0</c:v>
                </c:pt>
                <c:pt idx="4">
                  <c:v>90.0</c:v>
                </c:pt>
                <c:pt idx="5">
                  <c:v>84.0</c:v>
                </c:pt>
                <c:pt idx="6">
                  <c:v>88.0</c:v>
                </c:pt>
                <c:pt idx="7">
                  <c:v>90.0</c:v>
                </c:pt>
                <c:pt idx="8">
                  <c:v>96.0</c:v>
                </c:pt>
                <c:pt idx="9">
                  <c:v>81.0</c:v>
                </c:pt>
                <c:pt idx="10">
                  <c:v>70.0</c:v>
                </c:pt>
                <c:pt idx="11">
                  <c:v>75.0</c:v>
                </c:pt>
                <c:pt idx="12">
                  <c:v>72.0</c:v>
                </c:pt>
                <c:pt idx="13">
                  <c:v>82.0</c:v>
                </c:pt>
                <c:pt idx="14">
                  <c:v>72.0</c:v>
                </c:pt>
                <c:pt idx="15">
                  <c:v>70.0</c:v>
                </c:pt>
                <c:pt idx="16">
                  <c:v>72.0</c:v>
                </c:pt>
                <c:pt idx="17">
                  <c:v>74.0</c:v>
                </c:pt>
                <c:pt idx="18">
                  <c:v>71.0</c:v>
                </c:pt>
                <c:pt idx="19">
                  <c:v>70.0</c:v>
                </c:pt>
                <c:pt idx="20">
                  <c:v>66.0</c:v>
                </c:pt>
              </c:numCache>
            </c:numRef>
          </c:val>
        </c:ser>
        <c:dLbls>
          <c:showLegendKey val="0"/>
          <c:showVal val="0"/>
          <c:showCatName val="0"/>
          <c:showSerName val="0"/>
          <c:showPercent val="0"/>
          <c:showBubbleSize val="0"/>
        </c:dLbls>
        <c:axId val="-2081819624"/>
        <c:axId val="-2087960760"/>
      </c:areaChart>
      <c:dateAx>
        <c:axId val="-2081819624"/>
        <c:scaling>
          <c:orientation val="minMax"/>
          <c:min val="40909.0"/>
        </c:scaling>
        <c:delete val="0"/>
        <c:axPos val="b"/>
        <c:numFmt formatCode="m/d/yyyy"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2087960760"/>
        <c:crosses val="autoZero"/>
        <c:auto val="1"/>
        <c:lblOffset val="100"/>
        <c:baseTimeUnit val="months"/>
        <c:majorUnit val="6.0"/>
        <c:majorTimeUnit val="months"/>
      </c:dateAx>
      <c:valAx>
        <c:axId val="-2087960760"/>
        <c:scaling>
          <c:orientation val="minMax"/>
          <c:max val="120.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2081819624"/>
        <c:crosses val="autoZero"/>
        <c:crossBetween val="midCat"/>
      </c:valAx>
      <c:spPr>
        <a:noFill/>
        <a:ln>
          <a:noFill/>
        </a:ln>
        <a:effectLst/>
      </c:spPr>
    </c:plotArea>
    <c:plotVisOnly val="1"/>
    <c:dispBlanksAs val="zero"/>
    <c:showDLblsOverMax val="0"/>
  </c:chart>
  <c:spPr>
    <a:noFill/>
    <a:ln>
      <a:noFill/>
    </a:ln>
    <a:effectLst/>
  </c:spPr>
  <c:txPr>
    <a:bodyPr/>
    <a:lstStyle/>
    <a:p>
      <a:pPr>
        <a:defRPr/>
      </a:pPr>
      <a:endParaRPr lang="en-US"/>
    </a:p>
  </c:txPr>
  <c:externalData r:id="rId1">
    <c:autoUpdate val="0"/>
  </c:externalData>
</c:chartSpace>
</file>

<file path=ppt/charts/chart37.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dirty="0"/>
              <a:t>Change in Inflow Caseload, Marin County                 </a:t>
            </a:r>
          </a:p>
          <a:p>
            <a:pPr>
              <a:defRPr sz="1400" b="0" i="0" u="none" strike="noStrike" kern="1200" spc="0" baseline="0">
                <a:solidFill>
                  <a:schemeClr val="tx1">
                    <a:lumMod val="65000"/>
                    <a:lumOff val="35000"/>
                  </a:schemeClr>
                </a:solidFill>
                <a:latin typeface="+mn-lt"/>
                <a:ea typeface="+mn-ea"/>
                <a:cs typeface="+mn-cs"/>
              </a:defRPr>
            </a:pPr>
            <a:r>
              <a:rPr lang="en-US" dirty="0"/>
              <a:t>(Top 5)</a:t>
            </a:r>
          </a:p>
        </c:rich>
      </c:tx>
      <c:layout/>
      <c:overlay val="0"/>
      <c:spPr>
        <a:noFill/>
        <a:ln>
          <a:noFill/>
        </a:ln>
        <a:effectLst/>
      </c:spPr>
    </c:title>
    <c:autoTitleDeleted val="0"/>
    <c:plotArea>
      <c:layout/>
      <c:areaChart>
        <c:grouping val="stacked"/>
        <c:varyColors val="0"/>
        <c:ser>
          <c:idx val="0"/>
          <c:order val="0"/>
          <c:tx>
            <c:strRef>
              <c:f>Marin!$Y$6</c:f>
              <c:strCache>
                <c:ptCount val="1"/>
                <c:pt idx="0">
                  <c:v>San Francisco</c:v>
                </c:pt>
              </c:strCache>
            </c:strRef>
          </c:tx>
          <c:spPr>
            <a:solidFill>
              <a:schemeClr val="accent1"/>
            </a:solidFill>
            <a:ln>
              <a:noFill/>
            </a:ln>
            <a:effectLst/>
          </c:spPr>
          <c:cat>
            <c:numRef>
              <c:f>Marin!$Z$3:$AT$3</c:f>
              <c:numCache>
                <c:formatCode>m/d/yyyy</c:formatCode>
                <c:ptCount val="21"/>
                <c:pt idx="0">
                  <c:v>38718.0</c:v>
                </c:pt>
                <c:pt idx="1">
                  <c:v>38899.0</c:v>
                </c:pt>
                <c:pt idx="2">
                  <c:v>39083.0</c:v>
                </c:pt>
                <c:pt idx="3">
                  <c:v>39264.0</c:v>
                </c:pt>
                <c:pt idx="4">
                  <c:v>39448.0</c:v>
                </c:pt>
                <c:pt idx="5">
                  <c:v>39630.0</c:v>
                </c:pt>
                <c:pt idx="6">
                  <c:v>39814.0</c:v>
                </c:pt>
                <c:pt idx="7">
                  <c:v>39995.0</c:v>
                </c:pt>
                <c:pt idx="8">
                  <c:v>40179.0</c:v>
                </c:pt>
                <c:pt idx="9">
                  <c:v>40360.0</c:v>
                </c:pt>
                <c:pt idx="10">
                  <c:v>40544.0</c:v>
                </c:pt>
                <c:pt idx="11">
                  <c:v>40725.0</c:v>
                </c:pt>
                <c:pt idx="12">
                  <c:v>40909.0</c:v>
                </c:pt>
                <c:pt idx="13">
                  <c:v>41091.0</c:v>
                </c:pt>
                <c:pt idx="14">
                  <c:v>41275.0</c:v>
                </c:pt>
                <c:pt idx="15">
                  <c:v>41456.0</c:v>
                </c:pt>
                <c:pt idx="16">
                  <c:v>41640.0</c:v>
                </c:pt>
                <c:pt idx="17">
                  <c:v>41821.0</c:v>
                </c:pt>
                <c:pt idx="18">
                  <c:v>42005.0</c:v>
                </c:pt>
                <c:pt idx="19">
                  <c:v>42186.0</c:v>
                </c:pt>
                <c:pt idx="20">
                  <c:v>42370.0</c:v>
                </c:pt>
              </c:numCache>
            </c:numRef>
          </c:cat>
          <c:val>
            <c:numRef>
              <c:f>Marin!$Z$6:$AT$6</c:f>
              <c:numCache>
                <c:formatCode>#,##0</c:formatCode>
                <c:ptCount val="21"/>
                <c:pt idx="0">
                  <c:v>29.0</c:v>
                </c:pt>
                <c:pt idx="1">
                  <c:v>25.0</c:v>
                </c:pt>
                <c:pt idx="2">
                  <c:v>29.0</c:v>
                </c:pt>
                <c:pt idx="3">
                  <c:v>24.0</c:v>
                </c:pt>
                <c:pt idx="4">
                  <c:v>27.0</c:v>
                </c:pt>
                <c:pt idx="5">
                  <c:v>21.0</c:v>
                </c:pt>
                <c:pt idx="6">
                  <c:v>21.0</c:v>
                </c:pt>
                <c:pt idx="7">
                  <c:v>22.0</c:v>
                </c:pt>
                <c:pt idx="8">
                  <c:v>23.0</c:v>
                </c:pt>
                <c:pt idx="9">
                  <c:v>22.0</c:v>
                </c:pt>
                <c:pt idx="10">
                  <c:v>22.0</c:v>
                </c:pt>
                <c:pt idx="11">
                  <c:v>20.0</c:v>
                </c:pt>
                <c:pt idx="12">
                  <c:v>21.0</c:v>
                </c:pt>
                <c:pt idx="13">
                  <c:v>18.0</c:v>
                </c:pt>
                <c:pt idx="14">
                  <c:v>18.0</c:v>
                </c:pt>
                <c:pt idx="15">
                  <c:v>22.0</c:v>
                </c:pt>
                <c:pt idx="16">
                  <c:v>23.0</c:v>
                </c:pt>
                <c:pt idx="17">
                  <c:v>24.0</c:v>
                </c:pt>
                <c:pt idx="18">
                  <c:v>21.0</c:v>
                </c:pt>
                <c:pt idx="19">
                  <c:v>21.0</c:v>
                </c:pt>
                <c:pt idx="20">
                  <c:v>21.0</c:v>
                </c:pt>
              </c:numCache>
            </c:numRef>
          </c:val>
        </c:ser>
        <c:ser>
          <c:idx val="1"/>
          <c:order val="1"/>
          <c:tx>
            <c:strRef>
              <c:f>Marin!$Y$7</c:f>
              <c:strCache>
                <c:ptCount val="1"/>
                <c:pt idx="0">
                  <c:v>Contra Costa</c:v>
                </c:pt>
              </c:strCache>
            </c:strRef>
          </c:tx>
          <c:spPr>
            <a:solidFill>
              <a:schemeClr val="accent2"/>
            </a:solidFill>
            <a:ln>
              <a:noFill/>
            </a:ln>
            <a:effectLst/>
          </c:spPr>
          <c:cat>
            <c:numRef>
              <c:f>Marin!$Z$3:$AT$3</c:f>
              <c:numCache>
                <c:formatCode>m/d/yyyy</c:formatCode>
                <c:ptCount val="21"/>
                <c:pt idx="0">
                  <c:v>38718.0</c:v>
                </c:pt>
                <c:pt idx="1">
                  <c:v>38899.0</c:v>
                </c:pt>
                <c:pt idx="2">
                  <c:v>39083.0</c:v>
                </c:pt>
                <c:pt idx="3">
                  <c:v>39264.0</c:v>
                </c:pt>
                <c:pt idx="4">
                  <c:v>39448.0</c:v>
                </c:pt>
                <c:pt idx="5">
                  <c:v>39630.0</c:v>
                </c:pt>
                <c:pt idx="6">
                  <c:v>39814.0</c:v>
                </c:pt>
                <c:pt idx="7">
                  <c:v>39995.0</c:v>
                </c:pt>
                <c:pt idx="8">
                  <c:v>40179.0</c:v>
                </c:pt>
                <c:pt idx="9">
                  <c:v>40360.0</c:v>
                </c:pt>
                <c:pt idx="10">
                  <c:v>40544.0</c:v>
                </c:pt>
                <c:pt idx="11">
                  <c:v>40725.0</c:v>
                </c:pt>
                <c:pt idx="12">
                  <c:v>40909.0</c:v>
                </c:pt>
                <c:pt idx="13">
                  <c:v>41091.0</c:v>
                </c:pt>
                <c:pt idx="14">
                  <c:v>41275.0</c:v>
                </c:pt>
                <c:pt idx="15">
                  <c:v>41456.0</c:v>
                </c:pt>
                <c:pt idx="16">
                  <c:v>41640.0</c:v>
                </c:pt>
                <c:pt idx="17">
                  <c:v>41821.0</c:v>
                </c:pt>
                <c:pt idx="18">
                  <c:v>42005.0</c:v>
                </c:pt>
                <c:pt idx="19">
                  <c:v>42186.0</c:v>
                </c:pt>
                <c:pt idx="20">
                  <c:v>42370.0</c:v>
                </c:pt>
              </c:numCache>
            </c:numRef>
          </c:cat>
          <c:val>
            <c:numRef>
              <c:f>Marin!$Z$7:$AT$7</c:f>
              <c:numCache>
                <c:formatCode>#,##0</c:formatCode>
                <c:ptCount val="21"/>
                <c:pt idx="0">
                  <c:v>22.0</c:v>
                </c:pt>
                <c:pt idx="1">
                  <c:v>20.0</c:v>
                </c:pt>
                <c:pt idx="2">
                  <c:v>21.0</c:v>
                </c:pt>
                <c:pt idx="3">
                  <c:v>15.0</c:v>
                </c:pt>
                <c:pt idx="4">
                  <c:v>16.0</c:v>
                </c:pt>
                <c:pt idx="5">
                  <c:v>16.0</c:v>
                </c:pt>
                <c:pt idx="6">
                  <c:v>14.0</c:v>
                </c:pt>
                <c:pt idx="7">
                  <c:v>16.0</c:v>
                </c:pt>
                <c:pt idx="8">
                  <c:v>13.0</c:v>
                </c:pt>
                <c:pt idx="9">
                  <c:v>10.0</c:v>
                </c:pt>
                <c:pt idx="10">
                  <c:v>9.0</c:v>
                </c:pt>
                <c:pt idx="11">
                  <c:v>9.0</c:v>
                </c:pt>
                <c:pt idx="12">
                  <c:v>13.0</c:v>
                </c:pt>
                <c:pt idx="13">
                  <c:v>11.0</c:v>
                </c:pt>
                <c:pt idx="14">
                  <c:v>9.0</c:v>
                </c:pt>
                <c:pt idx="15">
                  <c:v>6.0</c:v>
                </c:pt>
                <c:pt idx="16">
                  <c:v>12.0</c:v>
                </c:pt>
                <c:pt idx="17">
                  <c:v>12.0</c:v>
                </c:pt>
                <c:pt idx="18">
                  <c:v>10.0</c:v>
                </c:pt>
                <c:pt idx="19">
                  <c:v>10.0</c:v>
                </c:pt>
                <c:pt idx="20">
                  <c:v>12.0</c:v>
                </c:pt>
              </c:numCache>
            </c:numRef>
          </c:val>
        </c:ser>
        <c:ser>
          <c:idx val="2"/>
          <c:order val="2"/>
          <c:tx>
            <c:strRef>
              <c:f>Marin!$Y$8</c:f>
              <c:strCache>
                <c:ptCount val="1"/>
                <c:pt idx="0">
                  <c:v>Alameda</c:v>
                </c:pt>
              </c:strCache>
            </c:strRef>
          </c:tx>
          <c:spPr>
            <a:solidFill>
              <a:schemeClr val="accent3"/>
            </a:solidFill>
            <a:ln>
              <a:noFill/>
            </a:ln>
            <a:effectLst/>
          </c:spPr>
          <c:cat>
            <c:numRef>
              <c:f>Marin!$Z$3:$AT$3</c:f>
              <c:numCache>
                <c:formatCode>m/d/yyyy</c:formatCode>
                <c:ptCount val="21"/>
                <c:pt idx="0">
                  <c:v>38718.0</c:v>
                </c:pt>
                <c:pt idx="1">
                  <c:v>38899.0</c:v>
                </c:pt>
                <c:pt idx="2">
                  <c:v>39083.0</c:v>
                </c:pt>
                <c:pt idx="3">
                  <c:v>39264.0</c:v>
                </c:pt>
                <c:pt idx="4">
                  <c:v>39448.0</c:v>
                </c:pt>
                <c:pt idx="5">
                  <c:v>39630.0</c:v>
                </c:pt>
                <c:pt idx="6">
                  <c:v>39814.0</c:v>
                </c:pt>
                <c:pt idx="7">
                  <c:v>39995.0</c:v>
                </c:pt>
                <c:pt idx="8">
                  <c:v>40179.0</c:v>
                </c:pt>
                <c:pt idx="9">
                  <c:v>40360.0</c:v>
                </c:pt>
                <c:pt idx="10">
                  <c:v>40544.0</c:v>
                </c:pt>
                <c:pt idx="11">
                  <c:v>40725.0</c:v>
                </c:pt>
                <c:pt idx="12">
                  <c:v>40909.0</c:v>
                </c:pt>
                <c:pt idx="13">
                  <c:v>41091.0</c:v>
                </c:pt>
                <c:pt idx="14">
                  <c:v>41275.0</c:v>
                </c:pt>
                <c:pt idx="15">
                  <c:v>41456.0</c:v>
                </c:pt>
                <c:pt idx="16">
                  <c:v>41640.0</c:v>
                </c:pt>
                <c:pt idx="17">
                  <c:v>41821.0</c:v>
                </c:pt>
                <c:pt idx="18">
                  <c:v>42005.0</c:v>
                </c:pt>
                <c:pt idx="19">
                  <c:v>42186.0</c:v>
                </c:pt>
                <c:pt idx="20">
                  <c:v>42370.0</c:v>
                </c:pt>
              </c:numCache>
            </c:numRef>
          </c:cat>
          <c:val>
            <c:numRef>
              <c:f>Marin!$Z$8:$AT$8</c:f>
              <c:numCache>
                <c:formatCode>#,##0</c:formatCode>
                <c:ptCount val="21"/>
                <c:pt idx="0">
                  <c:v>26.0</c:v>
                </c:pt>
                <c:pt idx="1">
                  <c:v>28.0</c:v>
                </c:pt>
                <c:pt idx="2">
                  <c:v>21.0</c:v>
                </c:pt>
                <c:pt idx="3">
                  <c:v>20.0</c:v>
                </c:pt>
                <c:pt idx="4">
                  <c:v>17.0</c:v>
                </c:pt>
                <c:pt idx="5">
                  <c:v>12.0</c:v>
                </c:pt>
                <c:pt idx="6">
                  <c:v>13.0</c:v>
                </c:pt>
                <c:pt idx="7">
                  <c:v>9.0</c:v>
                </c:pt>
                <c:pt idx="8">
                  <c:v>7.0</c:v>
                </c:pt>
                <c:pt idx="9">
                  <c:v>6.0</c:v>
                </c:pt>
                <c:pt idx="10">
                  <c:v>6.0</c:v>
                </c:pt>
                <c:pt idx="11">
                  <c:v>6.0</c:v>
                </c:pt>
                <c:pt idx="12">
                  <c:v>8.0</c:v>
                </c:pt>
                <c:pt idx="13">
                  <c:v>9.0</c:v>
                </c:pt>
                <c:pt idx="14">
                  <c:v>10.0</c:v>
                </c:pt>
                <c:pt idx="15">
                  <c:v>9.0</c:v>
                </c:pt>
                <c:pt idx="16">
                  <c:v>8.0</c:v>
                </c:pt>
                <c:pt idx="17">
                  <c:v>8.0</c:v>
                </c:pt>
                <c:pt idx="18">
                  <c:v>7.0</c:v>
                </c:pt>
                <c:pt idx="19">
                  <c:v>9.0</c:v>
                </c:pt>
                <c:pt idx="20">
                  <c:v>8.0</c:v>
                </c:pt>
              </c:numCache>
            </c:numRef>
          </c:val>
        </c:ser>
        <c:ser>
          <c:idx val="3"/>
          <c:order val="3"/>
          <c:tx>
            <c:strRef>
              <c:f>Marin!$Y$9</c:f>
              <c:strCache>
                <c:ptCount val="1"/>
                <c:pt idx="0">
                  <c:v>Sonoma</c:v>
                </c:pt>
              </c:strCache>
            </c:strRef>
          </c:tx>
          <c:spPr>
            <a:solidFill>
              <a:schemeClr val="accent4"/>
            </a:solidFill>
            <a:ln>
              <a:noFill/>
            </a:ln>
            <a:effectLst/>
          </c:spPr>
          <c:cat>
            <c:numRef>
              <c:f>Marin!$Z$3:$AT$3</c:f>
              <c:numCache>
                <c:formatCode>m/d/yyyy</c:formatCode>
                <c:ptCount val="21"/>
                <c:pt idx="0">
                  <c:v>38718.0</c:v>
                </c:pt>
                <c:pt idx="1">
                  <c:v>38899.0</c:v>
                </c:pt>
                <c:pt idx="2">
                  <c:v>39083.0</c:v>
                </c:pt>
                <c:pt idx="3">
                  <c:v>39264.0</c:v>
                </c:pt>
                <c:pt idx="4">
                  <c:v>39448.0</c:v>
                </c:pt>
                <c:pt idx="5">
                  <c:v>39630.0</c:v>
                </c:pt>
                <c:pt idx="6">
                  <c:v>39814.0</c:v>
                </c:pt>
                <c:pt idx="7">
                  <c:v>39995.0</c:v>
                </c:pt>
                <c:pt idx="8">
                  <c:v>40179.0</c:v>
                </c:pt>
                <c:pt idx="9">
                  <c:v>40360.0</c:v>
                </c:pt>
                <c:pt idx="10">
                  <c:v>40544.0</c:v>
                </c:pt>
                <c:pt idx="11">
                  <c:v>40725.0</c:v>
                </c:pt>
                <c:pt idx="12">
                  <c:v>40909.0</c:v>
                </c:pt>
                <c:pt idx="13">
                  <c:v>41091.0</c:v>
                </c:pt>
                <c:pt idx="14">
                  <c:v>41275.0</c:v>
                </c:pt>
                <c:pt idx="15">
                  <c:v>41456.0</c:v>
                </c:pt>
                <c:pt idx="16">
                  <c:v>41640.0</c:v>
                </c:pt>
                <c:pt idx="17">
                  <c:v>41821.0</c:v>
                </c:pt>
                <c:pt idx="18">
                  <c:v>42005.0</c:v>
                </c:pt>
                <c:pt idx="19">
                  <c:v>42186.0</c:v>
                </c:pt>
                <c:pt idx="20">
                  <c:v>42370.0</c:v>
                </c:pt>
              </c:numCache>
            </c:numRef>
          </c:cat>
          <c:val>
            <c:numRef>
              <c:f>Marin!$Z$9:$AT$9</c:f>
              <c:numCache>
                <c:formatCode>#,##0</c:formatCode>
                <c:ptCount val="21"/>
                <c:pt idx="0">
                  <c:v>21.0</c:v>
                </c:pt>
                <c:pt idx="1">
                  <c:v>24.0</c:v>
                </c:pt>
                <c:pt idx="2">
                  <c:v>15.0</c:v>
                </c:pt>
                <c:pt idx="3">
                  <c:v>14.0</c:v>
                </c:pt>
                <c:pt idx="4">
                  <c:v>17.0</c:v>
                </c:pt>
                <c:pt idx="5">
                  <c:v>21.0</c:v>
                </c:pt>
                <c:pt idx="6">
                  <c:v>22.0</c:v>
                </c:pt>
                <c:pt idx="7">
                  <c:v>22.0</c:v>
                </c:pt>
                <c:pt idx="8">
                  <c:v>22.0</c:v>
                </c:pt>
                <c:pt idx="9">
                  <c:v>20.0</c:v>
                </c:pt>
                <c:pt idx="10">
                  <c:v>17.0</c:v>
                </c:pt>
                <c:pt idx="11">
                  <c:v>16.0</c:v>
                </c:pt>
                <c:pt idx="12">
                  <c:v>12.0</c:v>
                </c:pt>
                <c:pt idx="13">
                  <c:v>18.0</c:v>
                </c:pt>
                <c:pt idx="14">
                  <c:v>17.0</c:v>
                </c:pt>
                <c:pt idx="15">
                  <c:v>16.0</c:v>
                </c:pt>
                <c:pt idx="16">
                  <c:v>13.0</c:v>
                </c:pt>
                <c:pt idx="17">
                  <c:v>16.0</c:v>
                </c:pt>
                <c:pt idx="18">
                  <c:v>16.0</c:v>
                </c:pt>
                <c:pt idx="19">
                  <c:v>6.0</c:v>
                </c:pt>
                <c:pt idx="20">
                  <c:v>6.0</c:v>
                </c:pt>
              </c:numCache>
            </c:numRef>
          </c:val>
        </c:ser>
        <c:ser>
          <c:idx val="4"/>
          <c:order val="4"/>
          <c:tx>
            <c:strRef>
              <c:f>Marin!$Y$10</c:f>
              <c:strCache>
                <c:ptCount val="1"/>
                <c:pt idx="0">
                  <c:v>Shasta</c:v>
                </c:pt>
              </c:strCache>
            </c:strRef>
          </c:tx>
          <c:spPr>
            <a:solidFill>
              <a:schemeClr val="accent5"/>
            </a:solidFill>
            <a:ln w="25400">
              <a:noFill/>
            </a:ln>
            <a:effectLst/>
          </c:spPr>
          <c:cat>
            <c:numRef>
              <c:f>Marin!$Z$3:$AT$3</c:f>
              <c:numCache>
                <c:formatCode>m/d/yyyy</c:formatCode>
                <c:ptCount val="21"/>
                <c:pt idx="0">
                  <c:v>38718.0</c:v>
                </c:pt>
                <c:pt idx="1">
                  <c:v>38899.0</c:v>
                </c:pt>
                <c:pt idx="2">
                  <c:v>39083.0</c:v>
                </c:pt>
                <c:pt idx="3">
                  <c:v>39264.0</c:v>
                </c:pt>
                <c:pt idx="4">
                  <c:v>39448.0</c:v>
                </c:pt>
                <c:pt idx="5">
                  <c:v>39630.0</c:v>
                </c:pt>
                <c:pt idx="6">
                  <c:v>39814.0</c:v>
                </c:pt>
                <c:pt idx="7">
                  <c:v>39995.0</c:v>
                </c:pt>
                <c:pt idx="8">
                  <c:v>40179.0</c:v>
                </c:pt>
                <c:pt idx="9">
                  <c:v>40360.0</c:v>
                </c:pt>
                <c:pt idx="10">
                  <c:v>40544.0</c:v>
                </c:pt>
                <c:pt idx="11">
                  <c:v>40725.0</c:v>
                </c:pt>
                <c:pt idx="12">
                  <c:v>40909.0</c:v>
                </c:pt>
                <c:pt idx="13">
                  <c:v>41091.0</c:v>
                </c:pt>
                <c:pt idx="14">
                  <c:v>41275.0</c:v>
                </c:pt>
                <c:pt idx="15">
                  <c:v>41456.0</c:v>
                </c:pt>
                <c:pt idx="16">
                  <c:v>41640.0</c:v>
                </c:pt>
                <c:pt idx="17">
                  <c:v>41821.0</c:v>
                </c:pt>
                <c:pt idx="18">
                  <c:v>42005.0</c:v>
                </c:pt>
                <c:pt idx="19">
                  <c:v>42186.0</c:v>
                </c:pt>
                <c:pt idx="20">
                  <c:v>42370.0</c:v>
                </c:pt>
              </c:numCache>
            </c:numRef>
          </c:cat>
          <c:val>
            <c:numRef>
              <c:f>Marin!$Z$10:$AT$10</c:f>
              <c:numCache>
                <c:formatCode>#,##0</c:formatCode>
                <c:ptCount val="21"/>
                <c:pt idx="0">
                  <c:v>1.0</c:v>
                </c:pt>
                <c:pt idx="1">
                  <c:v>0.0</c:v>
                </c:pt>
                <c:pt idx="2">
                  <c:v>0.0</c:v>
                </c:pt>
                <c:pt idx="3">
                  <c:v>0.0</c:v>
                </c:pt>
                <c:pt idx="4">
                  <c:v>0.0</c:v>
                </c:pt>
                <c:pt idx="5">
                  <c:v>0.0</c:v>
                </c:pt>
                <c:pt idx="6">
                  <c:v>0.0</c:v>
                </c:pt>
                <c:pt idx="7">
                  <c:v>0.0</c:v>
                </c:pt>
                <c:pt idx="8">
                  <c:v>0.0</c:v>
                </c:pt>
                <c:pt idx="9">
                  <c:v>0.0</c:v>
                </c:pt>
                <c:pt idx="10">
                  <c:v>0.0</c:v>
                </c:pt>
                <c:pt idx="11">
                  <c:v>4.0</c:v>
                </c:pt>
                <c:pt idx="12">
                  <c:v>4.0</c:v>
                </c:pt>
                <c:pt idx="13">
                  <c:v>6.0</c:v>
                </c:pt>
                <c:pt idx="14">
                  <c:v>2.0</c:v>
                </c:pt>
                <c:pt idx="15">
                  <c:v>1.0</c:v>
                </c:pt>
                <c:pt idx="16">
                  <c:v>1.0</c:v>
                </c:pt>
                <c:pt idx="17">
                  <c:v>1.0</c:v>
                </c:pt>
                <c:pt idx="18">
                  <c:v>1.0</c:v>
                </c:pt>
                <c:pt idx="19">
                  <c:v>4.0</c:v>
                </c:pt>
                <c:pt idx="20">
                  <c:v>5.0</c:v>
                </c:pt>
              </c:numCache>
            </c:numRef>
          </c:val>
        </c:ser>
        <c:dLbls>
          <c:showLegendKey val="0"/>
          <c:showVal val="0"/>
          <c:showCatName val="0"/>
          <c:showSerName val="0"/>
          <c:showPercent val="0"/>
          <c:showBubbleSize val="0"/>
        </c:dLbls>
        <c:axId val="-2126066360"/>
        <c:axId val="-2068903768"/>
      </c:areaChart>
      <c:dateAx>
        <c:axId val="-2126066360"/>
        <c:scaling>
          <c:orientation val="minMax"/>
          <c:min val="40909.0"/>
        </c:scaling>
        <c:delete val="0"/>
        <c:axPos val="b"/>
        <c:numFmt formatCode="m/d/yyyy"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2068903768"/>
        <c:crosses val="autoZero"/>
        <c:auto val="1"/>
        <c:lblOffset val="100"/>
        <c:baseTimeUnit val="months"/>
        <c:majorUnit val="6.0"/>
        <c:majorTimeUnit val="months"/>
      </c:dateAx>
      <c:valAx>
        <c:axId val="-2068903768"/>
        <c:scaling>
          <c:orientation val="minMax"/>
          <c:max val="120.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2126066360"/>
        <c:crosses val="autoZero"/>
        <c:crossBetween val="midCat"/>
        <c:majorUnit val="20.0"/>
      </c:valAx>
      <c:spPr>
        <a:noFill/>
        <a:ln>
          <a:noFill/>
        </a:ln>
        <a:effectLst/>
      </c:spPr>
    </c:plotArea>
    <c:legend>
      <c:legendPos val="b"/>
      <c:layou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zero"/>
    <c:showDLblsOverMax val="0"/>
  </c:chart>
  <c:spPr>
    <a:noFill/>
    <a:ln>
      <a:noFill/>
    </a:ln>
    <a:effectLst/>
  </c:spPr>
  <c:txPr>
    <a:bodyPr/>
    <a:lstStyle/>
    <a:p>
      <a:pPr>
        <a:defRPr/>
      </a:pPr>
      <a:endParaRPr lang="en-US"/>
    </a:p>
  </c:txPr>
  <c:externalData r:id="rId1">
    <c:autoUpdate val="0"/>
  </c:externalData>
</c:chartSpace>
</file>

<file path=ppt/charts/chart38.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00" b="0" i="0" u="none" strike="noStrike" kern="1200" spc="0" baseline="0">
                <a:solidFill>
                  <a:schemeClr val="tx1">
                    <a:lumMod val="65000"/>
                    <a:lumOff val="35000"/>
                  </a:schemeClr>
                </a:solidFill>
                <a:latin typeface="+mn-lt"/>
                <a:ea typeface="+mn-ea"/>
                <a:cs typeface="+mn-cs"/>
              </a:defRPr>
            </a:pPr>
            <a:r>
              <a:rPr lang="en-US" sz="1800" dirty="0"/>
              <a:t>Change in Total </a:t>
            </a:r>
            <a:r>
              <a:rPr lang="en-US" sz="1800" dirty="0" smtClean="0"/>
              <a:t>Caseload</a:t>
            </a:r>
            <a:r>
              <a:rPr lang="en-US" sz="1800" baseline="0" dirty="0" smtClean="0"/>
              <a:t> </a:t>
            </a:r>
            <a:r>
              <a:rPr lang="en-US" sz="1800" dirty="0" smtClean="0"/>
              <a:t>Santa Clara County</a:t>
            </a:r>
          </a:p>
          <a:p>
            <a:pPr>
              <a:defRPr sz="1800" b="0" i="0" u="none" strike="noStrike" kern="1200" spc="0" baseline="0">
                <a:solidFill>
                  <a:schemeClr val="tx1">
                    <a:lumMod val="65000"/>
                    <a:lumOff val="35000"/>
                  </a:schemeClr>
                </a:solidFill>
                <a:latin typeface="+mn-lt"/>
                <a:ea typeface="+mn-ea"/>
                <a:cs typeface="+mn-cs"/>
              </a:defRPr>
            </a:pPr>
            <a:r>
              <a:rPr lang="en-US" sz="1800" dirty="0" smtClean="0"/>
              <a:t>2012-2016</a:t>
            </a:r>
            <a:endParaRPr lang="en-US" sz="1800" dirty="0"/>
          </a:p>
        </c:rich>
      </c:tx>
      <c:layout/>
      <c:overlay val="0"/>
      <c:spPr>
        <a:noFill/>
        <a:ln>
          <a:noFill/>
        </a:ln>
        <a:effectLst/>
      </c:spPr>
    </c:title>
    <c:autoTitleDeleted val="0"/>
    <c:plotArea>
      <c:layout/>
      <c:lineChart>
        <c:grouping val="standard"/>
        <c:varyColors val="0"/>
        <c:ser>
          <c:idx val="0"/>
          <c:order val="0"/>
          <c:spPr>
            <a:ln w="28575" cap="rnd">
              <a:solidFill>
                <a:schemeClr val="accent1"/>
              </a:solidFill>
              <a:round/>
            </a:ln>
            <a:effectLst/>
          </c:spPr>
          <c:marker>
            <c:symbol val="none"/>
          </c:marker>
          <c:cat>
            <c:numRef>
              <c:f>'Santa Clara'!$AL$3:$AT$3</c:f>
              <c:numCache>
                <c:formatCode>m/d/yyyy</c:formatCode>
                <c:ptCount val="9"/>
                <c:pt idx="0">
                  <c:v>40909.0</c:v>
                </c:pt>
                <c:pt idx="1">
                  <c:v>41091.0</c:v>
                </c:pt>
                <c:pt idx="2">
                  <c:v>41275.0</c:v>
                </c:pt>
                <c:pt idx="3">
                  <c:v>41456.0</c:v>
                </c:pt>
                <c:pt idx="4">
                  <c:v>41640.0</c:v>
                </c:pt>
                <c:pt idx="5">
                  <c:v>41821.0</c:v>
                </c:pt>
                <c:pt idx="6">
                  <c:v>42005.0</c:v>
                </c:pt>
                <c:pt idx="7">
                  <c:v>42186.0</c:v>
                </c:pt>
                <c:pt idx="8">
                  <c:v>42370.0</c:v>
                </c:pt>
              </c:numCache>
            </c:numRef>
          </c:cat>
          <c:val>
            <c:numRef>
              <c:f>'Santa Clara'!$AL$4:$AT$4</c:f>
              <c:numCache>
                <c:formatCode>#,##0</c:formatCode>
                <c:ptCount val="9"/>
                <c:pt idx="0">
                  <c:v>901.0</c:v>
                </c:pt>
                <c:pt idx="1">
                  <c:v>943.0</c:v>
                </c:pt>
                <c:pt idx="2">
                  <c:v>1054.0</c:v>
                </c:pt>
                <c:pt idx="3">
                  <c:v>1117.0</c:v>
                </c:pt>
                <c:pt idx="4">
                  <c:v>1108.0</c:v>
                </c:pt>
                <c:pt idx="5">
                  <c:v>1208.0</c:v>
                </c:pt>
                <c:pt idx="6">
                  <c:v>1218.0</c:v>
                </c:pt>
                <c:pt idx="7">
                  <c:v>1188.0</c:v>
                </c:pt>
                <c:pt idx="8">
                  <c:v>1128.0</c:v>
                </c:pt>
              </c:numCache>
            </c:numRef>
          </c:val>
          <c:smooth val="1"/>
        </c:ser>
        <c:dLbls>
          <c:showLegendKey val="0"/>
          <c:showVal val="0"/>
          <c:showCatName val="0"/>
          <c:showSerName val="0"/>
          <c:showPercent val="0"/>
          <c:showBubbleSize val="0"/>
        </c:dLbls>
        <c:marker val="1"/>
        <c:smooth val="0"/>
        <c:axId val="-2084461144"/>
        <c:axId val="-2084468008"/>
      </c:lineChart>
      <c:dateAx>
        <c:axId val="-2084461144"/>
        <c:scaling>
          <c:orientation val="minMax"/>
        </c:scaling>
        <c:delete val="0"/>
        <c:axPos val="b"/>
        <c:numFmt formatCode="m/d/yyyy" sourceLinked="1"/>
        <c:majorTickMark val="none"/>
        <c:minorTickMark val="none"/>
        <c:tickLblPos val="nextTo"/>
        <c:spPr>
          <a:noFill/>
          <a:ln w="9525" cap="flat" cmpd="sng" algn="ctr">
            <a:solidFill>
              <a:schemeClr val="tx1">
                <a:lumMod val="15000"/>
                <a:lumOff val="85000"/>
              </a:schemeClr>
            </a:solidFill>
            <a:round/>
          </a:ln>
          <a:effectLst/>
        </c:spPr>
        <c:txPr>
          <a:bodyPr rot="5400000" spcFirstLastPara="1" vertOverflow="ellipsis"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2084468008"/>
        <c:crosses val="autoZero"/>
        <c:auto val="1"/>
        <c:lblOffset val="100"/>
        <c:baseTimeUnit val="months"/>
        <c:majorUnit val="6.0"/>
        <c:majorTimeUnit val="months"/>
      </c:dateAx>
      <c:valAx>
        <c:axId val="-2084468008"/>
        <c:scaling>
          <c:orientation val="minMax"/>
          <c:max val="1400.0"/>
          <c:min val="700.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2084461144"/>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39.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dirty="0"/>
              <a:t>Change in Outflow Caseload, Santa Clara County</a:t>
            </a:r>
          </a:p>
          <a:p>
            <a:pPr>
              <a:defRPr sz="1400" b="0" i="0" u="none" strike="noStrike" kern="1200" spc="0" baseline="0">
                <a:solidFill>
                  <a:schemeClr val="tx1">
                    <a:lumMod val="65000"/>
                    <a:lumOff val="35000"/>
                  </a:schemeClr>
                </a:solidFill>
                <a:latin typeface="+mn-lt"/>
                <a:ea typeface="+mn-ea"/>
                <a:cs typeface="+mn-cs"/>
              </a:defRPr>
            </a:pPr>
            <a:r>
              <a:rPr lang="en-US" dirty="0"/>
              <a:t> (All)</a:t>
            </a:r>
          </a:p>
        </c:rich>
      </c:tx>
      <c:layout/>
      <c:overlay val="0"/>
      <c:spPr>
        <a:noFill/>
        <a:ln>
          <a:noFill/>
        </a:ln>
        <a:effectLst/>
      </c:spPr>
    </c:title>
    <c:autoTitleDeleted val="0"/>
    <c:plotArea>
      <c:layout/>
      <c:areaChart>
        <c:grouping val="stacked"/>
        <c:varyColors val="0"/>
        <c:ser>
          <c:idx val="0"/>
          <c:order val="0"/>
          <c:spPr>
            <a:solidFill>
              <a:schemeClr val="accent1"/>
            </a:solidFill>
            <a:ln>
              <a:noFill/>
            </a:ln>
            <a:effectLst/>
          </c:spPr>
          <c:cat>
            <c:numRef>
              <c:f>'Santa Clara'!$B$3:$V$3</c:f>
              <c:numCache>
                <c:formatCode>m/d/yyyy</c:formatCode>
                <c:ptCount val="21"/>
                <c:pt idx="0">
                  <c:v>38718.0</c:v>
                </c:pt>
                <c:pt idx="1">
                  <c:v>38899.0</c:v>
                </c:pt>
                <c:pt idx="2">
                  <c:v>39083.0</c:v>
                </c:pt>
                <c:pt idx="3">
                  <c:v>39264.0</c:v>
                </c:pt>
                <c:pt idx="4">
                  <c:v>39448.0</c:v>
                </c:pt>
                <c:pt idx="5">
                  <c:v>39630.0</c:v>
                </c:pt>
                <c:pt idx="6">
                  <c:v>39814.0</c:v>
                </c:pt>
                <c:pt idx="7">
                  <c:v>39995.0</c:v>
                </c:pt>
                <c:pt idx="8">
                  <c:v>40179.0</c:v>
                </c:pt>
                <c:pt idx="9">
                  <c:v>40360.0</c:v>
                </c:pt>
                <c:pt idx="10">
                  <c:v>40544.0</c:v>
                </c:pt>
                <c:pt idx="11">
                  <c:v>40725.0</c:v>
                </c:pt>
                <c:pt idx="12">
                  <c:v>40909.0</c:v>
                </c:pt>
                <c:pt idx="13">
                  <c:v>41091.0</c:v>
                </c:pt>
                <c:pt idx="14">
                  <c:v>41275.0</c:v>
                </c:pt>
                <c:pt idx="15">
                  <c:v>41456.0</c:v>
                </c:pt>
                <c:pt idx="16">
                  <c:v>41640.0</c:v>
                </c:pt>
                <c:pt idx="17">
                  <c:v>41821.0</c:v>
                </c:pt>
                <c:pt idx="18">
                  <c:v>42005.0</c:v>
                </c:pt>
                <c:pt idx="19">
                  <c:v>42186.0</c:v>
                </c:pt>
                <c:pt idx="20">
                  <c:v>42370.0</c:v>
                </c:pt>
              </c:numCache>
            </c:numRef>
          </c:cat>
          <c:val>
            <c:numRef>
              <c:f>'Santa Clara'!$B$65:$V$65</c:f>
              <c:numCache>
                <c:formatCode>#,##0</c:formatCode>
                <c:ptCount val="21"/>
                <c:pt idx="0">
                  <c:v>507.0</c:v>
                </c:pt>
                <c:pt idx="1">
                  <c:v>516.0</c:v>
                </c:pt>
                <c:pt idx="2">
                  <c:v>495.0</c:v>
                </c:pt>
                <c:pt idx="3">
                  <c:v>533.0</c:v>
                </c:pt>
                <c:pt idx="4">
                  <c:v>548.0</c:v>
                </c:pt>
                <c:pt idx="5">
                  <c:v>484.0</c:v>
                </c:pt>
                <c:pt idx="6">
                  <c:v>440.0</c:v>
                </c:pt>
                <c:pt idx="7">
                  <c:v>386.0</c:v>
                </c:pt>
                <c:pt idx="8">
                  <c:v>325.0</c:v>
                </c:pt>
                <c:pt idx="9">
                  <c:v>286.0</c:v>
                </c:pt>
                <c:pt idx="10">
                  <c:v>251.0</c:v>
                </c:pt>
                <c:pt idx="11">
                  <c:v>220.0</c:v>
                </c:pt>
                <c:pt idx="12">
                  <c:v>201.0</c:v>
                </c:pt>
                <c:pt idx="13">
                  <c:v>210.0</c:v>
                </c:pt>
                <c:pt idx="14">
                  <c:v>232.0</c:v>
                </c:pt>
                <c:pt idx="15">
                  <c:v>244.0</c:v>
                </c:pt>
                <c:pt idx="16">
                  <c:v>272.0</c:v>
                </c:pt>
                <c:pt idx="17">
                  <c:v>294.0</c:v>
                </c:pt>
                <c:pt idx="18">
                  <c:v>291.0</c:v>
                </c:pt>
                <c:pt idx="19">
                  <c:v>282.0</c:v>
                </c:pt>
                <c:pt idx="20">
                  <c:v>279.0</c:v>
                </c:pt>
              </c:numCache>
            </c:numRef>
          </c:val>
        </c:ser>
        <c:dLbls>
          <c:showLegendKey val="0"/>
          <c:showVal val="0"/>
          <c:showCatName val="0"/>
          <c:showSerName val="0"/>
          <c:showPercent val="0"/>
          <c:showBubbleSize val="0"/>
        </c:dLbls>
        <c:axId val="2063617736"/>
        <c:axId val="2063620488"/>
      </c:areaChart>
      <c:dateAx>
        <c:axId val="2063617736"/>
        <c:scaling>
          <c:orientation val="minMax"/>
          <c:min val="40909.0"/>
        </c:scaling>
        <c:delete val="0"/>
        <c:axPos val="b"/>
        <c:numFmt formatCode="m/d/yyyy"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2063620488"/>
        <c:crosses val="autoZero"/>
        <c:auto val="1"/>
        <c:lblOffset val="100"/>
        <c:baseTimeUnit val="months"/>
        <c:majorUnit val="6.0"/>
        <c:majorTimeUnit val="months"/>
      </c:dateAx>
      <c:valAx>
        <c:axId val="2063620488"/>
        <c:scaling>
          <c:orientation val="minMax"/>
          <c:max val="400.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2063617736"/>
        <c:crosses val="autoZero"/>
        <c:crossBetween val="midCat"/>
      </c:valAx>
      <c:spPr>
        <a:noFill/>
        <a:ln>
          <a:noFill/>
        </a:ln>
        <a:effectLst/>
      </c:spPr>
    </c:plotArea>
    <c:plotVisOnly val="1"/>
    <c:dispBlanksAs val="zero"/>
    <c:showDLblsOverMax val="0"/>
  </c:chart>
  <c:spPr>
    <a:noFill/>
    <a:ln>
      <a:noFill/>
    </a:ln>
    <a:effectLst/>
  </c:spPr>
  <c:txPr>
    <a:bodyPr/>
    <a:lstStyle/>
    <a:p>
      <a:pPr>
        <a:defRPr/>
      </a:pPr>
      <a:endParaRPr lang="en-US"/>
    </a:p>
  </c:txPr>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1" i="0" u="none" strike="noStrike" kern="1200" spc="0" baseline="0">
                <a:solidFill>
                  <a:schemeClr val="tx1">
                    <a:lumMod val="65000"/>
                    <a:lumOff val="35000"/>
                  </a:schemeClr>
                </a:solidFill>
                <a:latin typeface="+mn-lt"/>
                <a:ea typeface="+mn-ea"/>
                <a:cs typeface="+mn-cs"/>
              </a:defRPr>
            </a:pPr>
            <a:r>
              <a:rPr lang="en-US" sz="1400" b="1" dirty="0" smtClean="0"/>
              <a:t>Change in Total Child</a:t>
            </a:r>
            <a:r>
              <a:rPr lang="en-US" sz="1400" b="1" baseline="0" dirty="0" smtClean="0"/>
              <a:t> Welfare Caseload for the Bay Area: </a:t>
            </a:r>
          </a:p>
          <a:p>
            <a:pPr>
              <a:defRPr sz="1400" b="1" i="0" u="none" strike="noStrike" kern="1200" spc="0" baseline="0">
                <a:solidFill>
                  <a:schemeClr val="tx1">
                    <a:lumMod val="65000"/>
                    <a:lumOff val="35000"/>
                  </a:schemeClr>
                </a:solidFill>
                <a:latin typeface="+mn-lt"/>
                <a:ea typeface="+mn-ea"/>
                <a:cs typeface="+mn-cs"/>
              </a:defRPr>
            </a:pPr>
            <a:r>
              <a:rPr lang="en-US" sz="1400" b="1" baseline="0" dirty="0" smtClean="0"/>
              <a:t>2006 to 2016</a:t>
            </a:r>
            <a:endParaRPr lang="en-US" sz="1400" b="1" dirty="0"/>
          </a:p>
        </c:rich>
      </c:tx>
      <c:layout/>
      <c:overlay val="0"/>
      <c:spPr>
        <a:noFill/>
        <a:ln>
          <a:noFill/>
        </a:ln>
        <a:effectLst/>
      </c:spPr>
    </c:title>
    <c:autoTitleDeleted val="0"/>
    <c:plotArea>
      <c:layout/>
      <c:lineChart>
        <c:grouping val="standard"/>
        <c:varyColors val="0"/>
        <c:ser>
          <c:idx val="1"/>
          <c:order val="0"/>
          <c:tx>
            <c:strRef>
              <c:f>workspace_v1!$A$24</c:f>
              <c:strCache>
                <c:ptCount val="1"/>
                <c:pt idx="0">
                  <c:v>Base Caseload</c:v>
                </c:pt>
              </c:strCache>
            </c:strRef>
          </c:tx>
          <c:spPr>
            <a:ln w="28575" cap="rnd">
              <a:solidFill>
                <a:schemeClr val="accent2"/>
              </a:solidFill>
              <a:round/>
            </a:ln>
            <a:effectLst/>
          </c:spPr>
          <c:marker>
            <c:symbol val="none"/>
          </c:marker>
          <c:cat>
            <c:numRef>
              <c:f>workspace_v1!$B$14:$V$14</c:f>
              <c:numCache>
                <c:formatCode>m/d/yyyy</c:formatCode>
                <c:ptCount val="21"/>
                <c:pt idx="0">
                  <c:v>38718.0</c:v>
                </c:pt>
                <c:pt idx="1">
                  <c:v>38899.0</c:v>
                </c:pt>
                <c:pt idx="2">
                  <c:v>39083.0</c:v>
                </c:pt>
                <c:pt idx="3">
                  <c:v>39264.0</c:v>
                </c:pt>
                <c:pt idx="4">
                  <c:v>39448.0</c:v>
                </c:pt>
                <c:pt idx="5">
                  <c:v>39630.0</c:v>
                </c:pt>
                <c:pt idx="6">
                  <c:v>39814.0</c:v>
                </c:pt>
                <c:pt idx="7">
                  <c:v>39995.0</c:v>
                </c:pt>
                <c:pt idx="8">
                  <c:v>40179.0</c:v>
                </c:pt>
                <c:pt idx="9">
                  <c:v>40360.0</c:v>
                </c:pt>
                <c:pt idx="10">
                  <c:v>40544.0</c:v>
                </c:pt>
                <c:pt idx="11">
                  <c:v>40725.0</c:v>
                </c:pt>
                <c:pt idx="12">
                  <c:v>40909.0</c:v>
                </c:pt>
                <c:pt idx="13">
                  <c:v>41091.0</c:v>
                </c:pt>
                <c:pt idx="14">
                  <c:v>41275.0</c:v>
                </c:pt>
                <c:pt idx="15">
                  <c:v>41456.0</c:v>
                </c:pt>
                <c:pt idx="16">
                  <c:v>41640.0</c:v>
                </c:pt>
                <c:pt idx="17">
                  <c:v>41821.0</c:v>
                </c:pt>
                <c:pt idx="18">
                  <c:v>42005.0</c:v>
                </c:pt>
                <c:pt idx="19">
                  <c:v>42186.0</c:v>
                </c:pt>
                <c:pt idx="20">
                  <c:v>42370.0</c:v>
                </c:pt>
              </c:numCache>
            </c:numRef>
          </c:cat>
          <c:val>
            <c:numRef>
              <c:f>workspace_v1!$B$24:$V$24</c:f>
              <c:numCache>
                <c:formatCode>#,##0</c:formatCode>
                <c:ptCount val="21"/>
                <c:pt idx="0">
                  <c:v>9437.0</c:v>
                </c:pt>
                <c:pt idx="1">
                  <c:v>9211.0</c:v>
                </c:pt>
                <c:pt idx="2">
                  <c:v>8792.0</c:v>
                </c:pt>
                <c:pt idx="3">
                  <c:v>8711.0</c:v>
                </c:pt>
                <c:pt idx="4">
                  <c:v>8110.0</c:v>
                </c:pt>
                <c:pt idx="5">
                  <c:v>7685.0</c:v>
                </c:pt>
                <c:pt idx="6">
                  <c:v>7255.0</c:v>
                </c:pt>
                <c:pt idx="7">
                  <c:v>6774.0</c:v>
                </c:pt>
                <c:pt idx="8">
                  <c:v>6209.0</c:v>
                </c:pt>
                <c:pt idx="9">
                  <c:v>5876.0</c:v>
                </c:pt>
                <c:pt idx="10">
                  <c:v>5530.0</c:v>
                </c:pt>
                <c:pt idx="11">
                  <c:v>5468.0</c:v>
                </c:pt>
                <c:pt idx="12">
                  <c:v>5209.0</c:v>
                </c:pt>
                <c:pt idx="13">
                  <c:v>5340.0</c:v>
                </c:pt>
                <c:pt idx="14">
                  <c:v>5570.0</c:v>
                </c:pt>
                <c:pt idx="15">
                  <c:v>5822.0</c:v>
                </c:pt>
                <c:pt idx="16">
                  <c:v>5787.0</c:v>
                </c:pt>
                <c:pt idx="17">
                  <c:v>6026.0</c:v>
                </c:pt>
                <c:pt idx="18">
                  <c:v>6032.0</c:v>
                </c:pt>
                <c:pt idx="19">
                  <c:v>5850.0</c:v>
                </c:pt>
                <c:pt idx="20">
                  <c:v>5730.0</c:v>
                </c:pt>
              </c:numCache>
            </c:numRef>
          </c:val>
          <c:smooth val="1"/>
        </c:ser>
        <c:dLbls>
          <c:showLegendKey val="0"/>
          <c:showVal val="0"/>
          <c:showCatName val="0"/>
          <c:showSerName val="0"/>
          <c:showPercent val="0"/>
          <c:showBubbleSize val="0"/>
        </c:dLbls>
        <c:marker val="1"/>
        <c:smooth val="0"/>
        <c:axId val="-2139676472"/>
        <c:axId val="-2065333384"/>
      </c:lineChart>
      <c:lineChart>
        <c:grouping val="standard"/>
        <c:varyColors val="0"/>
        <c:ser>
          <c:idx val="0"/>
          <c:order val="1"/>
          <c:tx>
            <c:strRef>
              <c:f>workspace_v1!$A$170</c:f>
              <c:strCache>
                <c:ptCount val="1"/>
                <c:pt idx="0">
                  <c:v>% of Statewide Caseload</c:v>
                </c:pt>
              </c:strCache>
            </c:strRef>
          </c:tx>
          <c:spPr>
            <a:ln w="28575" cap="rnd">
              <a:solidFill>
                <a:schemeClr val="accent1"/>
              </a:solidFill>
              <a:round/>
            </a:ln>
            <a:effectLst/>
          </c:spPr>
          <c:marker>
            <c:symbol val="none"/>
          </c:marker>
          <c:cat>
            <c:numRef>
              <c:f>workspace_v1!$B$169:$V$169</c:f>
              <c:numCache>
                <c:formatCode>m/d/yyyy</c:formatCode>
                <c:ptCount val="21"/>
                <c:pt idx="0">
                  <c:v>38718.0</c:v>
                </c:pt>
                <c:pt idx="1">
                  <c:v>38899.0</c:v>
                </c:pt>
                <c:pt idx="2">
                  <c:v>39083.0</c:v>
                </c:pt>
                <c:pt idx="3">
                  <c:v>39264.0</c:v>
                </c:pt>
                <c:pt idx="4">
                  <c:v>39448.0</c:v>
                </c:pt>
                <c:pt idx="5">
                  <c:v>39630.0</c:v>
                </c:pt>
                <c:pt idx="6">
                  <c:v>39814.0</c:v>
                </c:pt>
                <c:pt idx="7">
                  <c:v>39995.0</c:v>
                </c:pt>
                <c:pt idx="8">
                  <c:v>40179.0</c:v>
                </c:pt>
                <c:pt idx="9">
                  <c:v>40360.0</c:v>
                </c:pt>
                <c:pt idx="10">
                  <c:v>40544.0</c:v>
                </c:pt>
                <c:pt idx="11">
                  <c:v>40725.0</c:v>
                </c:pt>
                <c:pt idx="12">
                  <c:v>40909.0</c:v>
                </c:pt>
                <c:pt idx="13">
                  <c:v>41091.0</c:v>
                </c:pt>
                <c:pt idx="14">
                  <c:v>41275.0</c:v>
                </c:pt>
                <c:pt idx="15">
                  <c:v>41456.0</c:v>
                </c:pt>
                <c:pt idx="16">
                  <c:v>41640.0</c:v>
                </c:pt>
                <c:pt idx="17">
                  <c:v>41821.0</c:v>
                </c:pt>
                <c:pt idx="18">
                  <c:v>42005.0</c:v>
                </c:pt>
                <c:pt idx="19">
                  <c:v>42186.0</c:v>
                </c:pt>
                <c:pt idx="20">
                  <c:v>42370.0</c:v>
                </c:pt>
              </c:numCache>
            </c:numRef>
          </c:cat>
          <c:val>
            <c:numRef>
              <c:f>workspace_v1!$B$170:$V$170</c:f>
              <c:numCache>
                <c:formatCode>0.00%</c:formatCode>
                <c:ptCount val="21"/>
                <c:pt idx="0">
                  <c:v>0.12255684991104</c:v>
                </c:pt>
                <c:pt idx="1">
                  <c:v>0.120047440308623</c:v>
                </c:pt>
                <c:pt idx="2">
                  <c:v>0.11695999787152</c:v>
                </c:pt>
                <c:pt idx="3">
                  <c:v>0.116412086223256</c:v>
                </c:pt>
                <c:pt idx="4">
                  <c:v>0.114202833244149</c:v>
                </c:pt>
                <c:pt idx="5">
                  <c:v>0.113254539023815</c:v>
                </c:pt>
                <c:pt idx="6">
                  <c:v>0.112890175209286</c:v>
                </c:pt>
                <c:pt idx="7">
                  <c:v>0.10937449543062</c:v>
                </c:pt>
                <c:pt idx="8">
                  <c:v>0.1049508967056</c:v>
                </c:pt>
                <c:pt idx="9">
                  <c:v>0.102474669084948</c:v>
                </c:pt>
                <c:pt idx="10">
                  <c:v>0.0977947548057368</c:v>
                </c:pt>
                <c:pt idx="11">
                  <c:v>0.0976568081154451</c:v>
                </c:pt>
                <c:pt idx="12">
                  <c:v>0.0956798060321076</c:v>
                </c:pt>
                <c:pt idx="13">
                  <c:v>0.0965310291220015</c:v>
                </c:pt>
                <c:pt idx="14">
                  <c:v>0.0990257431375338</c:v>
                </c:pt>
                <c:pt idx="15">
                  <c:v>0.0991349952322572</c:v>
                </c:pt>
                <c:pt idx="16">
                  <c:v>0.0955297302651127</c:v>
                </c:pt>
                <c:pt idx="17">
                  <c:v>0.0970198515560851</c:v>
                </c:pt>
                <c:pt idx="18">
                  <c:v>0.0967302233839542</c:v>
                </c:pt>
                <c:pt idx="19">
                  <c:v>0.09427121102248</c:v>
                </c:pt>
                <c:pt idx="20">
                  <c:v>0.0925641729803079</c:v>
                </c:pt>
              </c:numCache>
            </c:numRef>
          </c:val>
          <c:smooth val="1"/>
        </c:ser>
        <c:dLbls>
          <c:showLegendKey val="0"/>
          <c:showVal val="0"/>
          <c:showCatName val="0"/>
          <c:showSerName val="0"/>
          <c:showPercent val="0"/>
          <c:showBubbleSize val="0"/>
        </c:dLbls>
        <c:marker val="1"/>
        <c:smooth val="0"/>
        <c:axId val="2062987512"/>
        <c:axId val="-2065329512"/>
      </c:lineChart>
      <c:dateAx>
        <c:axId val="-2139676472"/>
        <c:scaling>
          <c:orientation val="minMax"/>
        </c:scaling>
        <c:delete val="0"/>
        <c:axPos val="b"/>
        <c:minorGridlines>
          <c:spPr>
            <a:ln w="9525" cap="flat" cmpd="sng" algn="ctr">
              <a:noFill/>
              <a:round/>
            </a:ln>
            <a:effectLst/>
          </c:spPr>
        </c:minorGridlines>
        <c:numFmt formatCode="m/d/yyyy"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2065333384"/>
        <c:crosses val="autoZero"/>
        <c:auto val="1"/>
        <c:lblOffset val="100"/>
        <c:baseTimeUnit val="months"/>
        <c:majorUnit val="6.0"/>
        <c:majorTimeUnit val="months"/>
      </c:dateAx>
      <c:valAx>
        <c:axId val="-2065333384"/>
        <c:scaling>
          <c:orientation val="minMax"/>
          <c:min val="0.085"/>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crossAx val="-2139676472"/>
        <c:crosses val="autoZero"/>
        <c:crossBetween val="between"/>
      </c:valAx>
      <c:valAx>
        <c:axId val="-2065329512"/>
        <c:scaling>
          <c:orientation val="minMax"/>
        </c:scaling>
        <c:delete val="0"/>
        <c:axPos val="r"/>
        <c:numFmt formatCode="0%" sourceLinked="0"/>
        <c:majorTickMark val="out"/>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crossAx val="2062987512"/>
        <c:crosses val="max"/>
        <c:crossBetween val="between"/>
      </c:valAx>
      <c:dateAx>
        <c:axId val="2062987512"/>
        <c:scaling>
          <c:orientation val="minMax"/>
        </c:scaling>
        <c:delete val="1"/>
        <c:axPos val="b"/>
        <c:numFmt formatCode="m/d/yyyy" sourceLinked="1"/>
        <c:majorTickMark val="out"/>
        <c:minorTickMark val="none"/>
        <c:tickLblPos val="nextTo"/>
        <c:crossAx val="-2065329512"/>
        <c:crosses val="autoZero"/>
        <c:auto val="1"/>
        <c:lblOffset val="100"/>
        <c:baseTimeUnit val="months"/>
      </c:dateAx>
      <c:spPr>
        <a:noFill/>
        <a:ln>
          <a:noFill/>
        </a:ln>
        <a:effectLst/>
      </c:spPr>
    </c:plotArea>
    <c:legend>
      <c:legendPos val="b"/>
      <c:layout/>
      <c:overlay val="0"/>
      <c:spPr>
        <a:noFill/>
        <a:ln>
          <a:noFill/>
        </a:ln>
        <a:effectLst/>
      </c:spPr>
      <c:txPr>
        <a:bodyPr rot="0" spcFirstLastPara="1" vertOverflow="ellipsis" vert="horz" wrap="square" anchor="ctr" anchorCtr="1"/>
        <a:lstStyle/>
        <a:p>
          <a:pPr>
            <a:defRPr sz="11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40.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dirty="0"/>
              <a:t>Change in Outflow</a:t>
            </a:r>
            <a:r>
              <a:rPr lang="en-US" baseline="0" dirty="0"/>
              <a:t> Caseload, Santa Clara County                    </a:t>
            </a:r>
          </a:p>
          <a:p>
            <a:pPr>
              <a:defRPr sz="1400" b="0" i="0" u="none" strike="noStrike" kern="1200" spc="0" baseline="0">
                <a:solidFill>
                  <a:schemeClr val="tx1">
                    <a:lumMod val="65000"/>
                    <a:lumOff val="35000"/>
                  </a:schemeClr>
                </a:solidFill>
                <a:latin typeface="+mn-lt"/>
                <a:ea typeface="+mn-ea"/>
                <a:cs typeface="+mn-cs"/>
              </a:defRPr>
            </a:pPr>
            <a:r>
              <a:rPr lang="en-US" baseline="0" dirty="0"/>
              <a:t>(Top 5)</a:t>
            </a:r>
            <a:endParaRPr lang="en-US" dirty="0"/>
          </a:p>
        </c:rich>
      </c:tx>
      <c:layout/>
      <c:overlay val="0"/>
      <c:spPr>
        <a:noFill/>
        <a:ln>
          <a:noFill/>
        </a:ln>
        <a:effectLst/>
      </c:spPr>
    </c:title>
    <c:autoTitleDeleted val="0"/>
    <c:plotArea>
      <c:layout/>
      <c:areaChart>
        <c:grouping val="stacked"/>
        <c:varyColors val="0"/>
        <c:ser>
          <c:idx val="0"/>
          <c:order val="0"/>
          <c:tx>
            <c:strRef>
              <c:f>'Santa Clara'!$A$6</c:f>
              <c:strCache>
                <c:ptCount val="1"/>
                <c:pt idx="0">
                  <c:v>Merced</c:v>
                </c:pt>
              </c:strCache>
            </c:strRef>
          </c:tx>
          <c:spPr>
            <a:solidFill>
              <a:schemeClr val="accent1"/>
            </a:solidFill>
            <a:ln>
              <a:noFill/>
            </a:ln>
            <a:effectLst/>
          </c:spPr>
          <c:cat>
            <c:numRef>
              <c:f>'Santa Clara'!$B$3:$V$3</c:f>
              <c:numCache>
                <c:formatCode>m/d/yyyy</c:formatCode>
                <c:ptCount val="21"/>
                <c:pt idx="0">
                  <c:v>38718.0</c:v>
                </c:pt>
                <c:pt idx="1">
                  <c:v>38899.0</c:v>
                </c:pt>
                <c:pt idx="2">
                  <c:v>39083.0</c:v>
                </c:pt>
                <c:pt idx="3">
                  <c:v>39264.0</c:v>
                </c:pt>
                <c:pt idx="4">
                  <c:v>39448.0</c:v>
                </c:pt>
                <c:pt idx="5">
                  <c:v>39630.0</c:v>
                </c:pt>
                <c:pt idx="6">
                  <c:v>39814.0</c:v>
                </c:pt>
                <c:pt idx="7">
                  <c:v>39995.0</c:v>
                </c:pt>
                <c:pt idx="8">
                  <c:v>40179.0</c:v>
                </c:pt>
                <c:pt idx="9">
                  <c:v>40360.0</c:v>
                </c:pt>
                <c:pt idx="10">
                  <c:v>40544.0</c:v>
                </c:pt>
                <c:pt idx="11">
                  <c:v>40725.0</c:v>
                </c:pt>
                <c:pt idx="12">
                  <c:v>40909.0</c:v>
                </c:pt>
                <c:pt idx="13">
                  <c:v>41091.0</c:v>
                </c:pt>
                <c:pt idx="14">
                  <c:v>41275.0</c:v>
                </c:pt>
                <c:pt idx="15">
                  <c:v>41456.0</c:v>
                </c:pt>
                <c:pt idx="16">
                  <c:v>41640.0</c:v>
                </c:pt>
                <c:pt idx="17">
                  <c:v>41821.0</c:v>
                </c:pt>
                <c:pt idx="18">
                  <c:v>42005.0</c:v>
                </c:pt>
                <c:pt idx="19">
                  <c:v>42186.0</c:v>
                </c:pt>
                <c:pt idx="20">
                  <c:v>42370.0</c:v>
                </c:pt>
              </c:numCache>
            </c:numRef>
          </c:cat>
          <c:val>
            <c:numRef>
              <c:f>'Santa Clara'!$B$6:$V$6</c:f>
              <c:numCache>
                <c:formatCode>#,##0</c:formatCode>
                <c:ptCount val="21"/>
                <c:pt idx="0">
                  <c:v>56.0</c:v>
                </c:pt>
                <c:pt idx="1">
                  <c:v>54.0</c:v>
                </c:pt>
                <c:pt idx="2">
                  <c:v>49.0</c:v>
                </c:pt>
                <c:pt idx="3">
                  <c:v>53.0</c:v>
                </c:pt>
                <c:pt idx="4">
                  <c:v>63.0</c:v>
                </c:pt>
                <c:pt idx="5">
                  <c:v>64.0</c:v>
                </c:pt>
                <c:pt idx="6">
                  <c:v>61.0</c:v>
                </c:pt>
                <c:pt idx="7">
                  <c:v>50.0</c:v>
                </c:pt>
                <c:pt idx="8">
                  <c:v>46.0</c:v>
                </c:pt>
                <c:pt idx="9">
                  <c:v>34.0</c:v>
                </c:pt>
                <c:pt idx="10">
                  <c:v>28.0</c:v>
                </c:pt>
                <c:pt idx="11">
                  <c:v>27.0</c:v>
                </c:pt>
                <c:pt idx="12">
                  <c:v>25.0</c:v>
                </c:pt>
                <c:pt idx="13">
                  <c:v>29.0</c:v>
                </c:pt>
                <c:pt idx="14">
                  <c:v>27.0</c:v>
                </c:pt>
                <c:pt idx="15">
                  <c:v>26.0</c:v>
                </c:pt>
                <c:pt idx="16">
                  <c:v>33.0</c:v>
                </c:pt>
                <c:pt idx="17">
                  <c:v>33.0</c:v>
                </c:pt>
                <c:pt idx="18">
                  <c:v>36.0</c:v>
                </c:pt>
                <c:pt idx="19">
                  <c:v>49.0</c:v>
                </c:pt>
                <c:pt idx="20">
                  <c:v>61.0</c:v>
                </c:pt>
              </c:numCache>
            </c:numRef>
          </c:val>
        </c:ser>
        <c:ser>
          <c:idx val="1"/>
          <c:order val="1"/>
          <c:tx>
            <c:strRef>
              <c:f>'Santa Clara'!$A$7</c:f>
              <c:strCache>
                <c:ptCount val="1"/>
                <c:pt idx="0">
                  <c:v>San Joaquin</c:v>
                </c:pt>
              </c:strCache>
            </c:strRef>
          </c:tx>
          <c:spPr>
            <a:solidFill>
              <a:schemeClr val="accent2"/>
            </a:solidFill>
            <a:ln>
              <a:noFill/>
            </a:ln>
            <a:effectLst/>
          </c:spPr>
          <c:cat>
            <c:numRef>
              <c:f>'Santa Clara'!$B$3:$V$3</c:f>
              <c:numCache>
                <c:formatCode>m/d/yyyy</c:formatCode>
                <c:ptCount val="21"/>
                <c:pt idx="0">
                  <c:v>38718.0</c:v>
                </c:pt>
                <c:pt idx="1">
                  <c:v>38899.0</c:v>
                </c:pt>
                <c:pt idx="2">
                  <c:v>39083.0</c:v>
                </c:pt>
                <c:pt idx="3">
                  <c:v>39264.0</c:v>
                </c:pt>
                <c:pt idx="4">
                  <c:v>39448.0</c:v>
                </c:pt>
                <c:pt idx="5">
                  <c:v>39630.0</c:v>
                </c:pt>
                <c:pt idx="6">
                  <c:v>39814.0</c:v>
                </c:pt>
                <c:pt idx="7">
                  <c:v>39995.0</c:v>
                </c:pt>
                <c:pt idx="8">
                  <c:v>40179.0</c:v>
                </c:pt>
                <c:pt idx="9">
                  <c:v>40360.0</c:v>
                </c:pt>
                <c:pt idx="10">
                  <c:v>40544.0</c:v>
                </c:pt>
                <c:pt idx="11">
                  <c:v>40725.0</c:v>
                </c:pt>
                <c:pt idx="12">
                  <c:v>40909.0</c:v>
                </c:pt>
                <c:pt idx="13">
                  <c:v>41091.0</c:v>
                </c:pt>
                <c:pt idx="14">
                  <c:v>41275.0</c:v>
                </c:pt>
                <c:pt idx="15">
                  <c:v>41456.0</c:v>
                </c:pt>
                <c:pt idx="16">
                  <c:v>41640.0</c:v>
                </c:pt>
                <c:pt idx="17">
                  <c:v>41821.0</c:v>
                </c:pt>
                <c:pt idx="18">
                  <c:v>42005.0</c:v>
                </c:pt>
                <c:pt idx="19">
                  <c:v>42186.0</c:v>
                </c:pt>
                <c:pt idx="20">
                  <c:v>42370.0</c:v>
                </c:pt>
              </c:numCache>
            </c:numRef>
          </c:cat>
          <c:val>
            <c:numRef>
              <c:f>'Santa Clara'!$B$7:$V$7</c:f>
              <c:numCache>
                <c:formatCode>#,##0</c:formatCode>
                <c:ptCount val="21"/>
                <c:pt idx="0">
                  <c:v>50.0</c:v>
                </c:pt>
                <c:pt idx="1">
                  <c:v>44.0</c:v>
                </c:pt>
                <c:pt idx="2">
                  <c:v>45.0</c:v>
                </c:pt>
                <c:pt idx="3">
                  <c:v>48.0</c:v>
                </c:pt>
                <c:pt idx="4">
                  <c:v>68.0</c:v>
                </c:pt>
                <c:pt idx="5">
                  <c:v>51.0</c:v>
                </c:pt>
                <c:pt idx="6">
                  <c:v>45.0</c:v>
                </c:pt>
                <c:pt idx="7">
                  <c:v>41.0</c:v>
                </c:pt>
                <c:pt idx="8">
                  <c:v>33.0</c:v>
                </c:pt>
                <c:pt idx="9">
                  <c:v>42.0</c:v>
                </c:pt>
                <c:pt idx="10">
                  <c:v>36.0</c:v>
                </c:pt>
                <c:pt idx="11">
                  <c:v>34.0</c:v>
                </c:pt>
                <c:pt idx="12">
                  <c:v>28.0</c:v>
                </c:pt>
                <c:pt idx="13">
                  <c:v>21.0</c:v>
                </c:pt>
                <c:pt idx="14">
                  <c:v>21.0</c:v>
                </c:pt>
                <c:pt idx="15">
                  <c:v>24.0</c:v>
                </c:pt>
                <c:pt idx="16">
                  <c:v>29.0</c:v>
                </c:pt>
                <c:pt idx="17">
                  <c:v>33.0</c:v>
                </c:pt>
                <c:pt idx="18">
                  <c:v>39.0</c:v>
                </c:pt>
                <c:pt idx="19">
                  <c:v>42.0</c:v>
                </c:pt>
                <c:pt idx="20">
                  <c:v>42.0</c:v>
                </c:pt>
              </c:numCache>
            </c:numRef>
          </c:val>
        </c:ser>
        <c:ser>
          <c:idx val="3"/>
          <c:order val="2"/>
          <c:tx>
            <c:strRef>
              <c:f>'Santa Clara'!$A$9</c:f>
              <c:strCache>
                <c:ptCount val="1"/>
                <c:pt idx="0">
                  <c:v>Alameda</c:v>
                </c:pt>
              </c:strCache>
            </c:strRef>
          </c:tx>
          <c:spPr>
            <a:solidFill>
              <a:schemeClr val="accent4"/>
            </a:solidFill>
            <a:ln>
              <a:noFill/>
            </a:ln>
            <a:effectLst/>
          </c:spPr>
          <c:cat>
            <c:numRef>
              <c:f>'Santa Clara'!$B$3:$V$3</c:f>
              <c:numCache>
                <c:formatCode>m/d/yyyy</c:formatCode>
                <c:ptCount val="21"/>
                <c:pt idx="0">
                  <c:v>38718.0</c:v>
                </c:pt>
                <c:pt idx="1">
                  <c:v>38899.0</c:v>
                </c:pt>
                <c:pt idx="2">
                  <c:v>39083.0</c:v>
                </c:pt>
                <c:pt idx="3">
                  <c:v>39264.0</c:v>
                </c:pt>
                <c:pt idx="4">
                  <c:v>39448.0</c:v>
                </c:pt>
                <c:pt idx="5">
                  <c:v>39630.0</c:v>
                </c:pt>
                <c:pt idx="6">
                  <c:v>39814.0</c:v>
                </c:pt>
                <c:pt idx="7">
                  <c:v>39995.0</c:v>
                </c:pt>
                <c:pt idx="8">
                  <c:v>40179.0</c:v>
                </c:pt>
                <c:pt idx="9">
                  <c:v>40360.0</c:v>
                </c:pt>
                <c:pt idx="10">
                  <c:v>40544.0</c:v>
                </c:pt>
                <c:pt idx="11">
                  <c:v>40725.0</c:v>
                </c:pt>
                <c:pt idx="12">
                  <c:v>40909.0</c:v>
                </c:pt>
                <c:pt idx="13">
                  <c:v>41091.0</c:v>
                </c:pt>
                <c:pt idx="14">
                  <c:v>41275.0</c:v>
                </c:pt>
                <c:pt idx="15">
                  <c:v>41456.0</c:v>
                </c:pt>
                <c:pt idx="16">
                  <c:v>41640.0</c:v>
                </c:pt>
                <c:pt idx="17">
                  <c:v>41821.0</c:v>
                </c:pt>
                <c:pt idx="18">
                  <c:v>42005.0</c:v>
                </c:pt>
                <c:pt idx="19">
                  <c:v>42186.0</c:v>
                </c:pt>
                <c:pt idx="20">
                  <c:v>42370.0</c:v>
                </c:pt>
              </c:numCache>
            </c:numRef>
          </c:cat>
          <c:val>
            <c:numRef>
              <c:f>'Santa Clara'!$B$9:$V$9</c:f>
              <c:numCache>
                <c:formatCode>#,##0</c:formatCode>
                <c:ptCount val="21"/>
                <c:pt idx="0">
                  <c:v>50.0</c:v>
                </c:pt>
                <c:pt idx="1">
                  <c:v>54.0</c:v>
                </c:pt>
                <c:pt idx="2">
                  <c:v>59.0</c:v>
                </c:pt>
                <c:pt idx="3">
                  <c:v>53.0</c:v>
                </c:pt>
                <c:pt idx="4">
                  <c:v>44.0</c:v>
                </c:pt>
                <c:pt idx="5">
                  <c:v>43.0</c:v>
                </c:pt>
                <c:pt idx="6">
                  <c:v>31.0</c:v>
                </c:pt>
                <c:pt idx="7">
                  <c:v>33.0</c:v>
                </c:pt>
                <c:pt idx="8">
                  <c:v>33.0</c:v>
                </c:pt>
                <c:pt idx="9">
                  <c:v>29.0</c:v>
                </c:pt>
                <c:pt idx="10">
                  <c:v>18.0</c:v>
                </c:pt>
                <c:pt idx="11">
                  <c:v>23.0</c:v>
                </c:pt>
                <c:pt idx="12">
                  <c:v>23.0</c:v>
                </c:pt>
                <c:pt idx="13">
                  <c:v>26.0</c:v>
                </c:pt>
                <c:pt idx="14">
                  <c:v>24.0</c:v>
                </c:pt>
                <c:pt idx="15">
                  <c:v>22.0</c:v>
                </c:pt>
                <c:pt idx="16">
                  <c:v>23.0</c:v>
                </c:pt>
                <c:pt idx="17">
                  <c:v>23.0</c:v>
                </c:pt>
                <c:pt idx="18">
                  <c:v>26.0</c:v>
                </c:pt>
                <c:pt idx="19">
                  <c:v>28.0</c:v>
                </c:pt>
                <c:pt idx="20">
                  <c:v>27.0</c:v>
                </c:pt>
              </c:numCache>
            </c:numRef>
          </c:val>
        </c:ser>
        <c:ser>
          <c:idx val="4"/>
          <c:order val="3"/>
          <c:tx>
            <c:strRef>
              <c:f>'Santa Clara'!$A$10</c:f>
              <c:strCache>
                <c:ptCount val="1"/>
                <c:pt idx="0">
                  <c:v>Stanislaus</c:v>
                </c:pt>
              </c:strCache>
            </c:strRef>
          </c:tx>
          <c:spPr>
            <a:solidFill>
              <a:schemeClr val="accent5"/>
            </a:solidFill>
            <a:ln>
              <a:noFill/>
            </a:ln>
            <a:effectLst/>
          </c:spPr>
          <c:cat>
            <c:numRef>
              <c:f>'Santa Clara'!$B$3:$V$3</c:f>
              <c:numCache>
                <c:formatCode>m/d/yyyy</c:formatCode>
                <c:ptCount val="21"/>
                <c:pt idx="0">
                  <c:v>38718.0</c:v>
                </c:pt>
                <c:pt idx="1">
                  <c:v>38899.0</c:v>
                </c:pt>
                <c:pt idx="2">
                  <c:v>39083.0</c:v>
                </c:pt>
                <c:pt idx="3">
                  <c:v>39264.0</c:v>
                </c:pt>
                <c:pt idx="4">
                  <c:v>39448.0</c:v>
                </c:pt>
                <c:pt idx="5">
                  <c:v>39630.0</c:v>
                </c:pt>
                <c:pt idx="6">
                  <c:v>39814.0</c:v>
                </c:pt>
                <c:pt idx="7">
                  <c:v>39995.0</c:v>
                </c:pt>
                <c:pt idx="8">
                  <c:v>40179.0</c:v>
                </c:pt>
                <c:pt idx="9">
                  <c:v>40360.0</c:v>
                </c:pt>
                <c:pt idx="10">
                  <c:v>40544.0</c:v>
                </c:pt>
                <c:pt idx="11">
                  <c:v>40725.0</c:v>
                </c:pt>
                <c:pt idx="12">
                  <c:v>40909.0</c:v>
                </c:pt>
                <c:pt idx="13">
                  <c:v>41091.0</c:v>
                </c:pt>
                <c:pt idx="14">
                  <c:v>41275.0</c:v>
                </c:pt>
                <c:pt idx="15">
                  <c:v>41456.0</c:v>
                </c:pt>
                <c:pt idx="16">
                  <c:v>41640.0</c:v>
                </c:pt>
                <c:pt idx="17">
                  <c:v>41821.0</c:v>
                </c:pt>
                <c:pt idx="18">
                  <c:v>42005.0</c:v>
                </c:pt>
                <c:pt idx="19">
                  <c:v>42186.0</c:v>
                </c:pt>
                <c:pt idx="20">
                  <c:v>42370.0</c:v>
                </c:pt>
              </c:numCache>
            </c:numRef>
          </c:cat>
          <c:val>
            <c:numRef>
              <c:f>'Santa Clara'!$B$10:$V$10</c:f>
              <c:numCache>
                <c:formatCode>#,##0</c:formatCode>
                <c:ptCount val="21"/>
                <c:pt idx="0">
                  <c:v>43.0</c:v>
                </c:pt>
                <c:pt idx="1">
                  <c:v>42.0</c:v>
                </c:pt>
                <c:pt idx="2">
                  <c:v>41.0</c:v>
                </c:pt>
                <c:pt idx="3">
                  <c:v>47.0</c:v>
                </c:pt>
                <c:pt idx="4">
                  <c:v>51.0</c:v>
                </c:pt>
                <c:pt idx="5">
                  <c:v>39.0</c:v>
                </c:pt>
                <c:pt idx="6">
                  <c:v>37.0</c:v>
                </c:pt>
                <c:pt idx="7">
                  <c:v>26.0</c:v>
                </c:pt>
                <c:pt idx="8">
                  <c:v>20.0</c:v>
                </c:pt>
                <c:pt idx="9">
                  <c:v>15.0</c:v>
                </c:pt>
                <c:pt idx="10">
                  <c:v>17.0</c:v>
                </c:pt>
                <c:pt idx="11">
                  <c:v>11.0</c:v>
                </c:pt>
                <c:pt idx="12">
                  <c:v>16.0</c:v>
                </c:pt>
                <c:pt idx="13">
                  <c:v>18.0</c:v>
                </c:pt>
                <c:pt idx="14">
                  <c:v>23.0</c:v>
                </c:pt>
                <c:pt idx="15">
                  <c:v>26.0</c:v>
                </c:pt>
                <c:pt idx="16">
                  <c:v>23.0</c:v>
                </c:pt>
                <c:pt idx="17">
                  <c:v>30.0</c:v>
                </c:pt>
                <c:pt idx="18">
                  <c:v>36.0</c:v>
                </c:pt>
                <c:pt idx="19">
                  <c:v>24.0</c:v>
                </c:pt>
                <c:pt idx="20">
                  <c:v>26.0</c:v>
                </c:pt>
              </c:numCache>
            </c:numRef>
          </c:val>
        </c:ser>
        <c:ser>
          <c:idx val="2"/>
          <c:order val="4"/>
          <c:tx>
            <c:strRef>
              <c:f>'Santa Clara'!$A$11</c:f>
              <c:strCache>
                <c:ptCount val="1"/>
                <c:pt idx="0">
                  <c:v>Sacramento</c:v>
                </c:pt>
              </c:strCache>
            </c:strRef>
          </c:tx>
          <c:spPr>
            <a:solidFill>
              <a:schemeClr val="accent3"/>
            </a:solidFill>
            <a:ln w="25400">
              <a:noFill/>
            </a:ln>
            <a:effectLst/>
          </c:spPr>
          <c:cat>
            <c:numRef>
              <c:f>'Santa Clara'!$B$3:$V$3</c:f>
              <c:numCache>
                <c:formatCode>m/d/yyyy</c:formatCode>
                <c:ptCount val="21"/>
                <c:pt idx="0">
                  <c:v>38718.0</c:v>
                </c:pt>
                <c:pt idx="1">
                  <c:v>38899.0</c:v>
                </c:pt>
                <c:pt idx="2">
                  <c:v>39083.0</c:v>
                </c:pt>
                <c:pt idx="3">
                  <c:v>39264.0</c:v>
                </c:pt>
                <c:pt idx="4">
                  <c:v>39448.0</c:v>
                </c:pt>
                <c:pt idx="5">
                  <c:v>39630.0</c:v>
                </c:pt>
                <c:pt idx="6">
                  <c:v>39814.0</c:v>
                </c:pt>
                <c:pt idx="7">
                  <c:v>39995.0</c:v>
                </c:pt>
                <c:pt idx="8">
                  <c:v>40179.0</c:v>
                </c:pt>
                <c:pt idx="9">
                  <c:v>40360.0</c:v>
                </c:pt>
                <c:pt idx="10">
                  <c:v>40544.0</c:v>
                </c:pt>
                <c:pt idx="11">
                  <c:v>40725.0</c:v>
                </c:pt>
                <c:pt idx="12">
                  <c:v>40909.0</c:v>
                </c:pt>
                <c:pt idx="13">
                  <c:v>41091.0</c:v>
                </c:pt>
                <c:pt idx="14">
                  <c:v>41275.0</c:v>
                </c:pt>
                <c:pt idx="15">
                  <c:v>41456.0</c:v>
                </c:pt>
                <c:pt idx="16">
                  <c:v>41640.0</c:v>
                </c:pt>
                <c:pt idx="17">
                  <c:v>41821.0</c:v>
                </c:pt>
                <c:pt idx="18">
                  <c:v>42005.0</c:v>
                </c:pt>
                <c:pt idx="19">
                  <c:v>42186.0</c:v>
                </c:pt>
                <c:pt idx="20">
                  <c:v>42370.0</c:v>
                </c:pt>
              </c:numCache>
            </c:numRef>
          </c:cat>
          <c:val>
            <c:numRef>
              <c:f>'Santa Clara'!$B$11:$V$11</c:f>
              <c:numCache>
                <c:formatCode>#,##0</c:formatCode>
                <c:ptCount val="21"/>
                <c:pt idx="0">
                  <c:v>34.0</c:v>
                </c:pt>
                <c:pt idx="1">
                  <c:v>30.0</c:v>
                </c:pt>
                <c:pt idx="2">
                  <c:v>30.0</c:v>
                </c:pt>
                <c:pt idx="3">
                  <c:v>39.0</c:v>
                </c:pt>
                <c:pt idx="4">
                  <c:v>40.0</c:v>
                </c:pt>
                <c:pt idx="5">
                  <c:v>28.0</c:v>
                </c:pt>
                <c:pt idx="6">
                  <c:v>22.0</c:v>
                </c:pt>
                <c:pt idx="7">
                  <c:v>14.0</c:v>
                </c:pt>
                <c:pt idx="8">
                  <c:v>18.0</c:v>
                </c:pt>
                <c:pt idx="9">
                  <c:v>15.0</c:v>
                </c:pt>
                <c:pt idx="10">
                  <c:v>13.0</c:v>
                </c:pt>
                <c:pt idx="11">
                  <c:v>7.0</c:v>
                </c:pt>
                <c:pt idx="12">
                  <c:v>5.0</c:v>
                </c:pt>
                <c:pt idx="13">
                  <c:v>9.0</c:v>
                </c:pt>
                <c:pt idx="14">
                  <c:v>12.0</c:v>
                </c:pt>
                <c:pt idx="15">
                  <c:v>10.0</c:v>
                </c:pt>
                <c:pt idx="16">
                  <c:v>13.0</c:v>
                </c:pt>
                <c:pt idx="17">
                  <c:v>25.0</c:v>
                </c:pt>
                <c:pt idx="18">
                  <c:v>22.0</c:v>
                </c:pt>
                <c:pt idx="19">
                  <c:v>23.0</c:v>
                </c:pt>
                <c:pt idx="20">
                  <c:v>18.0</c:v>
                </c:pt>
              </c:numCache>
            </c:numRef>
          </c:val>
        </c:ser>
        <c:dLbls>
          <c:showLegendKey val="0"/>
          <c:showVal val="0"/>
          <c:showCatName val="0"/>
          <c:showSerName val="0"/>
          <c:showPercent val="0"/>
          <c:showBubbleSize val="0"/>
        </c:dLbls>
        <c:axId val="-2064480392"/>
        <c:axId val="-2064476840"/>
      </c:areaChart>
      <c:dateAx>
        <c:axId val="-2064480392"/>
        <c:scaling>
          <c:orientation val="minMax"/>
          <c:min val="40909.0"/>
        </c:scaling>
        <c:delete val="0"/>
        <c:axPos val="b"/>
        <c:numFmt formatCode="m/d/yyyy"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2064476840"/>
        <c:crosses val="autoZero"/>
        <c:auto val="1"/>
        <c:lblOffset val="100"/>
        <c:baseTimeUnit val="months"/>
        <c:majorUnit val="6.0"/>
        <c:majorTimeUnit val="months"/>
      </c:dateAx>
      <c:valAx>
        <c:axId val="-2064476840"/>
        <c:scaling>
          <c:orientation val="minMax"/>
          <c:max val="400.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2064480392"/>
        <c:crosses val="autoZero"/>
        <c:crossBetween val="midCat"/>
      </c:valAx>
      <c:spPr>
        <a:noFill/>
        <a:ln>
          <a:noFill/>
        </a:ln>
        <a:effectLst/>
      </c:spPr>
    </c:plotArea>
    <c:legend>
      <c:legendPos val="b"/>
      <c:layou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zero"/>
    <c:showDLblsOverMax val="0"/>
  </c:chart>
  <c:spPr>
    <a:noFill/>
    <a:ln>
      <a:noFill/>
    </a:ln>
    <a:effectLst/>
  </c:spPr>
  <c:txPr>
    <a:bodyPr/>
    <a:lstStyle/>
    <a:p>
      <a:pPr>
        <a:defRPr/>
      </a:pPr>
      <a:endParaRPr lang="en-US"/>
    </a:p>
  </c:txPr>
  <c:externalData r:id="rId1">
    <c:autoUpdate val="0"/>
  </c:externalData>
</c:chartSpace>
</file>

<file path=ppt/charts/chart4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dirty="0"/>
              <a:t>Total Outflow</a:t>
            </a:r>
            <a:r>
              <a:rPr lang="en-US" baseline="0" dirty="0"/>
              <a:t> Caseload, Santa Clara County     </a:t>
            </a:r>
          </a:p>
          <a:p>
            <a:pPr>
              <a:defRPr sz="1400" b="0" i="0" u="none" strike="noStrike" kern="1200" spc="0" baseline="0">
                <a:solidFill>
                  <a:schemeClr val="tx1">
                    <a:lumMod val="65000"/>
                    <a:lumOff val="35000"/>
                  </a:schemeClr>
                </a:solidFill>
                <a:latin typeface="+mn-lt"/>
                <a:ea typeface="+mn-ea"/>
                <a:cs typeface="+mn-cs"/>
              </a:defRPr>
            </a:pPr>
            <a:r>
              <a:rPr lang="en-US" baseline="0" dirty="0"/>
              <a:t>(Top 5, Jan. 2016)</a:t>
            </a:r>
            <a:endParaRPr lang="en-US" dirty="0"/>
          </a:p>
        </c:rich>
      </c:tx>
      <c:layout/>
      <c:overlay val="0"/>
      <c:spPr>
        <a:noFill/>
        <a:ln>
          <a:noFill/>
        </a:ln>
        <a:effectLst/>
      </c:spPr>
    </c:title>
    <c:autoTitleDeleted val="0"/>
    <c:plotArea>
      <c:layout/>
      <c:barChart>
        <c:barDir val="col"/>
        <c:grouping val="clustered"/>
        <c:varyColors val="0"/>
        <c:ser>
          <c:idx val="0"/>
          <c:order val="0"/>
          <c:tx>
            <c:v>Total Caseload</c:v>
          </c:tx>
          <c:spPr>
            <a:solidFill>
              <a:schemeClr val="accent1"/>
            </a:solidFill>
            <a:ln>
              <a:noFill/>
            </a:ln>
            <a:effectLst/>
          </c:spPr>
          <c:invertIfNegative val="0"/>
          <c:cat>
            <c:strRef>
              <c:f>'Santa Clara'!$A$68:$A$72</c:f>
              <c:strCache>
                <c:ptCount val="5"/>
                <c:pt idx="0">
                  <c:v>Merced</c:v>
                </c:pt>
                <c:pt idx="1">
                  <c:v>San Joaquin</c:v>
                </c:pt>
                <c:pt idx="2">
                  <c:v>Alameda</c:v>
                </c:pt>
                <c:pt idx="3">
                  <c:v>Stanislaus</c:v>
                </c:pt>
                <c:pt idx="4">
                  <c:v>Sacramento</c:v>
                </c:pt>
              </c:strCache>
            </c:strRef>
          </c:cat>
          <c:val>
            <c:numRef>
              <c:f>'Santa Clara'!$B$68:$B$72</c:f>
              <c:numCache>
                <c:formatCode>General</c:formatCode>
                <c:ptCount val="5"/>
                <c:pt idx="0">
                  <c:v>61.0</c:v>
                </c:pt>
                <c:pt idx="1">
                  <c:v>42.0</c:v>
                </c:pt>
                <c:pt idx="2">
                  <c:v>27.0</c:v>
                </c:pt>
                <c:pt idx="3">
                  <c:v>26.0</c:v>
                </c:pt>
                <c:pt idx="4">
                  <c:v>18.0</c:v>
                </c:pt>
              </c:numCache>
            </c:numRef>
          </c:val>
        </c:ser>
        <c:dLbls>
          <c:showLegendKey val="0"/>
          <c:showVal val="0"/>
          <c:showCatName val="0"/>
          <c:showSerName val="0"/>
          <c:showPercent val="0"/>
          <c:showBubbleSize val="0"/>
        </c:dLbls>
        <c:gapWidth val="219"/>
        <c:overlap val="-27"/>
        <c:axId val="-2084132088"/>
        <c:axId val="-2088020216"/>
      </c:barChart>
      <c:lineChart>
        <c:grouping val="standard"/>
        <c:varyColors val="0"/>
        <c:ser>
          <c:idx val="1"/>
          <c:order val="1"/>
          <c:tx>
            <c:v>Cumulative Percent</c:v>
          </c:tx>
          <c:spPr>
            <a:ln w="28575" cap="rnd">
              <a:solidFill>
                <a:schemeClr val="accent2"/>
              </a:solidFill>
              <a:round/>
            </a:ln>
            <a:effectLst/>
          </c:spPr>
          <c:marker>
            <c:symbol val="circle"/>
            <c:size val="5"/>
            <c:spPr>
              <a:solidFill>
                <a:schemeClr val="accent2"/>
              </a:solidFill>
              <a:ln w="9525">
                <a:solidFill>
                  <a:schemeClr val="accent2"/>
                </a:solidFill>
              </a:ln>
              <a:effectLst/>
            </c:spPr>
          </c:marker>
          <c:cat>
            <c:strRef>
              <c:f>'Santa Clara'!$A$68:$A$72</c:f>
              <c:strCache>
                <c:ptCount val="5"/>
                <c:pt idx="0">
                  <c:v>Merced</c:v>
                </c:pt>
                <c:pt idx="1">
                  <c:v>San Joaquin</c:v>
                </c:pt>
                <c:pt idx="2">
                  <c:v>Alameda</c:v>
                </c:pt>
                <c:pt idx="3">
                  <c:v>Stanislaus</c:v>
                </c:pt>
                <c:pt idx="4">
                  <c:v>Sacramento</c:v>
                </c:pt>
              </c:strCache>
            </c:strRef>
          </c:cat>
          <c:val>
            <c:numRef>
              <c:f>'Santa Clara'!$E$68:$E$72</c:f>
              <c:numCache>
                <c:formatCode>0%</c:formatCode>
                <c:ptCount val="5"/>
                <c:pt idx="0">
                  <c:v>0.218637992831541</c:v>
                </c:pt>
                <c:pt idx="1">
                  <c:v>0.369175627240143</c:v>
                </c:pt>
                <c:pt idx="2">
                  <c:v>0.46594982078853</c:v>
                </c:pt>
                <c:pt idx="3">
                  <c:v>0.559139784946236</c:v>
                </c:pt>
                <c:pt idx="4">
                  <c:v>0.623655913978495</c:v>
                </c:pt>
              </c:numCache>
            </c:numRef>
          </c:val>
          <c:smooth val="0"/>
        </c:ser>
        <c:dLbls>
          <c:showLegendKey val="0"/>
          <c:showVal val="0"/>
          <c:showCatName val="0"/>
          <c:showSerName val="0"/>
          <c:showPercent val="0"/>
          <c:showBubbleSize val="0"/>
        </c:dLbls>
        <c:marker val="1"/>
        <c:smooth val="0"/>
        <c:axId val="-2084358680"/>
        <c:axId val="-2102874392"/>
      </c:lineChart>
      <c:catAx>
        <c:axId val="-208413208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2088020216"/>
        <c:crosses val="autoZero"/>
        <c:auto val="1"/>
        <c:lblAlgn val="ctr"/>
        <c:lblOffset val="100"/>
        <c:noMultiLvlLbl val="0"/>
      </c:catAx>
      <c:valAx>
        <c:axId val="-2088020216"/>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2084132088"/>
        <c:crosses val="autoZero"/>
        <c:crossBetween val="between"/>
      </c:valAx>
      <c:valAx>
        <c:axId val="-2102874392"/>
        <c:scaling>
          <c:orientation val="minMax"/>
          <c:max val="1.0"/>
        </c:scaling>
        <c:delete val="0"/>
        <c:axPos val="r"/>
        <c:numFmt formatCode="0%" sourceLinked="1"/>
        <c:majorTickMark val="out"/>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2084358680"/>
        <c:crosses val="max"/>
        <c:crossBetween val="between"/>
      </c:valAx>
      <c:catAx>
        <c:axId val="-2084358680"/>
        <c:scaling>
          <c:orientation val="minMax"/>
        </c:scaling>
        <c:delete val="1"/>
        <c:axPos val="b"/>
        <c:numFmt formatCode="General" sourceLinked="1"/>
        <c:majorTickMark val="out"/>
        <c:minorTickMark val="none"/>
        <c:tickLblPos val="nextTo"/>
        <c:crossAx val="-2102874392"/>
        <c:crosses val="autoZero"/>
        <c:auto val="1"/>
        <c:lblAlgn val="ctr"/>
        <c:lblOffset val="100"/>
        <c:noMultiLvlLbl val="0"/>
      </c:catAx>
      <c:spPr>
        <a:noFill/>
        <a:ln>
          <a:noFill/>
        </a:ln>
        <a:effectLst/>
      </c:spPr>
    </c:plotArea>
    <c:legend>
      <c:legendPos val="b"/>
      <c:layou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4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dirty="0"/>
              <a:t>Change in Inflow</a:t>
            </a:r>
            <a:r>
              <a:rPr lang="en-US" baseline="0" dirty="0"/>
              <a:t> Caseload, Santa Clara County (All)</a:t>
            </a:r>
            <a:endParaRPr lang="en-US" dirty="0"/>
          </a:p>
        </c:rich>
      </c:tx>
      <c:layout/>
      <c:overlay val="0"/>
      <c:spPr>
        <a:noFill/>
        <a:ln>
          <a:noFill/>
        </a:ln>
        <a:effectLst/>
      </c:spPr>
    </c:title>
    <c:autoTitleDeleted val="0"/>
    <c:plotArea>
      <c:layout/>
      <c:areaChart>
        <c:grouping val="stacked"/>
        <c:varyColors val="0"/>
        <c:ser>
          <c:idx val="0"/>
          <c:order val="0"/>
          <c:spPr>
            <a:solidFill>
              <a:schemeClr val="accent1"/>
            </a:solidFill>
            <a:ln>
              <a:noFill/>
            </a:ln>
            <a:effectLst/>
          </c:spPr>
          <c:cat>
            <c:numRef>
              <c:f>'Santa Clara'!$Z$3:$AT$3</c:f>
              <c:numCache>
                <c:formatCode>m/d/yyyy</c:formatCode>
                <c:ptCount val="21"/>
                <c:pt idx="0">
                  <c:v>38718.0</c:v>
                </c:pt>
                <c:pt idx="1">
                  <c:v>38899.0</c:v>
                </c:pt>
                <c:pt idx="2">
                  <c:v>39083.0</c:v>
                </c:pt>
                <c:pt idx="3">
                  <c:v>39264.0</c:v>
                </c:pt>
                <c:pt idx="4">
                  <c:v>39448.0</c:v>
                </c:pt>
                <c:pt idx="5">
                  <c:v>39630.0</c:v>
                </c:pt>
                <c:pt idx="6">
                  <c:v>39814.0</c:v>
                </c:pt>
                <c:pt idx="7">
                  <c:v>39995.0</c:v>
                </c:pt>
                <c:pt idx="8">
                  <c:v>40179.0</c:v>
                </c:pt>
                <c:pt idx="9">
                  <c:v>40360.0</c:v>
                </c:pt>
                <c:pt idx="10">
                  <c:v>40544.0</c:v>
                </c:pt>
                <c:pt idx="11">
                  <c:v>40725.0</c:v>
                </c:pt>
                <c:pt idx="12">
                  <c:v>40909.0</c:v>
                </c:pt>
                <c:pt idx="13">
                  <c:v>41091.0</c:v>
                </c:pt>
                <c:pt idx="14">
                  <c:v>41275.0</c:v>
                </c:pt>
                <c:pt idx="15">
                  <c:v>41456.0</c:v>
                </c:pt>
                <c:pt idx="16">
                  <c:v>41640.0</c:v>
                </c:pt>
                <c:pt idx="17">
                  <c:v>41821.0</c:v>
                </c:pt>
                <c:pt idx="18">
                  <c:v>42005.0</c:v>
                </c:pt>
                <c:pt idx="19">
                  <c:v>42186.0</c:v>
                </c:pt>
                <c:pt idx="20">
                  <c:v>42370.0</c:v>
                </c:pt>
              </c:numCache>
            </c:numRef>
          </c:cat>
          <c:val>
            <c:numRef>
              <c:f>'Santa Clara'!$Z$64:$AT$64</c:f>
              <c:numCache>
                <c:formatCode>#,##0</c:formatCode>
                <c:ptCount val="21"/>
                <c:pt idx="0">
                  <c:v>199.0</c:v>
                </c:pt>
                <c:pt idx="1">
                  <c:v>200.0</c:v>
                </c:pt>
                <c:pt idx="2">
                  <c:v>191.0</c:v>
                </c:pt>
                <c:pt idx="3">
                  <c:v>186.0</c:v>
                </c:pt>
                <c:pt idx="4">
                  <c:v>163.0</c:v>
                </c:pt>
                <c:pt idx="5">
                  <c:v>147.0</c:v>
                </c:pt>
                <c:pt idx="6">
                  <c:v>125.0</c:v>
                </c:pt>
                <c:pt idx="7">
                  <c:v>94.0</c:v>
                </c:pt>
                <c:pt idx="8">
                  <c:v>120.0</c:v>
                </c:pt>
                <c:pt idx="9">
                  <c:v>112.0</c:v>
                </c:pt>
                <c:pt idx="10">
                  <c:v>113.0</c:v>
                </c:pt>
                <c:pt idx="11">
                  <c:v>123.0</c:v>
                </c:pt>
                <c:pt idx="12">
                  <c:v>118.0</c:v>
                </c:pt>
                <c:pt idx="13">
                  <c:v>111.0</c:v>
                </c:pt>
                <c:pt idx="14">
                  <c:v>138.0</c:v>
                </c:pt>
                <c:pt idx="15">
                  <c:v>136.0</c:v>
                </c:pt>
                <c:pt idx="16">
                  <c:v>136.0</c:v>
                </c:pt>
                <c:pt idx="17">
                  <c:v>149.0</c:v>
                </c:pt>
                <c:pt idx="18">
                  <c:v>130.0</c:v>
                </c:pt>
                <c:pt idx="19">
                  <c:v>138.0</c:v>
                </c:pt>
                <c:pt idx="20">
                  <c:v>131.0</c:v>
                </c:pt>
              </c:numCache>
            </c:numRef>
          </c:val>
        </c:ser>
        <c:dLbls>
          <c:showLegendKey val="0"/>
          <c:showVal val="0"/>
          <c:showCatName val="0"/>
          <c:showSerName val="0"/>
          <c:showPercent val="0"/>
          <c:showBubbleSize val="0"/>
        </c:dLbls>
        <c:axId val="-2084406936"/>
        <c:axId val="-2088211032"/>
      </c:areaChart>
      <c:dateAx>
        <c:axId val="-2084406936"/>
        <c:scaling>
          <c:orientation val="minMax"/>
          <c:min val="40909.0"/>
        </c:scaling>
        <c:delete val="0"/>
        <c:axPos val="b"/>
        <c:numFmt formatCode="m/d/yyyy"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2088211032"/>
        <c:crosses val="autoZero"/>
        <c:auto val="1"/>
        <c:lblOffset val="100"/>
        <c:baseTimeUnit val="months"/>
        <c:majorUnit val="6.0"/>
        <c:majorTimeUnit val="months"/>
      </c:dateAx>
      <c:valAx>
        <c:axId val="-2088211032"/>
        <c:scaling>
          <c:orientation val="minMax"/>
          <c:max val="400.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2084406936"/>
        <c:crosses val="autoZero"/>
        <c:crossBetween val="midCat"/>
      </c:valAx>
      <c:spPr>
        <a:noFill/>
        <a:ln>
          <a:noFill/>
        </a:ln>
        <a:effectLst/>
      </c:spPr>
    </c:plotArea>
    <c:plotVisOnly val="1"/>
    <c:dispBlanksAs val="zero"/>
    <c:showDLblsOverMax val="0"/>
  </c:chart>
  <c:spPr>
    <a:noFill/>
    <a:ln>
      <a:noFill/>
    </a:ln>
    <a:effectLst/>
  </c:spPr>
  <c:txPr>
    <a:bodyPr/>
    <a:lstStyle/>
    <a:p>
      <a:pPr>
        <a:defRPr/>
      </a:pPr>
      <a:endParaRPr lang="en-US"/>
    </a:p>
  </c:txPr>
  <c:externalData r:id="rId1">
    <c:autoUpdate val="0"/>
  </c:externalData>
</c:chartSpace>
</file>

<file path=ppt/charts/chart4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dirty="0"/>
              <a:t>Change in Inflow Caseload,</a:t>
            </a:r>
            <a:r>
              <a:rPr lang="en-US" baseline="0" dirty="0"/>
              <a:t> Santa Clara County                             (Top 5)</a:t>
            </a:r>
            <a:endParaRPr lang="en-US" dirty="0"/>
          </a:p>
        </c:rich>
      </c:tx>
      <c:layout/>
      <c:overlay val="0"/>
      <c:spPr>
        <a:noFill/>
        <a:ln>
          <a:noFill/>
        </a:ln>
        <a:effectLst/>
      </c:spPr>
    </c:title>
    <c:autoTitleDeleted val="0"/>
    <c:plotArea>
      <c:layout/>
      <c:areaChart>
        <c:grouping val="stacked"/>
        <c:varyColors val="0"/>
        <c:ser>
          <c:idx val="0"/>
          <c:order val="0"/>
          <c:tx>
            <c:strRef>
              <c:f>'Santa Clara'!$Y$6</c:f>
              <c:strCache>
                <c:ptCount val="1"/>
                <c:pt idx="0">
                  <c:v>Alameda</c:v>
                </c:pt>
              </c:strCache>
            </c:strRef>
          </c:tx>
          <c:spPr>
            <a:solidFill>
              <a:schemeClr val="accent1"/>
            </a:solidFill>
            <a:ln>
              <a:noFill/>
            </a:ln>
            <a:effectLst/>
          </c:spPr>
          <c:cat>
            <c:numRef>
              <c:f>'Santa Clara'!$Z$3:$AT$3</c:f>
              <c:numCache>
                <c:formatCode>m/d/yyyy</c:formatCode>
                <c:ptCount val="21"/>
                <c:pt idx="0">
                  <c:v>38718.0</c:v>
                </c:pt>
                <c:pt idx="1">
                  <c:v>38899.0</c:v>
                </c:pt>
                <c:pt idx="2">
                  <c:v>39083.0</c:v>
                </c:pt>
                <c:pt idx="3">
                  <c:v>39264.0</c:v>
                </c:pt>
                <c:pt idx="4">
                  <c:v>39448.0</c:v>
                </c:pt>
                <c:pt idx="5">
                  <c:v>39630.0</c:v>
                </c:pt>
                <c:pt idx="6">
                  <c:v>39814.0</c:v>
                </c:pt>
                <c:pt idx="7">
                  <c:v>39995.0</c:v>
                </c:pt>
                <c:pt idx="8">
                  <c:v>40179.0</c:v>
                </c:pt>
                <c:pt idx="9">
                  <c:v>40360.0</c:v>
                </c:pt>
                <c:pt idx="10">
                  <c:v>40544.0</c:v>
                </c:pt>
                <c:pt idx="11">
                  <c:v>40725.0</c:v>
                </c:pt>
                <c:pt idx="12">
                  <c:v>40909.0</c:v>
                </c:pt>
                <c:pt idx="13">
                  <c:v>41091.0</c:v>
                </c:pt>
                <c:pt idx="14">
                  <c:v>41275.0</c:v>
                </c:pt>
                <c:pt idx="15">
                  <c:v>41456.0</c:v>
                </c:pt>
                <c:pt idx="16">
                  <c:v>41640.0</c:v>
                </c:pt>
                <c:pt idx="17">
                  <c:v>41821.0</c:v>
                </c:pt>
                <c:pt idx="18">
                  <c:v>42005.0</c:v>
                </c:pt>
                <c:pt idx="19">
                  <c:v>42186.0</c:v>
                </c:pt>
                <c:pt idx="20">
                  <c:v>42370.0</c:v>
                </c:pt>
              </c:numCache>
            </c:numRef>
          </c:cat>
          <c:val>
            <c:numRef>
              <c:f>'Santa Clara'!$Z$6:$AT$6</c:f>
              <c:numCache>
                <c:formatCode>#,##0</c:formatCode>
                <c:ptCount val="21"/>
                <c:pt idx="0">
                  <c:v>29.0</c:v>
                </c:pt>
                <c:pt idx="1">
                  <c:v>31.0</c:v>
                </c:pt>
                <c:pt idx="2">
                  <c:v>29.0</c:v>
                </c:pt>
                <c:pt idx="3">
                  <c:v>34.0</c:v>
                </c:pt>
                <c:pt idx="4">
                  <c:v>31.0</c:v>
                </c:pt>
                <c:pt idx="5">
                  <c:v>22.0</c:v>
                </c:pt>
                <c:pt idx="6">
                  <c:v>14.0</c:v>
                </c:pt>
                <c:pt idx="7">
                  <c:v>8.0</c:v>
                </c:pt>
                <c:pt idx="8">
                  <c:v>10.0</c:v>
                </c:pt>
                <c:pt idx="9">
                  <c:v>15.0</c:v>
                </c:pt>
                <c:pt idx="10">
                  <c:v>10.0</c:v>
                </c:pt>
                <c:pt idx="11">
                  <c:v>10.0</c:v>
                </c:pt>
                <c:pt idx="12">
                  <c:v>13.0</c:v>
                </c:pt>
                <c:pt idx="13">
                  <c:v>13.0</c:v>
                </c:pt>
                <c:pt idx="14">
                  <c:v>14.0</c:v>
                </c:pt>
                <c:pt idx="15">
                  <c:v>13.0</c:v>
                </c:pt>
                <c:pt idx="16">
                  <c:v>10.0</c:v>
                </c:pt>
                <c:pt idx="17">
                  <c:v>22.0</c:v>
                </c:pt>
                <c:pt idx="18">
                  <c:v>12.0</c:v>
                </c:pt>
                <c:pt idx="19">
                  <c:v>14.0</c:v>
                </c:pt>
                <c:pt idx="20">
                  <c:v>25.0</c:v>
                </c:pt>
              </c:numCache>
            </c:numRef>
          </c:val>
        </c:ser>
        <c:ser>
          <c:idx val="1"/>
          <c:order val="1"/>
          <c:tx>
            <c:strRef>
              <c:f>'Santa Clara'!$Y$7</c:f>
              <c:strCache>
                <c:ptCount val="1"/>
                <c:pt idx="0">
                  <c:v>San Mateo</c:v>
                </c:pt>
              </c:strCache>
            </c:strRef>
          </c:tx>
          <c:spPr>
            <a:solidFill>
              <a:schemeClr val="accent2"/>
            </a:solidFill>
            <a:ln>
              <a:noFill/>
            </a:ln>
            <a:effectLst/>
          </c:spPr>
          <c:cat>
            <c:numRef>
              <c:f>'Santa Clara'!$Z$3:$AT$3</c:f>
              <c:numCache>
                <c:formatCode>m/d/yyyy</c:formatCode>
                <c:ptCount val="21"/>
                <c:pt idx="0">
                  <c:v>38718.0</c:v>
                </c:pt>
                <c:pt idx="1">
                  <c:v>38899.0</c:v>
                </c:pt>
                <c:pt idx="2">
                  <c:v>39083.0</c:v>
                </c:pt>
                <c:pt idx="3">
                  <c:v>39264.0</c:v>
                </c:pt>
                <c:pt idx="4">
                  <c:v>39448.0</c:v>
                </c:pt>
                <c:pt idx="5">
                  <c:v>39630.0</c:v>
                </c:pt>
                <c:pt idx="6">
                  <c:v>39814.0</c:v>
                </c:pt>
                <c:pt idx="7">
                  <c:v>39995.0</c:v>
                </c:pt>
                <c:pt idx="8">
                  <c:v>40179.0</c:v>
                </c:pt>
                <c:pt idx="9">
                  <c:v>40360.0</c:v>
                </c:pt>
                <c:pt idx="10">
                  <c:v>40544.0</c:v>
                </c:pt>
                <c:pt idx="11">
                  <c:v>40725.0</c:v>
                </c:pt>
                <c:pt idx="12">
                  <c:v>40909.0</c:v>
                </c:pt>
                <c:pt idx="13">
                  <c:v>41091.0</c:v>
                </c:pt>
                <c:pt idx="14">
                  <c:v>41275.0</c:v>
                </c:pt>
                <c:pt idx="15">
                  <c:v>41456.0</c:v>
                </c:pt>
                <c:pt idx="16">
                  <c:v>41640.0</c:v>
                </c:pt>
                <c:pt idx="17">
                  <c:v>41821.0</c:v>
                </c:pt>
                <c:pt idx="18">
                  <c:v>42005.0</c:v>
                </c:pt>
                <c:pt idx="19">
                  <c:v>42186.0</c:v>
                </c:pt>
                <c:pt idx="20">
                  <c:v>42370.0</c:v>
                </c:pt>
              </c:numCache>
            </c:numRef>
          </c:cat>
          <c:val>
            <c:numRef>
              <c:f>'Santa Clara'!$Z$7:$AT$7</c:f>
              <c:numCache>
                <c:formatCode>#,##0</c:formatCode>
                <c:ptCount val="21"/>
                <c:pt idx="0">
                  <c:v>25.0</c:v>
                </c:pt>
                <c:pt idx="1">
                  <c:v>29.0</c:v>
                </c:pt>
                <c:pt idx="2">
                  <c:v>29.0</c:v>
                </c:pt>
                <c:pt idx="3">
                  <c:v>29.0</c:v>
                </c:pt>
                <c:pt idx="4">
                  <c:v>28.0</c:v>
                </c:pt>
                <c:pt idx="5">
                  <c:v>30.0</c:v>
                </c:pt>
                <c:pt idx="6">
                  <c:v>22.0</c:v>
                </c:pt>
                <c:pt idx="7">
                  <c:v>18.0</c:v>
                </c:pt>
                <c:pt idx="8">
                  <c:v>25.0</c:v>
                </c:pt>
                <c:pt idx="9">
                  <c:v>18.0</c:v>
                </c:pt>
                <c:pt idx="10">
                  <c:v>16.0</c:v>
                </c:pt>
                <c:pt idx="11">
                  <c:v>13.0</c:v>
                </c:pt>
                <c:pt idx="12">
                  <c:v>15.0</c:v>
                </c:pt>
                <c:pt idx="13">
                  <c:v>20.0</c:v>
                </c:pt>
                <c:pt idx="14">
                  <c:v>21.0</c:v>
                </c:pt>
                <c:pt idx="15">
                  <c:v>20.0</c:v>
                </c:pt>
                <c:pt idx="16">
                  <c:v>16.0</c:v>
                </c:pt>
                <c:pt idx="17">
                  <c:v>13.0</c:v>
                </c:pt>
                <c:pt idx="18">
                  <c:v>20.0</c:v>
                </c:pt>
                <c:pt idx="19">
                  <c:v>21.0</c:v>
                </c:pt>
                <c:pt idx="20">
                  <c:v>20.0</c:v>
                </c:pt>
              </c:numCache>
            </c:numRef>
          </c:val>
        </c:ser>
        <c:ser>
          <c:idx val="2"/>
          <c:order val="2"/>
          <c:tx>
            <c:strRef>
              <c:f>'Santa Clara'!$Y$8</c:f>
              <c:strCache>
                <c:ptCount val="1"/>
                <c:pt idx="0">
                  <c:v>San Francisco</c:v>
                </c:pt>
              </c:strCache>
            </c:strRef>
          </c:tx>
          <c:spPr>
            <a:solidFill>
              <a:schemeClr val="accent3"/>
            </a:solidFill>
            <a:ln>
              <a:noFill/>
            </a:ln>
            <a:effectLst/>
          </c:spPr>
          <c:cat>
            <c:numRef>
              <c:f>'Santa Clara'!$Z$3:$AT$3</c:f>
              <c:numCache>
                <c:formatCode>m/d/yyyy</c:formatCode>
                <c:ptCount val="21"/>
                <c:pt idx="0">
                  <c:v>38718.0</c:v>
                </c:pt>
                <c:pt idx="1">
                  <c:v>38899.0</c:v>
                </c:pt>
                <c:pt idx="2">
                  <c:v>39083.0</c:v>
                </c:pt>
                <c:pt idx="3">
                  <c:v>39264.0</c:v>
                </c:pt>
                <c:pt idx="4">
                  <c:v>39448.0</c:v>
                </c:pt>
                <c:pt idx="5">
                  <c:v>39630.0</c:v>
                </c:pt>
                <c:pt idx="6">
                  <c:v>39814.0</c:v>
                </c:pt>
                <c:pt idx="7">
                  <c:v>39995.0</c:v>
                </c:pt>
                <c:pt idx="8">
                  <c:v>40179.0</c:v>
                </c:pt>
                <c:pt idx="9">
                  <c:v>40360.0</c:v>
                </c:pt>
                <c:pt idx="10">
                  <c:v>40544.0</c:v>
                </c:pt>
                <c:pt idx="11">
                  <c:v>40725.0</c:v>
                </c:pt>
                <c:pt idx="12">
                  <c:v>40909.0</c:v>
                </c:pt>
                <c:pt idx="13">
                  <c:v>41091.0</c:v>
                </c:pt>
                <c:pt idx="14">
                  <c:v>41275.0</c:v>
                </c:pt>
                <c:pt idx="15">
                  <c:v>41456.0</c:v>
                </c:pt>
                <c:pt idx="16">
                  <c:v>41640.0</c:v>
                </c:pt>
                <c:pt idx="17">
                  <c:v>41821.0</c:v>
                </c:pt>
                <c:pt idx="18">
                  <c:v>42005.0</c:v>
                </c:pt>
                <c:pt idx="19">
                  <c:v>42186.0</c:v>
                </c:pt>
                <c:pt idx="20">
                  <c:v>42370.0</c:v>
                </c:pt>
              </c:numCache>
            </c:numRef>
          </c:cat>
          <c:val>
            <c:numRef>
              <c:f>'Santa Clara'!$Z$8:$AT$8</c:f>
              <c:numCache>
                <c:formatCode>#,##0</c:formatCode>
                <c:ptCount val="21"/>
                <c:pt idx="0">
                  <c:v>20.0</c:v>
                </c:pt>
                <c:pt idx="1">
                  <c:v>18.0</c:v>
                </c:pt>
                <c:pt idx="2">
                  <c:v>18.0</c:v>
                </c:pt>
                <c:pt idx="3">
                  <c:v>21.0</c:v>
                </c:pt>
                <c:pt idx="4">
                  <c:v>19.0</c:v>
                </c:pt>
                <c:pt idx="5">
                  <c:v>15.0</c:v>
                </c:pt>
                <c:pt idx="6">
                  <c:v>15.0</c:v>
                </c:pt>
                <c:pt idx="7">
                  <c:v>16.0</c:v>
                </c:pt>
                <c:pt idx="8">
                  <c:v>13.0</c:v>
                </c:pt>
                <c:pt idx="9">
                  <c:v>11.0</c:v>
                </c:pt>
                <c:pt idx="10">
                  <c:v>14.0</c:v>
                </c:pt>
                <c:pt idx="11">
                  <c:v>12.0</c:v>
                </c:pt>
                <c:pt idx="12">
                  <c:v>13.0</c:v>
                </c:pt>
                <c:pt idx="13">
                  <c:v>11.0</c:v>
                </c:pt>
                <c:pt idx="14">
                  <c:v>23.0</c:v>
                </c:pt>
                <c:pt idx="15">
                  <c:v>19.0</c:v>
                </c:pt>
                <c:pt idx="16">
                  <c:v>25.0</c:v>
                </c:pt>
                <c:pt idx="17">
                  <c:v>19.0</c:v>
                </c:pt>
                <c:pt idx="18">
                  <c:v>10.0</c:v>
                </c:pt>
                <c:pt idx="19">
                  <c:v>12.0</c:v>
                </c:pt>
                <c:pt idx="20">
                  <c:v>10.0</c:v>
                </c:pt>
              </c:numCache>
            </c:numRef>
          </c:val>
        </c:ser>
        <c:ser>
          <c:idx val="3"/>
          <c:order val="3"/>
          <c:tx>
            <c:strRef>
              <c:f>'Santa Clara'!$Y$9</c:f>
              <c:strCache>
                <c:ptCount val="1"/>
                <c:pt idx="0">
                  <c:v>Santa Cruz</c:v>
                </c:pt>
              </c:strCache>
            </c:strRef>
          </c:tx>
          <c:spPr>
            <a:solidFill>
              <a:schemeClr val="accent4"/>
            </a:solidFill>
            <a:ln w="25400">
              <a:noFill/>
            </a:ln>
            <a:effectLst/>
          </c:spPr>
          <c:cat>
            <c:numRef>
              <c:f>'Santa Clara'!$Z$3:$AT$3</c:f>
              <c:numCache>
                <c:formatCode>m/d/yyyy</c:formatCode>
                <c:ptCount val="21"/>
                <c:pt idx="0">
                  <c:v>38718.0</c:v>
                </c:pt>
                <c:pt idx="1">
                  <c:v>38899.0</c:v>
                </c:pt>
                <c:pt idx="2">
                  <c:v>39083.0</c:v>
                </c:pt>
                <c:pt idx="3">
                  <c:v>39264.0</c:v>
                </c:pt>
                <c:pt idx="4">
                  <c:v>39448.0</c:v>
                </c:pt>
                <c:pt idx="5">
                  <c:v>39630.0</c:v>
                </c:pt>
                <c:pt idx="6">
                  <c:v>39814.0</c:v>
                </c:pt>
                <c:pt idx="7">
                  <c:v>39995.0</c:v>
                </c:pt>
                <c:pt idx="8">
                  <c:v>40179.0</c:v>
                </c:pt>
                <c:pt idx="9">
                  <c:v>40360.0</c:v>
                </c:pt>
                <c:pt idx="10">
                  <c:v>40544.0</c:v>
                </c:pt>
                <c:pt idx="11">
                  <c:v>40725.0</c:v>
                </c:pt>
                <c:pt idx="12">
                  <c:v>40909.0</c:v>
                </c:pt>
                <c:pt idx="13">
                  <c:v>41091.0</c:v>
                </c:pt>
                <c:pt idx="14">
                  <c:v>41275.0</c:v>
                </c:pt>
                <c:pt idx="15">
                  <c:v>41456.0</c:v>
                </c:pt>
                <c:pt idx="16">
                  <c:v>41640.0</c:v>
                </c:pt>
                <c:pt idx="17">
                  <c:v>41821.0</c:v>
                </c:pt>
                <c:pt idx="18">
                  <c:v>42005.0</c:v>
                </c:pt>
                <c:pt idx="19">
                  <c:v>42186.0</c:v>
                </c:pt>
                <c:pt idx="20">
                  <c:v>42370.0</c:v>
                </c:pt>
              </c:numCache>
            </c:numRef>
          </c:cat>
          <c:val>
            <c:numRef>
              <c:f>'Santa Clara'!$Z$9:$AT$9</c:f>
              <c:numCache>
                <c:formatCode>#,##0</c:formatCode>
                <c:ptCount val="21"/>
                <c:pt idx="0">
                  <c:v>11.0</c:v>
                </c:pt>
                <c:pt idx="1">
                  <c:v>6.0</c:v>
                </c:pt>
                <c:pt idx="2">
                  <c:v>8.0</c:v>
                </c:pt>
                <c:pt idx="3">
                  <c:v>14.0</c:v>
                </c:pt>
                <c:pt idx="4">
                  <c:v>9.0</c:v>
                </c:pt>
                <c:pt idx="5">
                  <c:v>8.0</c:v>
                </c:pt>
                <c:pt idx="6">
                  <c:v>7.0</c:v>
                </c:pt>
                <c:pt idx="7">
                  <c:v>4.0</c:v>
                </c:pt>
                <c:pt idx="8">
                  <c:v>5.0</c:v>
                </c:pt>
                <c:pt idx="9">
                  <c:v>5.0</c:v>
                </c:pt>
                <c:pt idx="10">
                  <c:v>6.0</c:v>
                </c:pt>
                <c:pt idx="11">
                  <c:v>11.0</c:v>
                </c:pt>
                <c:pt idx="12">
                  <c:v>13.0</c:v>
                </c:pt>
                <c:pt idx="13">
                  <c:v>6.0</c:v>
                </c:pt>
                <c:pt idx="14">
                  <c:v>8.0</c:v>
                </c:pt>
                <c:pt idx="15">
                  <c:v>6.0</c:v>
                </c:pt>
                <c:pt idx="16">
                  <c:v>9.0</c:v>
                </c:pt>
                <c:pt idx="17">
                  <c:v>7.0</c:v>
                </c:pt>
                <c:pt idx="18">
                  <c:v>6.0</c:v>
                </c:pt>
                <c:pt idx="19">
                  <c:v>12.0</c:v>
                </c:pt>
                <c:pt idx="20">
                  <c:v>10.0</c:v>
                </c:pt>
              </c:numCache>
            </c:numRef>
          </c:val>
        </c:ser>
        <c:ser>
          <c:idx val="4"/>
          <c:order val="4"/>
          <c:tx>
            <c:strRef>
              <c:f>'Santa Clara'!$Y$10</c:f>
              <c:strCache>
                <c:ptCount val="1"/>
                <c:pt idx="0">
                  <c:v>Contra Costa</c:v>
                </c:pt>
              </c:strCache>
            </c:strRef>
          </c:tx>
          <c:spPr>
            <a:solidFill>
              <a:schemeClr val="accent5"/>
            </a:solidFill>
            <a:ln w="25400">
              <a:noFill/>
            </a:ln>
            <a:effectLst/>
          </c:spPr>
          <c:cat>
            <c:numRef>
              <c:f>'Santa Clara'!$Z$3:$AT$3</c:f>
              <c:numCache>
                <c:formatCode>m/d/yyyy</c:formatCode>
                <c:ptCount val="21"/>
                <c:pt idx="0">
                  <c:v>38718.0</c:v>
                </c:pt>
                <c:pt idx="1">
                  <c:v>38899.0</c:v>
                </c:pt>
                <c:pt idx="2">
                  <c:v>39083.0</c:v>
                </c:pt>
                <c:pt idx="3">
                  <c:v>39264.0</c:v>
                </c:pt>
                <c:pt idx="4">
                  <c:v>39448.0</c:v>
                </c:pt>
                <c:pt idx="5">
                  <c:v>39630.0</c:v>
                </c:pt>
                <c:pt idx="6">
                  <c:v>39814.0</c:v>
                </c:pt>
                <c:pt idx="7">
                  <c:v>39995.0</c:v>
                </c:pt>
                <c:pt idx="8">
                  <c:v>40179.0</c:v>
                </c:pt>
                <c:pt idx="9">
                  <c:v>40360.0</c:v>
                </c:pt>
                <c:pt idx="10">
                  <c:v>40544.0</c:v>
                </c:pt>
                <c:pt idx="11">
                  <c:v>40725.0</c:v>
                </c:pt>
                <c:pt idx="12">
                  <c:v>40909.0</c:v>
                </c:pt>
                <c:pt idx="13">
                  <c:v>41091.0</c:v>
                </c:pt>
                <c:pt idx="14">
                  <c:v>41275.0</c:v>
                </c:pt>
                <c:pt idx="15">
                  <c:v>41456.0</c:v>
                </c:pt>
                <c:pt idx="16">
                  <c:v>41640.0</c:v>
                </c:pt>
                <c:pt idx="17">
                  <c:v>41821.0</c:v>
                </c:pt>
                <c:pt idx="18">
                  <c:v>42005.0</c:v>
                </c:pt>
                <c:pt idx="19">
                  <c:v>42186.0</c:v>
                </c:pt>
                <c:pt idx="20">
                  <c:v>42370.0</c:v>
                </c:pt>
              </c:numCache>
            </c:numRef>
          </c:cat>
          <c:val>
            <c:numRef>
              <c:f>'Santa Clara'!$Z$10:$AT$10</c:f>
              <c:numCache>
                <c:formatCode>#,##0</c:formatCode>
                <c:ptCount val="21"/>
                <c:pt idx="0">
                  <c:v>9.0</c:v>
                </c:pt>
                <c:pt idx="1">
                  <c:v>11.0</c:v>
                </c:pt>
                <c:pt idx="2">
                  <c:v>6.0</c:v>
                </c:pt>
                <c:pt idx="3">
                  <c:v>1.0</c:v>
                </c:pt>
                <c:pt idx="4">
                  <c:v>1.0</c:v>
                </c:pt>
                <c:pt idx="5">
                  <c:v>3.0</c:v>
                </c:pt>
                <c:pt idx="6">
                  <c:v>2.0</c:v>
                </c:pt>
                <c:pt idx="7">
                  <c:v>3.0</c:v>
                </c:pt>
                <c:pt idx="8">
                  <c:v>2.0</c:v>
                </c:pt>
                <c:pt idx="9">
                  <c:v>4.0</c:v>
                </c:pt>
                <c:pt idx="10">
                  <c:v>5.0</c:v>
                </c:pt>
                <c:pt idx="11">
                  <c:v>12.0</c:v>
                </c:pt>
                <c:pt idx="12">
                  <c:v>10.0</c:v>
                </c:pt>
                <c:pt idx="13">
                  <c:v>14.0</c:v>
                </c:pt>
                <c:pt idx="14">
                  <c:v>13.0</c:v>
                </c:pt>
                <c:pt idx="15">
                  <c:v>15.0</c:v>
                </c:pt>
                <c:pt idx="16">
                  <c:v>16.0</c:v>
                </c:pt>
                <c:pt idx="17">
                  <c:v>13.0</c:v>
                </c:pt>
                <c:pt idx="18">
                  <c:v>9.0</c:v>
                </c:pt>
                <c:pt idx="19">
                  <c:v>8.0</c:v>
                </c:pt>
                <c:pt idx="20">
                  <c:v>9.0</c:v>
                </c:pt>
              </c:numCache>
            </c:numRef>
          </c:val>
        </c:ser>
        <c:dLbls>
          <c:showLegendKey val="0"/>
          <c:showVal val="0"/>
          <c:showCatName val="0"/>
          <c:showSerName val="0"/>
          <c:showPercent val="0"/>
          <c:showBubbleSize val="0"/>
        </c:dLbls>
        <c:axId val="-2140607688"/>
        <c:axId val="-2069317528"/>
      </c:areaChart>
      <c:dateAx>
        <c:axId val="-2140607688"/>
        <c:scaling>
          <c:orientation val="minMax"/>
          <c:min val="40909.0"/>
        </c:scaling>
        <c:delete val="0"/>
        <c:axPos val="b"/>
        <c:numFmt formatCode="m/d/yyyy"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2069317528"/>
        <c:crosses val="autoZero"/>
        <c:auto val="1"/>
        <c:lblOffset val="100"/>
        <c:baseTimeUnit val="months"/>
        <c:majorUnit val="6.0"/>
        <c:majorTimeUnit val="months"/>
      </c:dateAx>
      <c:valAx>
        <c:axId val="-2069317528"/>
        <c:scaling>
          <c:orientation val="minMax"/>
          <c:max val="400.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2140607688"/>
        <c:crosses val="autoZero"/>
        <c:crossBetween val="midCat"/>
      </c:valAx>
      <c:spPr>
        <a:noFill/>
        <a:ln>
          <a:noFill/>
        </a:ln>
        <a:effectLst/>
      </c:spPr>
    </c:plotArea>
    <c:legend>
      <c:legendPos val="b"/>
      <c:layou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zero"/>
    <c:showDLblsOverMax val="0"/>
  </c:chart>
  <c:spPr>
    <a:noFill/>
    <a:ln>
      <a:noFill/>
    </a:ln>
    <a:effectLst/>
  </c:spPr>
  <c:txPr>
    <a:bodyPr/>
    <a:lstStyle/>
    <a:p>
      <a:pPr>
        <a:defRPr/>
      </a:pPr>
      <a:endParaRPr lang="en-US"/>
    </a:p>
  </c:txPr>
  <c:externalData r:id="rId1">
    <c:autoUpdate val="0"/>
  </c:externalData>
</c:chartSpace>
</file>

<file path=ppt/charts/chart4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sz="1400" b="0" i="0" baseline="0" dirty="0">
                <a:effectLst/>
              </a:rPr>
              <a:t>Total Inflow Caseload, Santa Clara County     </a:t>
            </a:r>
            <a:endParaRPr lang="en-US" sz="1400" dirty="0">
              <a:effectLst/>
            </a:endParaRPr>
          </a:p>
          <a:p>
            <a:pPr>
              <a:defRPr sz="1400" b="0" i="0" u="none" strike="noStrike" kern="1200" spc="0" baseline="0">
                <a:solidFill>
                  <a:schemeClr val="tx1">
                    <a:lumMod val="65000"/>
                    <a:lumOff val="35000"/>
                  </a:schemeClr>
                </a:solidFill>
                <a:latin typeface="+mn-lt"/>
                <a:ea typeface="+mn-ea"/>
                <a:cs typeface="+mn-cs"/>
              </a:defRPr>
            </a:pPr>
            <a:r>
              <a:rPr lang="en-US" sz="1400" b="0" i="0" baseline="0" dirty="0">
                <a:effectLst/>
              </a:rPr>
              <a:t>(Top 5, Jan. 2016)</a:t>
            </a:r>
            <a:endParaRPr lang="en-US" sz="1400" dirty="0">
              <a:effectLst/>
            </a:endParaRPr>
          </a:p>
        </c:rich>
      </c:tx>
      <c:layout/>
      <c:overlay val="0"/>
      <c:spPr>
        <a:noFill/>
        <a:ln>
          <a:noFill/>
        </a:ln>
        <a:effectLst/>
      </c:spPr>
    </c:title>
    <c:autoTitleDeleted val="0"/>
    <c:plotArea>
      <c:layout/>
      <c:barChart>
        <c:barDir val="col"/>
        <c:grouping val="clustered"/>
        <c:varyColors val="0"/>
        <c:ser>
          <c:idx val="0"/>
          <c:order val="0"/>
          <c:tx>
            <c:v>Total Caseload</c:v>
          </c:tx>
          <c:spPr>
            <a:solidFill>
              <a:schemeClr val="accent1"/>
            </a:solidFill>
            <a:ln>
              <a:noFill/>
            </a:ln>
            <a:effectLst/>
          </c:spPr>
          <c:invertIfNegative val="0"/>
          <c:cat>
            <c:strRef>
              <c:f>'Santa Clara'!$Y$68:$Y$72</c:f>
              <c:strCache>
                <c:ptCount val="5"/>
                <c:pt idx="0">
                  <c:v>Alameda</c:v>
                </c:pt>
                <c:pt idx="1">
                  <c:v>San Mateo</c:v>
                </c:pt>
                <c:pt idx="2">
                  <c:v>San Francisco</c:v>
                </c:pt>
                <c:pt idx="3">
                  <c:v>Santa Cruz</c:v>
                </c:pt>
                <c:pt idx="4">
                  <c:v>Contra Costa</c:v>
                </c:pt>
              </c:strCache>
            </c:strRef>
          </c:cat>
          <c:val>
            <c:numRef>
              <c:f>'Santa Clara'!$Z$68:$Z$72</c:f>
              <c:numCache>
                <c:formatCode>General</c:formatCode>
                <c:ptCount val="5"/>
                <c:pt idx="0">
                  <c:v>25.0</c:v>
                </c:pt>
                <c:pt idx="1">
                  <c:v>20.0</c:v>
                </c:pt>
                <c:pt idx="2">
                  <c:v>10.0</c:v>
                </c:pt>
                <c:pt idx="3">
                  <c:v>10.0</c:v>
                </c:pt>
                <c:pt idx="4">
                  <c:v>9.0</c:v>
                </c:pt>
              </c:numCache>
            </c:numRef>
          </c:val>
        </c:ser>
        <c:dLbls>
          <c:showLegendKey val="0"/>
          <c:showVal val="0"/>
          <c:showCatName val="0"/>
          <c:showSerName val="0"/>
          <c:showPercent val="0"/>
          <c:showBubbleSize val="0"/>
        </c:dLbls>
        <c:gapWidth val="219"/>
        <c:overlap val="-27"/>
        <c:axId val="-2134300184"/>
        <c:axId val="2061937640"/>
      </c:barChart>
      <c:lineChart>
        <c:grouping val="standard"/>
        <c:varyColors val="0"/>
        <c:ser>
          <c:idx val="1"/>
          <c:order val="1"/>
          <c:tx>
            <c:v>Cumulative Percent</c:v>
          </c:tx>
          <c:spPr>
            <a:ln w="28575" cap="rnd">
              <a:solidFill>
                <a:schemeClr val="accent2"/>
              </a:solidFill>
              <a:round/>
            </a:ln>
            <a:effectLst/>
          </c:spPr>
          <c:marker>
            <c:symbol val="circle"/>
            <c:size val="5"/>
            <c:spPr>
              <a:solidFill>
                <a:schemeClr val="accent2"/>
              </a:solidFill>
              <a:ln w="9525">
                <a:solidFill>
                  <a:schemeClr val="accent2"/>
                </a:solidFill>
              </a:ln>
              <a:effectLst/>
            </c:spPr>
          </c:marker>
          <c:cat>
            <c:strRef>
              <c:f>'Santa Clara'!$Y$68:$Y$72</c:f>
              <c:strCache>
                <c:ptCount val="5"/>
                <c:pt idx="0">
                  <c:v>Alameda</c:v>
                </c:pt>
                <c:pt idx="1">
                  <c:v>San Mateo</c:v>
                </c:pt>
                <c:pt idx="2">
                  <c:v>San Francisco</c:v>
                </c:pt>
                <c:pt idx="3">
                  <c:v>Santa Cruz</c:v>
                </c:pt>
                <c:pt idx="4">
                  <c:v>Contra Costa</c:v>
                </c:pt>
              </c:strCache>
            </c:strRef>
          </c:cat>
          <c:val>
            <c:numRef>
              <c:f>'Santa Clara'!$AC$68:$AC$72</c:f>
              <c:numCache>
                <c:formatCode>0%</c:formatCode>
                <c:ptCount val="5"/>
                <c:pt idx="0">
                  <c:v>0.190839694656489</c:v>
                </c:pt>
                <c:pt idx="1">
                  <c:v>0.343511450381679</c:v>
                </c:pt>
                <c:pt idx="2">
                  <c:v>0.419847328244275</c:v>
                </c:pt>
                <c:pt idx="3">
                  <c:v>0.49618320610687</c:v>
                </c:pt>
                <c:pt idx="4">
                  <c:v>0.564885496183206</c:v>
                </c:pt>
              </c:numCache>
            </c:numRef>
          </c:val>
          <c:smooth val="0"/>
        </c:ser>
        <c:dLbls>
          <c:showLegendKey val="0"/>
          <c:showVal val="0"/>
          <c:showCatName val="0"/>
          <c:showSerName val="0"/>
          <c:showPercent val="0"/>
          <c:showBubbleSize val="0"/>
        </c:dLbls>
        <c:marker val="1"/>
        <c:smooth val="0"/>
        <c:axId val="-2068668680"/>
        <c:axId val="2061948712"/>
      </c:lineChart>
      <c:catAx>
        <c:axId val="-213430018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2061937640"/>
        <c:crosses val="autoZero"/>
        <c:auto val="1"/>
        <c:lblAlgn val="ctr"/>
        <c:lblOffset val="100"/>
        <c:noMultiLvlLbl val="0"/>
      </c:catAx>
      <c:valAx>
        <c:axId val="2061937640"/>
        <c:scaling>
          <c:orientation val="minMax"/>
          <c:max val="70.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2134300184"/>
        <c:crosses val="autoZero"/>
        <c:crossBetween val="between"/>
      </c:valAx>
      <c:valAx>
        <c:axId val="2061948712"/>
        <c:scaling>
          <c:orientation val="minMax"/>
          <c:max val="1.0"/>
        </c:scaling>
        <c:delete val="0"/>
        <c:axPos val="r"/>
        <c:numFmt formatCode="0%" sourceLinked="1"/>
        <c:majorTickMark val="out"/>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2068668680"/>
        <c:crosses val="max"/>
        <c:crossBetween val="between"/>
      </c:valAx>
      <c:catAx>
        <c:axId val="-2068668680"/>
        <c:scaling>
          <c:orientation val="minMax"/>
        </c:scaling>
        <c:delete val="1"/>
        <c:axPos val="b"/>
        <c:numFmt formatCode="General" sourceLinked="1"/>
        <c:majorTickMark val="out"/>
        <c:minorTickMark val="none"/>
        <c:tickLblPos val="nextTo"/>
        <c:crossAx val="2061948712"/>
        <c:crosses val="autoZero"/>
        <c:auto val="1"/>
        <c:lblAlgn val="ctr"/>
        <c:lblOffset val="100"/>
        <c:noMultiLvlLbl val="0"/>
      </c:catAx>
      <c:spPr>
        <a:noFill/>
        <a:ln>
          <a:noFill/>
        </a:ln>
        <a:effectLst/>
      </c:spPr>
    </c:plotArea>
    <c:legend>
      <c:legendPos val="b"/>
      <c:layou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45.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00" b="0" i="0" u="none" strike="noStrike" kern="1200" spc="0" baseline="0">
                <a:solidFill>
                  <a:schemeClr val="tx1">
                    <a:lumMod val="65000"/>
                    <a:lumOff val="35000"/>
                  </a:schemeClr>
                </a:solidFill>
                <a:latin typeface="+mn-lt"/>
                <a:ea typeface="+mn-ea"/>
                <a:cs typeface="+mn-cs"/>
              </a:defRPr>
            </a:pPr>
            <a:r>
              <a:rPr lang="en-US" sz="1800" dirty="0" smtClean="0"/>
              <a:t>Change in Total Caseload</a:t>
            </a:r>
            <a:r>
              <a:rPr lang="en-US" sz="1800" baseline="0" dirty="0" smtClean="0"/>
              <a:t> </a:t>
            </a:r>
            <a:r>
              <a:rPr lang="en-US" sz="1800" dirty="0" smtClean="0"/>
              <a:t>Santa Cruz County</a:t>
            </a:r>
          </a:p>
          <a:p>
            <a:pPr>
              <a:defRPr sz="1800" b="0" i="0" u="none" strike="noStrike" kern="1200" spc="0" baseline="0">
                <a:solidFill>
                  <a:schemeClr val="tx1">
                    <a:lumMod val="65000"/>
                    <a:lumOff val="35000"/>
                  </a:schemeClr>
                </a:solidFill>
                <a:latin typeface="+mn-lt"/>
                <a:ea typeface="+mn-ea"/>
                <a:cs typeface="+mn-cs"/>
              </a:defRPr>
            </a:pPr>
            <a:r>
              <a:rPr lang="en-US" sz="1800" dirty="0" smtClean="0"/>
              <a:t>2012-2016</a:t>
            </a:r>
            <a:endParaRPr lang="en-US" sz="1800" dirty="0"/>
          </a:p>
        </c:rich>
      </c:tx>
      <c:layout/>
      <c:overlay val="0"/>
      <c:spPr>
        <a:noFill/>
        <a:ln>
          <a:noFill/>
        </a:ln>
        <a:effectLst/>
      </c:spPr>
    </c:title>
    <c:autoTitleDeleted val="0"/>
    <c:plotArea>
      <c:layout/>
      <c:lineChart>
        <c:grouping val="standard"/>
        <c:varyColors val="0"/>
        <c:ser>
          <c:idx val="0"/>
          <c:order val="0"/>
          <c:spPr>
            <a:ln w="28575" cap="rnd">
              <a:solidFill>
                <a:schemeClr val="accent1"/>
              </a:solidFill>
              <a:round/>
            </a:ln>
            <a:effectLst/>
          </c:spPr>
          <c:marker>
            <c:symbol val="none"/>
          </c:marker>
          <c:cat>
            <c:numRef>
              <c:f>'Santa Cruz'!$N$3:$V$3</c:f>
              <c:numCache>
                <c:formatCode>m/d/yyyy</c:formatCode>
                <c:ptCount val="9"/>
                <c:pt idx="0">
                  <c:v>40909.0</c:v>
                </c:pt>
                <c:pt idx="1">
                  <c:v>41091.0</c:v>
                </c:pt>
                <c:pt idx="2">
                  <c:v>41275.0</c:v>
                </c:pt>
                <c:pt idx="3">
                  <c:v>41456.0</c:v>
                </c:pt>
                <c:pt idx="4">
                  <c:v>41640.0</c:v>
                </c:pt>
                <c:pt idx="5">
                  <c:v>41821.0</c:v>
                </c:pt>
                <c:pt idx="6">
                  <c:v>42005.0</c:v>
                </c:pt>
                <c:pt idx="7">
                  <c:v>42186.0</c:v>
                </c:pt>
                <c:pt idx="8">
                  <c:v>42370.0</c:v>
                </c:pt>
              </c:numCache>
            </c:numRef>
          </c:cat>
          <c:val>
            <c:numRef>
              <c:f>'Santa Cruz'!$N$4:$V$4</c:f>
              <c:numCache>
                <c:formatCode>#,##0</c:formatCode>
                <c:ptCount val="9"/>
                <c:pt idx="0">
                  <c:v>272.0</c:v>
                </c:pt>
                <c:pt idx="1">
                  <c:v>282.0</c:v>
                </c:pt>
                <c:pt idx="2">
                  <c:v>286.0</c:v>
                </c:pt>
                <c:pt idx="3">
                  <c:v>278.0</c:v>
                </c:pt>
                <c:pt idx="4">
                  <c:v>246.0</c:v>
                </c:pt>
                <c:pt idx="5">
                  <c:v>268.0</c:v>
                </c:pt>
                <c:pt idx="6">
                  <c:v>269.0</c:v>
                </c:pt>
                <c:pt idx="7">
                  <c:v>273.0</c:v>
                </c:pt>
                <c:pt idx="8">
                  <c:v>261.0</c:v>
                </c:pt>
              </c:numCache>
            </c:numRef>
          </c:val>
          <c:smooth val="1"/>
        </c:ser>
        <c:dLbls>
          <c:showLegendKey val="0"/>
          <c:showVal val="0"/>
          <c:showCatName val="0"/>
          <c:showSerName val="0"/>
          <c:showPercent val="0"/>
          <c:showBubbleSize val="0"/>
        </c:dLbls>
        <c:marker val="1"/>
        <c:smooth val="0"/>
        <c:axId val="-2134262536"/>
        <c:axId val="-2134273480"/>
      </c:lineChart>
      <c:dateAx>
        <c:axId val="-2134262536"/>
        <c:scaling>
          <c:orientation val="minMax"/>
        </c:scaling>
        <c:delete val="0"/>
        <c:axPos val="b"/>
        <c:numFmt formatCode="m/d/yyyy" sourceLinked="1"/>
        <c:majorTickMark val="none"/>
        <c:minorTickMark val="none"/>
        <c:tickLblPos val="nextTo"/>
        <c:spPr>
          <a:noFill/>
          <a:ln w="9525" cap="flat" cmpd="sng" algn="ctr">
            <a:solidFill>
              <a:schemeClr val="tx1">
                <a:lumMod val="15000"/>
                <a:lumOff val="85000"/>
              </a:schemeClr>
            </a:solidFill>
            <a:round/>
          </a:ln>
          <a:effectLst/>
        </c:spPr>
        <c:txPr>
          <a:bodyPr rot="5400000" spcFirstLastPara="1" vertOverflow="ellipsis"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2134273480"/>
        <c:crosses val="autoZero"/>
        <c:auto val="1"/>
        <c:lblOffset val="100"/>
        <c:baseTimeUnit val="months"/>
        <c:majorUnit val="6.0"/>
        <c:majorTimeUnit val="months"/>
      </c:dateAx>
      <c:valAx>
        <c:axId val="-2134273480"/>
        <c:scaling>
          <c:orientation val="minMax"/>
          <c:max val="300.0"/>
          <c:min val="220.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2134262536"/>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46.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dirty="0"/>
              <a:t>Change in Outflow Caseload,</a:t>
            </a:r>
            <a:r>
              <a:rPr lang="en-US" baseline="0" dirty="0"/>
              <a:t> Santa Cruz County                             (All)</a:t>
            </a:r>
            <a:endParaRPr lang="en-US" dirty="0"/>
          </a:p>
        </c:rich>
      </c:tx>
      <c:layout/>
      <c:overlay val="0"/>
      <c:spPr>
        <a:noFill/>
        <a:ln>
          <a:noFill/>
        </a:ln>
        <a:effectLst/>
      </c:spPr>
    </c:title>
    <c:autoTitleDeleted val="0"/>
    <c:plotArea>
      <c:layout/>
      <c:areaChart>
        <c:grouping val="stacked"/>
        <c:varyColors val="0"/>
        <c:ser>
          <c:idx val="0"/>
          <c:order val="0"/>
          <c:spPr>
            <a:solidFill>
              <a:schemeClr val="accent1"/>
            </a:solidFill>
            <a:ln>
              <a:noFill/>
            </a:ln>
            <a:effectLst/>
          </c:spPr>
          <c:cat>
            <c:numRef>
              <c:f>'Santa Cruz'!$B$3:$V$3</c:f>
              <c:numCache>
                <c:formatCode>m/d/yyyy</c:formatCode>
                <c:ptCount val="21"/>
                <c:pt idx="0">
                  <c:v>38718.0</c:v>
                </c:pt>
                <c:pt idx="1">
                  <c:v>38899.0</c:v>
                </c:pt>
                <c:pt idx="2">
                  <c:v>39083.0</c:v>
                </c:pt>
                <c:pt idx="3">
                  <c:v>39264.0</c:v>
                </c:pt>
                <c:pt idx="4">
                  <c:v>39448.0</c:v>
                </c:pt>
                <c:pt idx="5">
                  <c:v>39630.0</c:v>
                </c:pt>
                <c:pt idx="6">
                  <c:v>39814.0</c:v>
                </c:pt>
                <c:pt idx="7">
                  <c:v>39995.0</c:v>
                </c:pt>
                <c:pt idx="8">
                  <c:v>40179.0</c:v>
                </c:pt>
                <c:pt idx="9">
                  <c:v>40360.0</c:v>
                </c:pt>
                <c:pt idx="10">
                  <c:v>40544.0</c:v>
                </c:pt>
                <c:pt idx="11">
                  <c:v>40725.0</c:v>
                </c:pt>
                <c:pt idx="12">
                  <c:v>40909.0</c:v>
                </c:pt>
                <c:pt idx="13">
                  <c:v>41091.0</c:v>
                </c:pt>
                <c:pt idx="14">
                  <c:v>41275.0</c:v>
                </c:pt>
                <c:pt idx="15">
                  <c:v>41456.0</c:v>
                </c:pt>
                <c:pt idx="16">
                  <c:v>41640.0</c:v>
                </c:pt>
                <c:pt idx="17">
                  <c:v>41821.0</c:v>
                </c:pt>
                <c:pt idx="18">
                  <c:v>42005.0</c:v>
                </c:pt>
                <c:pt idx="19">
                  <c:v>42186.0</c:v>
                </c:pt>
                <c:pt idx="20">
                  <c:v>42370.0</c:v>
                </c:pt>
              </c:numCache>
            </c:numRef>
          </c:cat>
          <c:val>
            <c:numRef>
              <c:f>'Santa Cruz'!$B$65:$V$65</c:f>
              <c:numCache>
                <c:formatCode>#,##0</c:formatCode>
                <c:ptCount val="21"/>
                <c:pt idx="0">
                  <c:v>66.0</c:v>
                </c:pt>
                <c:pt idx="1">
                  <c:v>49.0</c:v>
                </c:pt>
                <c:pt idx="2">
                  <c:v>62.0</c:v>
                </c:pt>
                <c:pt idx="3">
                  <c:v>65.0</c:v>
                </c:pt>
                <c:pt idx="4">
                  <c:v>45.0</c:v>
                </c:pt>
                <c:pt idx="5">
                  <c:v>36.0</c:v>
                </c:pt>
                <c:pt idx="6">
                  <c:v>28.0</c:v>
                </c:pt>
                <c:pt idx="7">
                  <c:v>28.0</c:v>
                </c:pt>
                <c:pt idx="8">
                  <c:v>15.0</c:v>
                </c:pt>
                <c:pt idx="9">
                  <c:v>16.0</c:v>
                </c:pt>
                <c:pt idx="10">
                  <c:v>34.0</c:v>
                </c:pt>
                <c:pt idx="11">
                  <c:v>48.0</c:v>
                </c:pt>
                <c:pt idx="12">
                  <c:v>56.0</c:v>
                </c:pt>
                <c:pt idx="13">
                  <c:v>46.0</c:v>
                </c:pt>
                <c:pt idx="14">
                  <c:v>60.0</c:v>
                </c:pt>
                <c:pt idx="15">
                  <c:v>64.0</c:v>
                </c:pt>
                <c:pt idx="16">
                  <c:v>53.0</c:v>
                </c:pt>
                <c:pt idx="17">
                  <c:v>54.0</c:v>
                </c:pt>
                <c:pt idx="18">
                  <c:v>71.0</c:v>
                </c:pt>
                <c:pt idx="19">
                  <c:v>71.0</c:v>
                </c:pt>
                <c:pt idx="20">
                  <c:v>51.0</c:v>
                </c:pt>
              </c:numCache>
            </c:numRef>
          </c:val>
        </c:ser>
        <c:dLbls>
          <c:showLegendKey val="0"/>
          <c:showVal val="0"/>
          <c:showCatName val="0"/>
          <c:showSerName val="0"/>
          <c:showPercent val="0"/>
          <c:showBubbleSize val="0"/>
        </c:dLbls>
        <c:axId val="-2084400120"/>
        <c:axId val="-2084111912"/>
      </c:areaChart>
      <c:dateAx>
        <c:axId val="-2084400120"/>
        <c:scaling>
          <c:orientation val="minMax"/>
          <c:min val="40909.0"/>
        </c:scaling>
        <c:delete val="0"/>
        <c:axPos val="b"/>
        <c:numFmt formatCode="m/d/yyyy"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2084111912"/>
        <c:crosses val="autoZero"/>
        <c:auto val="1"/>
        <c:lblOffset val="100"/>
        <c:baseTimeUnit val="months"/>
        <c:majorUnit val="6.0"/>
        <c:majorTimeUnit val="months"/>
      </c:dateAx>
      <c:valAx>
        <c:axId val="-2084111912"/>
        <c:scaling>
          <c:orientation val="minMax"/>
          <c:max val="90.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2084400120"/>
        <c:crosses val="autoZero"/>
        <c:crossBetween val="midCat"/>
      </c:valAx>
      <c:spPr>
        <a:noFill/>
        <a:ln>
          <a:noFill/>
        </a:ln>
        <a:effectLst/>
      </c:spPr>
    </c:plotArea>
    <c:plotVisOnly val="1"/>
    <c:dispBlanksAs val="zero"/>
    <c:showDLblsOverMax val="0"/>
  </c:chart>
  <c:spPr>
    <a:noFill/>
    <a:ln>
      <a:noFill/>
    </a:ln>
    <a:effectLst/>
  </c:spPr>
  <c:txPr>
    <a:bodyPr/>
    <a:lstStyle/>
    <a:p>
      <a:pPr>
        <a:defRPr/>
      </a:pPr>
      <a:endParaRPr lang="en-US"/>
    </a:p>
  </c:txPr>
  <c:externalData r:id="rId1">
    <c:autoUpdate val="0"/>
  </c:externalData>
</c:chartSpace>
</file>

<file path=ppt/charts/chart47.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dirty="0"/>
              <a:t>Change in Outflow Caseload, Santa Cruz County                       (Top</a:t>
            </a:r>
            <a:r>
              <a:rPr lang="en-US" baseline="0" dirty="0"/>
              <a:t> 5)</a:t>
            </a:r>
            <a:endParaRPr lang="en-US" dirty="0"/>
          </a:p>
        </c:rich>
      </c:tx>
      <c:layout/>
      <c:overlay val="0"/>
      <c:spPr>
        <a:noFill/>
        <a:ln>
          <a:noFill/>
        </a:ln>
        <a:effectLst/>
      </c:spPr>
    </c:title>
    <c:autoTitleDeleted val="0"/>
    <c:plotArea>
      <c:layout/>
      <c:areaChart>
        <c:grouping val="stacked"/>
        <c:varyColors val="0"/>
        <c:ser>
          <c:idx val="0"/>
          <c:order val="0"/>
          <c:tx>
            <c:strRef>
              <c:f>'Santa Cruz'!$A$6</c:f>
              <c:strCache>
                <c:ptCount val="1"/>
                <c:pt idx="0">
                  <c:v>Monterey</c:v>
                </c:pt>
              </c:strCache>
            </c:strRef>
          </c:tx>
          <c:spPr>
            <a:solidFill>
              <a:schemeClr val="accent1"/>
            </a:solidFill>
            <a:ln>
              <a:noFill/>
            </a:ln>
            <a:effectLst/>
          </c:spPr>
          <c:cat>
            <c:numRef>
              <c:f>'Santa Cruz'!$B$3:$V$3</c:f>
              <c:numCache>
                <c:formatCode>m/d/yyyy</c:formatCode>
                <c:ptCount val="21"/>
                <c:pt idx="0">
                  <c:v>38718.0</c:v>
                </c:pt>
                <c:pt idx="1">
                  <c:v>38899.0</c:v>
                </c:pt>
                <c:pt idx="2">
                  <c:v>39083.0</c:v>
                </c:pt>
                <c:pt idx="3">
                  <c:v>39264.0</c:v>
                </c:pt>
                <c:pt idx="4">
                  <c:v>39448.0</c:v>
                </c:pt>
                <c:pt idx="5">
                  <c:v>39630.0</c:v>
                </c:pt>
                <c:pt idx="6">
                  <c:v>39814.0</c:v>
                </c:pt>
                <c:pt idx="7">
                  <c:v>39995.0</c:v>
                </c:pt>
                <c:pt idx="8">
                  <c:v>40179.0</c:v>
                </c:pt>
                <c:pt idx="9">
                  <c:v>40360.0</c:v>
                </c:pt>
                <c:pt idx="10">
                  <c:v>40544.0</c:v>
                </c:pt>
                <c:pt idx="11">
                  <c:v>40725.0</c:v>
                </c:pt>
                <c:pt idx="12">
                  <c:v>40909.0</c:v>
                </c:pt>
                <c:pt idx="13">
                  <c:v>41091.0</c:v>
                </c:pt>
                <c:pt idx="14">
                  <c:v>41275.0</c:v>
                </c:pt>
                <c:pt idx="15">
                  <c:v>41456.0</c:v>
                </c:pt>
                <c:pt idx="16">
                  <c:v>41640.0</c:v>
                </c:pt>
                <c:pt idx="17">
                  <c:v>41821.0</c:v>
                </c:pt>
                <c:pt idx="18">
                  <c:v>42005.0</c:v>
                </c:pt>
                <c:pt idx="19">
                  <c:v>42186.0</c:v>
                </c:pt>
                <c:pt idx="20">
                  <c:v>42370.0</c:v>
                </c:pt>
              </c:numCache>
            </c:numRef>
          </c:cat>
          <c:val>
            <c:numRef>
              <c:f>'Santa Cruz'!$B$6:$V$6</c:f>
              <c:numCache>
                <c:formatCode>#,##0</c:formatCode>
                <c:ptCount val="21"/>
                <c:pt idx="0">
                  <c:v>24.0</c:v>
                </c:pt>
                <c:pt idx="1">
                  <c:v>19.0</c:v>
                </c:pt>
                <c:pt idx="2">
                  <c:v>22.0</c:v>
                </c:pt>
                <c:pt idx="3">
                  <c:v>22.0</c:v>
                </c:pt>
                <c:pt idx="4">
                  <c:v>18.0</c:v>
                </c:pt>
                <c:pt idx="5">
                  <c:v>11.0</c:v>
                </c:pt>
                <c:pt idx="6">
                  <c:v>2.0</c:v>
                </c:pt>
                <c:pt idx="7">
                  <c:v>5.0</c:v>
                </c:pt>
                <c:pt idx="8">
                  <c:v>0.0</c:v>
                </c:pt>
                <c:pt idx="9">
                  <c:v>3.0</c:v>
                </c:pt>
                <c:pt idx="10">
                  <c:v>9.0</c:v>
                </c:pt>
                <c:pt idx="11">
                  <c:v>9.0</c:v>
                </c:pt>
                <c:pt idx="12">
                  <c:v>11.0</c:v>
                </c:pt>
                <c:pt idx="13">
                  <c:v>12.0</c:v>
                </c:pt>
                <c:pt idx="14">
                  <c:v>13.0</c:v>
                </c:pt>
                <c:pt idx="15">
                  <c:v>23.0</c:v>
                </c:pt>
                <c:pt idx="16">
                  <c:v>20.0</c:v>
                </c:pt>
                <c:pt idx="17">
                  <c:v>20.0</c:v>
                </c:pt>
                <c:pt idx="18">
                  <c:v>25.0</c:v>
                </c:pt>
                <c:pt idx="19">
                  <c:v>23.0</c:v>
                </c:pt>
                <c:pt idx="20">
                  <c:v>10.0</c:v>
                </c:pt>
              </c:numCache>
            </c:numRef>
          </c:val>
        </c:ser>
        <c:ser>
          <c:idx val="1"/>
          <c:order val="1"/>
          <c:tx>
            <c:strRef>
              <c:f>'Santa Cruz'!$A$7</c:f>
              <c:strCache>
                <c:ptCount val="1"/>
                <c:pt idx="0">
                  <c:v>Santa Clara</c:v>
                </c:pt>
              </c:strCache>
            </c:strRef>
          </c:tx>
          <c:spPr>
            <a:solidFill>
              <a:schemeClr val="accent2"/>
            </a:solidFill>
            <a:ln>
              <a:noFill/>
            </a:ln>
            <a:effectLst/>
          </c:spPr>
          <c:cat>
            <c:numRef>
              <c:f>'Santa Cruz'!$B$3:$V$3</c:f>
              <c:numCache>
                <c:formatCode>m/d/yyyy</c:formatCode>
                <c:ptCount val="21"/>
                <c:pt idx="0">
                  <c:v>38718.0</c:v>
                </c:pt>
                <c:pt idx="1">
                  <c:v>38899.0</c:v>
                </c:pt>
                <c:pt idx="2">
                  <c:v>39083.0</c:v>
                </c:pt>
                <c:pt idx="3">
                  <c:v>39264.0</c:v>
                </c:pt>
                <c:pt idx="4">
                  <c:v>39448.0</c:v>
                </c:pt>
                <c:pt idx="5">
                  <c:v>39630.0</c:v>
                </c:pt>
                <c:pt idx="6">
                  <c:v>39814.0</c:v>
                </c:pt>
                <c:pt idx="7">
                  <c:v>39995.0</c:v>
                </c:pt>
                <c:pt idx="8">
                  <c:v>40179.0</c:v>
                </c:pt>
                <c:pt idx="9">
                  <c:v>40360.0</c:v>
                </c:pt>
                <c:pt idx="10">
                  <c:v>40544.0</c:v>
                </c:pt>
                <c:pt idx="11">
                  <c:v>40725.0</c:v>
                </c:pt>
                <c:pt idx="12">
                  <c:v>40909.0</c:v>
                </c:pt>
                <c:pt idx="13">
                  <c:v>41091.0</c:v>
                </c:pt>
                <c:pt idx="14">
                  <c:v>41275.0</c:v>
                </c:pt>
                <c:pt idx="15">
                  <c:v>41456.0</c:v>
                </c:pt>
                <c:pt idx="16">
                  <c:v>41640.0</c:v>
                </c:pt>
                <c:pt idx="17">
                  <c:v>41821.0</c:v>
                </c:pt>
                <c:pt idx="18">
                  <c:v>42005.0</c:v>
                </c:pt>
                <c:pt idx="19">
                  <c:v>42186.0</c:v>
                </c:pt>
                <c:pt idx="20">
                  <c:v>42370.0</c:v>
                </c:pt>
              </c:numCache>
            </c:numRef>
          </c:cat>
          <c:val>
            <c:numRef>
              <c:f>'Santa Cruz'!$B$7:$V$7</c:f>
              <c:numCache>
                <c:formatCode>#,##0</c:formatCode>
                <c:ptCount val="21"/>
                <c:pt idx="0">
                  <c:v>11.0</c:v>
                </c:pt>
                <c:pt idx="1">
                  <c:v>6.0</c:v>
                </c:pt>
                <c:pt idx="2">
                  <c:v>8.0</c:v>
                </c:pt>
                <c:pt idx="3">
                  <c:v>14.0</c:v>
                </c:pt>
                <c:pt idx="4">
                  <c:v>9.0</c:v>
                </c:pt>
                <c:pt idx="5">
                  <c:v>8.0</c:v>
                </c:pt>
                <c:pt idx="6">
                  <c:v>7.0</c:v>
                </c:pt>
                <c:pt idx="7">
                  <c:v>4.0</c:v>
                </c:pt>
                <c:pt idx="8">
                  <c:v>5.0</c:v>
                </c:pt>
                <c:pt idx="9">
                  <c:v>5.0</c:v>
                </c:pt>
                <c:pt idx="10">
                  <c:v>6.0</c:v>
                </c:pt>
                <c:pt idx="11">
                  <c:v>11.0</c:v>
                </c:pt>
                <c:pt idx="12">
                  <c:v>13.0</c:v>
                </c:pt>
                <c:pt idx="13">
                  <c:v>6.0</c:v>
                </c:pt>
                <c:pt idx="14">
                  <c:v>8.0</c:v>
                </c:pt>
                <c:pt idx="15">
                  <c:v>6.0</c:v>
                </c:pt>
                <c:pt idx="16">
                  <c:v>9.0</c:v>
                </c:pt>
                <c:pt idx="17">
                  <c:v>7.0</c:v>
                </c:pt>
                <c:pt idx="18">
                  <c:v>6.0</c:v>
                </c:pt>
                <c:pt idx="19">
                  <c:v>12.0</c:v>
                </c:pt>
                <c:pt idx="20">
                  <c:v>10.0</c:v>
                </c:pt>
              </c:numCache>
            </c:numRef>
          </c:val>
        </c:ser>
        <c:ser>
          <c:idx val="2"/>
          <c:order val="2"/>
          <c:tx>
            <c:strRef>
              <c:f>'Santa Cruz'!$A$8</c:f>
              <c:strCache>
                <c:ptCount val="1"/>
                <c:pt idx="0">
                  <c:v>Sacramento</c:v>
                </c:pt>
              </c:strCache>
            </c:strRef>
          </c:tx>
          <c:spPr>
            <a:solidFill>
              <a:schemeClr val="accent3"/>
            </a:solidFill>
            <a:ln w="25400">
              <a:noFill/>
            </a:ln>
            <a:effectLst/>
          </c:spPr>
          <c:cat>
            <c:numRef>
              <c:f>'Santa Cruz'!$B$3:$V$3</c:f>
              <c:numCache>
                <c:formatCode>m/d/yyyy</c:formatCode>
                <c:ptCount val="21"/>
                <c:pt idx="0">
                  <c:v>38718.0</c:v>
                </c:pt>
                <c:pt idx="1">
                  <c:v>38899.0</c:v>
                </c:pt>
                <c:pt idx="2">
                  <c:v>39083.0</c:v>
                </c:pt>
                <c:pt idx="3">
                  <c:v>39264.0</c:v>
                </c:pt>
                <c:pt idx="4">
                  <c:v>39448.0</c:v>
                </c:pt>
                <c:pt idx="5">
                  <c:v>39630.0</c:v>
                </c:pt>
                <c:pt idx="6">
                  <c:v>39814.0</c:v>
                </c:pt>
                <c:pt idx="7">
                  <c:v>39995.0</c:v>
                </c:pt>
                <c:pt idx="8">
                  <c:v>40179.0</c:v>
                </c:pt>
                <c:pt idx="9">
                  <c:v>40360.0</c:v>
                </c:pt>
                <c:pt idx="10">
                  <c:v>40544.0</c:v>
                </c:pt>
                <c:pt idx="11">
                  <c:v>40725.0</c:v>
                </c:pt>
                <c:pt idx="12">
                  <c:v>40909.0</c:v>
                </c:pt>
                <c:pt idx="13">
                  <c:v>41091.0</c:v>
                </c:pt>
                <c:pt idx="14">
                  <c:v>41275.0</c:v>
                </c:pt>
                <c:pt idx="15">
                  <c:v>41456.0</c:v>
                </c:pt>
                <c:pt idx="16">
                  <c:v>41640.0</c:v>
                </c:pt>
                <c:pt idx="17">
                  <c:v>41821.0</c:v>
                </c:pt>
                <c:pt idx="18">
                  <c:v>42005.0</c:v>
                </c:pt>
                <c:pt idx="19">
                  <c:v>42186.0</c:v>
                </c:pt>
                <c:pt idx="20">
                  <c:v>42370.0</c:v>
                </c:pt>
              </c:numCache>
            </c:numRef>
          </c:cat>
          <c:val>
            <c:numRef>
              <c:f>'Santa Cruz'!$B$8:$V$8</c:f>
              <c:numCache>
                <c:formatCode>#,##0</c:formatCode>
                <c:ptCount val="21"/>
                <c:pt idx="0">
                  <c:v>0.0</c:v>
                </c:pt>
                <c:pt idx="1">
                  <c:v>1.0</c:v>
                </c:pt>
                <c:pt idx="2">
                  <c:v>0.0</c:v>
                </c:pt>
                <c:pt idx="3">
                  <c:v>0.0</c:v>
                </c:pt>
                <c:pt idx="4">
                  <c:v>0.0</c:v>
                </c:pt>
                <c:pt idx="5">
                  <c:v>0.0</c:v>
                </c:pt>
                <c:pt idx="6">
                  <c:v>0.0</c:v>
                </c:pt>
                <c:pt idx="7">
                  <c:v>0.0</c:v>
                </c:pt>
                <c:pt idx="8">
                  <c:v>1.0</c:v>
                </c:pt>
                <c:pt idx="9">
                  <c:v>1.0</c:v>
                </c:pt>
                <c:pt idx="10">
                  <c:v>1.0</c:v>
                </c:pt>
                <c:pt idx="11">
                  <c:v>2.0</c:v>
                </c:pt>
                <c:pt idx="12">
                  <c:v>4.0</c:v>
                </c:pt>
                <c:pt idx="13">
                  <c:v>4.0</c:v>
                </c:pt>
                <c:pt idx="14">
                  <c:v>9.0</c:v>
                </c:pt>
                <c:pt idx="15">
                  <c:v>9.0</c:v>
                </c:pt>
                <c:pt idx="16">
                  <c:v>5.0</c:v>
                </c:pt>
                <c:pt idx="17">
                  <c:v>6.0</c:v>
                </c:pt>
                <c:pt idx="18">
                  <c:v>4.0</c:v>
                </c:pt>
                <c:pt idx="19">
                  <c:v>4.0</c:v>
                </c:pt>
                <c:pt idx="20">
                  <c:v>6.0</c:v>
                </c:pt>
              </c:numCache>
            </c:numRef>
          </c:val>
        </c:ser>
        <c:ser>
          <c:idx val="3"/>
          <c:order val="3"/>
          <c:tx>
            <c:strRef>
              <c:f>'Santa Cruz'!$A$9</c:f>
              <c:strCache>
                <c:ptCount val="1"/>
                <c:pt idx="0">
                  <c:v>Fresno</c:v>
                </c:pt>
              </c:strCache>
            </c:strRef>
          </c:tx>
          <c:spPr>
            <a:solidFill>
              <a:schemeClr val="accent4"/>
            </a:solidFill>
            <a:ln w="25400">
              <a:noFill/>
            </a:ln>
            <a:effectLst/>
          </c:spPr>
          <c:cat>
            <c:numRef>
              <c:f>'Santa Cruz'!$B$3:$V$3</c:f>
              <c:numCache>
                <c:formatCode>m/d/yyyy</c:formatCode>
                <c:ptCount val="21"/>
                <c:pt idx="0">
                  <c:v>38718.0</c:v>
                </c:pt>
                <c:pt idx="1">
                  <c:v>38899.0</c:v>
                </c:pt>
                <c:pt idx="2">
                  <c:v>39083.0</c:v>
                </c:pt>
                <c:pt idx="3">
                  <c:v>39264.0</c:v>
                </c:pt>
                <c:pt idx="4">
                  <c:v>39448.0</c:v>
                </c:pt>
                <c:pt idx="5">
                  <c:v>39630.0</c:v>
                </c:pt>
                <c:pt idx="6">
                  <c:v>39814.0</c:v>
                </c:pt>
                <c:pt idx="7">
                  <c:v>39995.0</c:v>
                </c:pt>
                <c:pt idx="8">
                  <c:v>40179.0</c:v>
                </c:pt>
                <c:pt idx="9">
                  <c:v>40360.0</c:v>
                </c:pt>
                <c:pt idx="10">
                  <c:v>40544.0</c:v>
                </c:pt>
                <c:pt idx="11">
                  <c:v>40725.0</c:v>
                </c:pt>
                <c:pt idx="12">
                  <c:v>40909.0</c:v>
                </c:pt>
                <c:pt idx="13">
                  <c:v>41091.0</c:v>
                </c:pt>
                <c:pt idx="14">
                  <c:v>41275.0</c:v>
                </c:pt>
                <c:pt idx="15">
                  <c:v>41456.0</c:v>
                </c:pt>
                <c:pt idx="16">
                  <c:v>41640.0</c:v>
                </c:pt>
                <c:pt idx="17">
                  <c:v>41821.0</c:v>
                </c:pt>
                <c:pt idx="18">
                  <c:v>42005.0</c:v>
                </c:pt>
                <c:pt idx="19">
                  <c:v>42186.0</c:v>
                </c:pt>
                <c:pt idx="20">
                  <c:v>42370.0</c:v>
                </c:pt>
              </c:numCache>
            </c:numRef>
          </c:cat>
          <c:val>
            <c:numRef>
              <c:f>'Santa Cruz'!$B$9:$V$9</c:f>
              <c:numCache>
                <c:formatCode>#,##0</c:formatCode>
                <c:ptCount val="21"/>
                <c:pt idx="0">
                  <c:v>2.0</c:v>
                </c:pt>
                <c:pt idx="1">
                  <c:v>2.0</c:v>
                </c:pt>
                <c:pt idx="2">
                  <c:v>1.0</c:v>
                </c:pt>
                <c:pt idx="3">
                  <c:v>1.0</c:v>
                </c:pt>
                <c:pt idx="4">
                  <c:v>1.0</c:v>
                </c:pt>
                <c:pt idx="5">
                  <c:v>1.0</c:v>
                </c:pt>
                <c:pt idx="6">
                  <c:v>0.0</c:v>
                </c:pt>
                <c:pt idx="7">
                  <c:v>2.0</c:v>
                </c:pt>
                <c:pt idx="8">
                  <c:v>0.0</c:v>
                </c:pt>
                <c:pt idx="9">
                  <c:v>1.0</c:v>
                </c:pt>
                <c:pt idx="10">
                  <c:v>0.0</c:v>
                </c:pt>
                <c:pt idx="11">
                  <c:v>1.0</c:v>
                </c:pt>
                <c:pt idx="12">
                  <c:v>1.0</c:v>
                </c:pt>
                <c:pt idx="13">
                  <c:v>2.0</c:v>
                </c:pt>
                <c:pt idx="14">
                  <c:v>1.0</c:v>
                </c:pt>
                <c:pt idx="15">
                  <c:v>1.0</c:v>
                </c:pt>
                <c:pt idx="16">
                  <c:v>3.0</c:v>
                </c:pt>
                <c:pt idx="17">
                  <c:v>3.0</c:v>
                </c:pt>
                <c:pt idx="18">
                  <c:v>6.0</c:v>
                </c:pt>
                <c:pt idx="19">
                  <c:v>7.0</c:v>
                </c:pt>
                <c:pt idx="20">
                  <c:v>5.0</c:v>
                </c:pt>
              </c:numCache>
            </c:numRef>
          </c:val>
        </c:ser>
        <c:ser>
          <c:idx val="4"/>
          <c:order val="4"/>
          <c:tx>
            <c:strRef>
              <c:f>'Santa Cruz'!$A$11</c:f>
              <c:strCache>
                <c:ptCount val="1"/>
                <c:pt idx="0">
                  <c:v>Alameda</c:v>
                </c:pt>
              </c:strCache>
            </c:strRef>
          </c:tx>
          <c:spPr>
            <a:solidFill>
              <a:schemeClr val="accent5"/>
            </a:solidFill>
            <a:ln>
              <a:noFill/>
            </a:ln>
            <a:effectLst/>
          </c:spPr>
          <c:cat>
            <c:numRef>
              <c:f>'Santa Cruz'!$B$3:$V$3</c:f>
              <c:numCache>
                <c:formatCode>m/d/yyyy</c:formatCode>
                <c:ptCount val="21"/>
                <c:pt idx="0">
                  <c:v>38718.0</c:v>
                </c:pt>
                <c:pt idx="1">
                  <c:v>38899.0</c:v>
                </c:pt>
                <c:pt idx="2">
                  <c:v>39083.0</c:v>
                </c:pt>
                <c:pt idx="3">
                  <c:v>39264.0</c:v>
                </c:pt>
                <c:pt idx="4">
                  <c:v>39448.0</c:v>
                </c:pt>
                <c:pt idx="5">
                  <c:v>39630.0</c:v>
                </c:pt>
                <c:pt idx="6">
                  <c:v>39814.0</c:v>
                </c:pt>
                <c:pt idx="7">
                  <c:v>39995.0</c:v>
                </c:pt>
                <c:pt idx="8">
                  <c:v>40179.0</c:v>
                </c:pt>
                <c:pt idx="9">
                  <c:v>40360.0</c:v>
                </c:pt>
                <c:pt idx="10">
                  <c:v>40544.0</c:v>
                </c:pt>
                <c:pt idx="11">
                  <c:v>40725.0</c:v>
                </c:pt>
                <c:pt idx="12">
                  <c:v>40909.0</c:v>
                </c:pt>
                <c:pt idx="13">
                  <c:v>41091.0</c:v>
                </c:pt>
                <c:pt idx="14">
                  <c:v>41275.0</c:v>
                </c:pt>
                <c:pt idx="15">
                  <c:v>41456.0</c:v>
                </c:pt>
                <c:pt idx="16">
                  <c:v>41640.0</c:v>
                </c:pt>
                <c:pt idx="17">
                  <c:v>41821.0</c:v>
                </c:pt>
                <c:pt idx="18">
                  <c:v>42005.0</c:v>
                </c:pt>
                <c:pt idx="19">
                  <c:v>42186.0</c:v>
                </c:pt>
                <c:pt idx="20">
                  <c:v>42370.0</c:v>
                </c:pt>
              </c:numCache>
            </c:numRef>
          </c:cat>
          <c:val>
            <c:numRef>
              <c:f>'Santa Cruz'!$B$11:$V$11</c:f>
              <c:numCache>
                <c:formatCode>#,##0</c:formatCode>
                <c:ptCount val="21"/>
                <c:pt idx="0">
                  <c:v>5.0</c:v>
                </c:pt>
                <c:pt idx="1">
                  <c:v>4.0</c:v>
                </c:pt>
                <c:pt idx="2">
                  <c:v>5.0</c:v>
                </c:pt>
                <c:pt idx="3">
                  <c:v>7.0</c:v>
                </c:pt>
                <c:pt idx="4">
                  <c:v>6.0</c:v>
                </c:pt>
                <c:pt idx="5">
                  <c:v>8.0</c:v>
                </c:pt>
                <c:pt idx="6">
                  <c:v>3.0</c:v>
                </c:pt>
                <c:pt idx="7">
                  <c:v>4.0</c:v>
                </c:pt>
                <c:pt idx="8">
                  <c:v>3.0</c:v>
                </c:pt>
                <c:pt idx="9">
                  <c:v>2.0</c:v>
                </c:pt>
                <c:pt idx="10">
                  <c:v>5.0</c:v>
                </c:pt>
                <c:pt idx="11">
                  <c:v>3.0</c:v>
                </c:pt>
                <c:pt idx="12">
                  <c:v>7.0</c:v>
                </c:pt>
                <c:pt idx="13">
                  <c:v>3.0</c:v>
                </c:pt>
                <c:pt idx="14">
                  <c:v>3.0</c:v>
                </c:pt>
                <c:pt idx="15">
                  <c:v>3.0</c:v>
                </c:pt>
                <c:pt idx="16">
                  <c:v>3.0</c:v>
                </c:pt>
                <c:pt idx="17">
                  <c:v>3.0</c:v>
                </c:pt>
                <c:pt idx="18">
                  <c:v>3.0</c:v>
                </c:pt>
                <c:pt idx="19">
                  <c:v>2.0</c:v>
                </c:pt>
                <c:pt idx="20">
                  <c:v>2.0</c:v>
                </c:pt>
              </c:numCache>
            </c:numRef>
          </c:val>
        </c:ser>
        <c:dLbls>
          <c:showLegendKey val="0"/>
          <c:showVal val="0"/>
          <c:showCatName val="0"/>
          <c:showSerName val="0"/>
          <c:showPercent val="0"/>
          <c:showBubbleSize val="0"/>
        </c:dLbls>
        <c:axId val="-2063919512"/>
        <c:axId val="-2063808760"/>
      </c:areaChart>
      <c:dateAx>
        <c:axId val="-2063919512"/>
        <c:scaling>
          <c:orientation val="minMax"/>
          <c:min val="40909.0"/>
        </c:scaling>
        <c:delete val="0"/>
        <c:axPos val="b"/>
        <c:numFmt formatCode="m/d/yyyy"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2063808760"/>
        <c:crosses val="autoZero"/>
        <c:auto val="1"/>
        <c:lblOffset val="100"/>
        <c:baseTimeUnit val="months"/>
        <c:majorUnit val="6.0"/>
        <c:majorTimeUnit val="months"/>
      </c:dateAx>
      <c:valAx>
        <c:axId val="-2063808760"/>
        <c:scaling>
          <c:orientation val="minMax"/>
          <c:max val="90.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2063919512"/>
        <c:crosses val="autoZero"/>
        <c:crossBetween val="midCat"/>
      </c:valAx>
      <c:spPr>
        <a:noFill/>
        <a:ln>
          <a:noFill/>
        </a:ln>
        <a:effectLst/>
      </c:spPr>
    </c:plotArea>
    <c:legend>
      <c:legendPos val="b"/>
      <c:layou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zero"/>
    <c:showDLblsOverMax val="0"/>
  </c:chart>
  <c:spPr>
    <a:noFill/>
    <a:ln>
      <a:noFill/>
    </a:ln>
    <a:effectLst/>
  </c:spPr>
  <c:txPr>
    <a:bodyPr/>
    <a:lstStyle/>
    <a:p>
      <a:pPr>
        <a:defRPr/>
      </a:pPr>
      <a:endParaRPr lang="en-US"/>
    </a:p>
  </c:txPr>
  <c:externalData r:id="rId1">
    <c:autoUpdate val="0"/>
  </c:externalData>
</c:chartSpace>
</file>

<file path=ppt/charts/chart48.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dirty="0"/>
              <a:t>Total Outflow</a:t>
            </a:r>
            <a:r>
              <a:rPr lang="en-US" baseline="0" dirty="0"/>
              <a:t> Caseload, Santa Cruz County                              (Top 5, Jan. 2016)</a:t>
            </a:r>
            <a:endParaRPr lang="en-US" dirty="0"/>
          </a:p>
        </c:rich>
      </c:tx>
      <c:layout/>
      <c:overlay val="0"/>
      <c:spPr>
        <a:noFill/>
        <a:ln>
          <a:noFill/>
        </a:ln>
        <a:effectLst/>
      </c:spPr>
    </c:title>
    <c:autoTitleDeleted val="0"/>
    <c:plotArea>
      <c:layout/>
      <c:barChart>
        <c:barDir val="col"/>
        <c:grouping val="clustered"/>
        <c:varyColors val="0"/>
        <c:ser>
          <c:idx val="0"/>
          <c:order val="0"/>
          <c:tx>
            <c:v>Total Caseload</c:v>
          </c:tx>
          <c:spPr>
            <a:solidFill>
              <a:schemeClr val="accent1"/>
            </a:solidFill>
            <a:ln>
              <a:noFill/>
            </a:ln>
            <a:effectLst/>
          </c:spPr>
          <c:invertIfNegative val="0"/>
          <c:cat>
            <c:strRef>
              <c:f>'Santa Cruz'!$A$68:$A$72</c:f>
              <c:strCache>
                <c:ptCount val="5"/>
                <c:pt idx="0">
                  <c:v>Monterey</c:v>
                </c:pt>
                <c:pt idx="1">
                  <c:v>Santa Clara</c:v>
                </c:pt>
                <c:pt idx="2">
                  <c:v>Sacramento</c:v>
                </c:pt>
                <c:pt idx="3">
                  <c:v>Fresno</c:v>
                </c:pt>
                <c:pt idx="4">
                  <c:v>Alameda</c:v>
                </c:pt>
              </c:strCache>
            </c:strRef>
          </c:cat>
          <c:val>
            <c:numRef>
              <c:f>'Santa Cruz'!$B$68:$B$72</c:f>
              <c:numCache>
                <c:formatCode>General</c:formatCode>
                <c:ptCount val="5"/>
                <c:pt idx="0">
                  <c:v>10.0</c:v>
                </c:pt>
                <c:pt idx="1">
                  <c:v>10.0</c:v>
                </c:pt>
                <c:pt idx="2">
                  <c:v>6.0</c:v>
                </c:pt>
                <c:pt idx="3">
                  <c:v>5.0</c:v>
                </c:pt>
                <c:pt idx="4">
                  <c:v>2.0</c:v>
                </c:pt>
              </c:numCache>
            </c:numRef>
          </c:val>
        </c:ser>
        <c:dLbls>
          <c:showLegendKey val="0"/>
          <c:showVal val="0"/>
          <c:showCatName val="0"/>
          <c:showSerName val="0"/>
          <c:showPercent val="0"/>
          <c:showBubbleSize val="0"/>
        </c:dLbls>
        <c:gapWidth val="219"/>
        <c:overlap val="-27"/>
        <c:axId val="-2134346104"/>
        <c:axId val="-2134858360"/>
      </c:barChart>
      <c:lineChart>
        <c:grouping val="stacked"/>
        <c:varyColors val="0"/>
        <c:ser>
          <c:idx val="1"/>
          <c:order val="1"/>
          <c:tx>
            <c:v>Cumulative Percent</c:v>
          </c:tx>
          <c:spPr>
            <a:ln w="28575" cap="rnd">
              <a:solidFill>
                <a:schemeClr val="accent2"/>
              </a:solidFill>
              <a:round/>
            </a:ln>
            <a:effectLst/>
          </c:spPr>
          <c:marker>
            <c:symbol val="circle"/>
            <c:size val="5"/>
            <c:spPr>
              <a:solidFill>
                <a:schemeClr val="accent2"/>
              </a:solidFill>
              <a:ln w="9525">
                <a:solidFill>
                  <a:schemeClr val="accent2"/>
                </a:solidFill>
              </a:ln>
              <a:effectLst/>
            </c:spPr>
          </c:marker>
          <c:cat>
            <c:strRef>
              <c:f>'Santa Cruz'!$A$68:$A$72</c:f>
              <c:strCache>
                <c:ptCount val="5"/>
                <c:pt idx="0">
                  <c:v>Monterey</c:v>
                </c:pt>
                <c:pt idx="1">
                  <c:v>Santa Clara</c:v>
                </c:pt>
                <c:pt idx="2">
                  <c:v>Sacramento</c:v>
                </c:pt>
                <c:pt idx="3">
                  <c:v>Fresno</c:v>
                </c:pt>
                <c:pt idx="4">
                  <c:v>Alameda</c:v>
                </c:pt>
              </c:strCache>
            </c:strRef>
          </c:cat>
          <c:val>
            <c:numRef>
              <c:f>'Santa Cruz'!$E$68:$E$72</c:f>
              <c:numCache>
                <c:formatCode>0%</c:formatCode>
                <c:ptCount val="5"/>
                <c:pt idx="0">
                  <c:v>0.196078431372549</c:v>
                </c:pt>
                <c:pt idx="1">
                  <c:v>0.392156862745098</c:v>
                </c:pt>
                <c:pt idx="2">
                  <c:v>0.509803921568627</c:v>
                </c:pt>
                <c:pt idx="3">
                  <c:v>0.607843137254902</c:v>
                </c:pt>
                <c:pt idx="4">
                  <c:v>0.647058823529412</c:v>
                </c:pt>
              </c:numCache>
            </c:numRef>
          </c:val>
          <c:smooth val="0"/>
        </c:ser>
        <c:dLbls>
          <c:showLegendKey val="0"/>
          <c:showVal val="0"/>
          <c:showCatName val="0"/>
          <c:showSerName val="0"/>
          <c:showPercent val="0"/>
          <c:showBubbleSize val="0"/>
        </c:dLbls>
        <c:marker val="1"/>
        <c:smooth val="0"/>
        <c:axId val="-2134305848"/>
        <c:axId val="-2134690568"/>
      </c:lineChart>
      <c:catAx>
        <c:axId val="-213434610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2134858360"/>
        <c:crosses val="autoZero"/>
        <c:auto val="1"/>
        <c:lblAlgn val="ctr"/>
        <c:lblOffset val="100"/>
        <c:noMultiLvlLbl val="0"/>
      </c:catAx>
      <c:valAx>
        <c:axId val="-2134858360"/>
        <c:scaling>
          <c:orientation val="minMax"/>
          <c:max val="18.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2134346104"/>
        <c:crosses val="autoZero"/>
        <c:crossBetween val="between"/>
      </c:valAx>
      <c:valAx>
        <c:axId val="-2134690568"/>
        <c:scaling>
          <c:orientation val="minMax"/>
          <c:max val="1.0"/>
        </c:scaling>
        <c:delete val="0"/>
        <c:axPos val="r"/>
        <c:numFmt formatCode="0%" sourceLinked="1"/>
        <c:majorTickMark val="out"/>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2134305848"/>
        <c:crosses val="max"/>
        <c:crossBetween val="between"/>
      </c:valAx>
      <c:catAx>
        <c:axId val="-2134305848"/>
        <c:scaling>
          <c:orientation val="minMax"/>
        </c:scaling>
        <c:delete val="1"/>
        <c:axPos val="b"/>
        <c:numFmt formatCode="General" sourceLinked="1"/>
        <c:majorTickMark val="out"/>
        <c:minorTickMark val="none"/>
        <c:tickLblPos val="nextTo"/>
        <c:crossAx val="-2134690568"/>
        <c:crosses val="autoZero"/>
        <c:auto val="1"/>
        <c:lblAlgn val="ctr"/>
        <c:lblOffset val="100"/>
        <c:noMultiLvlLbl val="0"/>
      </c:catAx>
      <c:spPr>
        <a:noFill/>
        <a:ln>
          <a:noFill/>
        </a:ln>
        <a:effectLst/>
      </c:spPr>
    </c:plotArea>
    <c:legend>
      <c:legendPos val="b"/>
      <c:layou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49.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dirty="0"/>
              <a:t>Change in Inflow Caseload,</a:t>
            </a:r>
            <a:r>
              <a:rPr lang="en-US" baseline="0" dirty="0"/>
              <a:t> Santa Cruz County                                  (All)</a:t>
            </a:r>
            <a:endParaRPr lang="en-US" dirty="0"/>
          </a:p>
        </c:rich>
      </c:tx>
      <c:layout/>
      <c:overlay val="0"/>
      <c:spPr>
        <a:noFill/>
        <a:ln>
          <a:noFill/>
        </a:ln>
        <a:effectLst/>
      </c:spPr>
    </c:title>
    <c:autoTitleDeleted val="0"/>
    <c:plotArea>
      <c:layout/>
      <c:areaChart>
        <c:grouping val="stacked"/>
        <c:varyColors val="0"/>
        <c:ser>
          <c:idx val="0"/>
          <c:order val="0"/>
          <c:spPr>
            <a:solidFill>
              <a:schemeClr val="accent1"/>
            </a:solidFill>
            <a:ln>
              <a:noFill/>
            </a:ln>
            <a:effectLst/>
          </c:spPr>
          <c:cat>
            <c:numRef>
              <c:f>'Santa Cruz'!$Z$3:$AT$3</c:f>
              <c:numCache>
                <c:formatCode>m/d/yyyy</c:formatCode>
                <c:ptCount val="21"/>
                <c:pt idx="0">
                  <c:v>38718.0</c:v>
                </c:pt>
                <c:pt idx="1">
                  <c:v>38899.0</c:v>
                </c:pt>
                <c:pt idx="2">
                  <c:v>39083.0</c:v>
                </c:pt>
                <c:pt idx="3">
                  <c:v>39264.0</c:v>
                </c:pt>
                <c:pt idx="4">
                  <c:v>39448.0</c:v>
                </c:pt>
                <c:pt idx="5">
                  <c:v>39630.0</c:v>
                </c:pt>
                <c:pt idx="6">
                  <c:v>39814.0</c:v>
                </c:pt>
                <c:pt idx="7">
                  <c:v>39995.0</c:v>
                </c:pt>
                <c:pt idx="8">
                  <c:v>40179.0</c:v>
                </c:pt>
                <c:pt idx="9">
                  <c:v>40360.0</c:v>
                </c:pt>
                <c:pt idx="10">
                  <c:v>40544.0</c:v>
                </c:pt>
                <c:pt idx="11">
                  <c:v>40725.0</c:v>
                </c:pt>
                <c:pt idx="12">
                  <c:v>40909.0</c:v>
                </c:pt>
                <c:pt idx="13">
                  <c:v>41091.0</c:v>
                </c:pt>
                <c:pt idx="14">
                  <c:v>41275.0</c:v>
                </c:pt>
                <c:pt idx="15">
                  <c:v>41456.0</c:v>
                </c:pt>
                <c:pt idx="16">
                  <c:v>41640.0</c:v>
                </c:pt>
                <c:pt idx="17">
                  <c:v>41821.0</c:v>
                </c:pt>
                <c:pt idx="18">
                  <c:v>42005.0</c:v>
                </c:pt>
                <c:pt idx="19">
                  <c:v>42186.0</c:v>
                </c:pt>
                <c:pt idx="20">
                  <c:v>42370.0</c:v>
                </c:pt>
              </c:numCache>
            </c:numRef>
          </c:cat>
          <c:val>
            <c:numRef>
              <c:f>'Santa Cruz'!$Z$64:$AT$64</c:f>
              <c:numCache>
                <c:formatCode>#,##0</c:formatCode>
                <c:ptCount val="21"/>
                <c:pt idx="0">
                  <c:v>71.0</c:v>
                </c:pt>
                <c:pt idx="1">
                  <c:v>63.0</c:v>
                </c:pt>
                <c:pt idx="2">
                  <c:v>66.0</c:v>
                </c:pt>
                <c:pt idx="3">
                  <c:v>75.0</c:v>
                </c:pt>
                <c:pt idx="4">
                  <c:v>70.0</c:v>
                </c:pt>
                <c:pt idx="5">
                  <c:v>88.0</c:v>
                </c:pt>
                <c:pt idx="6">
                  <c:v>76.0</c:v>
                </c:pt>
                <c:pt idx="7">
                  <c:v>75.0</c:v>
                </c:pt>
                <c:pt idx="8">
                  <c:v>68.0</c:v>
                </c:pt>
                <c:pt idx="9">
                  <c:v>69.0</c:v>
                </c:pt>
                <c:pt idx="10">
                  <c:v>69.0</c:v>
                </c:pt>
                <c:pt idx="11">
                  <c:v>69.0</c:v>
                </c:pt>
                <c:pt idx="12">
                  <c:v>64.0</c:v>
                </c:pt>
                <c:pt idx="13">
                  <c:v>48.0</c:v>
                </c:pt>
                <c:pt idx="14">
                  <c:v>52.0</c:v>
                </c:pt>
                <c:pt idx="15">
                  <c:v>48.0</c:v>
                </c:pt>
                <c:pt idx="16">
                  <c:v>54.0</c:v>
                </c:pt>
                <c:pt idx="17">
                  <c:v>59.0</c:v>
                </c:pt>
                <c:pt idx="18">
                  <c:v>64.0</c:v>
                </c:pt>
                <c:pt idx="19">
                  <c:v>47.0</c:v>
                </c:pt>
                <c:pt idx="20">
                  <c:v>43.0</c:v>
                </c:pt>
              </c:numCache>
            </c:numRef>
          </c:val>
        </c:ser>
        <c:dLbls>
          <c:showLegendKey val="0"/>
          <c:showVal val="0"/>
          <c:showCatName val="0"/>
          <c:showSerName val="0"/>
          <c:showPercent val="0"/>
          <c:showBubbleSize val="0"/>
        </c:dLbls>
        <c:axId val="-2129912472"/>
        <c:axId val="-2130306600"/>
      </c:areaChart>
      <c:dateAx>
        <c:axId val="-2129912472"/>
        <c:scaling>
          <c:orientation val="minMax"/>
          <c:min val="40909.0"/>
        </c:scaling>
        <c:delete val="0"/>
        <c:axPos val="b"/>
        <c:numFmt formatCode="m/d/yyyy"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2130306600"/>
        <c:crosses val="autoZero"/>
        <c:auto val="1"/>
        <c:lblOffset val="100"/>
        <c:baseTimeUnit val="months"/>
        <c:majorUnit val="6.0"/>
        <c:majorTimeUnit val="months"/>
      </c:dateAx>
      <c:valAx>
        <c:axId val="-2130306600"/>
        <c:scaling>
          <c:orientation val="minMax"/>
          <c:max val="90.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2129912472"/>
        <c:crosses val="autoZero"/>
        <c:crossBetween val="midCat"/>
      </c:valAx>
      <c:spPr>
        <a:noFill/>
        <a:ln>
          <a:noFill/>
        </a:ln>
        <a:effectLst/>
      </c:spPr>
    </c:plotArea>
    <c:plotVisOnly val="1"/>
    <c:dispBlanksAs val="zero"/>
    <c:showDLblsOverMax val="0"/>
  </c:chart>
  <c:spPr>
    <a:noFill/>
    <a:ln>
      <a:noFill/>
    </a:ln>
    <a:effectLst/>
  </c:spPr>
  <c:txPr>
    <a:bodyPr/>
    <a:lstStyle/>
    <a:p>
      <a:pPr>
        <a:defRPr/>
      </a:pPr>
      <a:endParaRPr lang="en-US"/>
    </a:p>
  </c:txPr>
  <c:externalData r:id="rId1">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1" i="0" u="none" strike="noStrike" kern="1200" spc="0" baseline="0">
                <a:solidFill>
                  <a:schemeClr val="tx1">
                    <a:lumMod val="65000"/>
                    <a:lumOff val="35000"/>
                  </a:schemeClr>
                </a:solidFill>
                <a:latin typeface="+mn-lt"/>
                <a:ea typeface="+mn-ea"/>
                <a:cs typeface="+mn-cs"/>
              </a:defRPr>
            </a:pPr>
            <a:r>
              <a:rPr lang="en-US" sz="1400" b="1" i="0" baseline="0" dirty="0" smtClean="0">
                <a:effectLst/>
              </a:rPr>
              <a:t>Change in Total Child Welfare Caseload for the Bay Area: </a:t>
            </a:r>
            <a:endParaRPr lang="en-US" sz="1400" b="1" dirty="0" smtClean="0">
              <a:effectLst/>
            </a:endParaRPr>
          </a:p>
          <a:p>
            <a:pPr>
              <a:defRPr sz="1400" b="1" i="0" u="none" strike="noStrike" kern="1200" spc="0" baseline="0">
                <a:solidFill>
                  <a:schemeClr val="tx1">
                    <a:lumMod val="65000"/>
                    <a:lumOff val="35000"/>
                  </a:schemeClr>
                </a:solidFill>
                <a:latin typeface="+mn-lt"/>
                <a:ea typeface="+mn-ea"/>
                <a:cs typeface="+mn-cs"/>
              </a:defRPr>
            </a:pPr>
            <a:r>
              <a:rPr lang="en-US" sz="1400" b="1" i="0" baseline="0" dirty="0" smtClean="0">
                <a:effectLst/>
              </a:rPr>
              <a:t>2012 to 2016</a:t>
            </a:r>
            <a:endParaRPr lang="en-US" sz="1400" b="1" dirty="0">
              <a:effectLst/>
            </a:endParaRPr>
          </a:p>
        </c:rich>
      </c:tx>
      <c:layout/>
      <c:overlay val="0"/>
      <c:spPr>
        <a:noFill/>
        <a:ln>
          <a:noFill/>
        </a:ln>
        <a:effectLst/>
      </c:spPr>
    </c:title>
    <c:autoTitleDeleted val="0"/>
    <c:plotArea>
      <c:layout/>
      <c:lineChart>
        <c:grouping val="standard"/>
        <c:varyColors val="0"/>
        <c:ser>
          <c:idx val="1"/>
          <c:order val="0"/>
          <c:tx>
            <c:strRef>
              <c:f>workspace_v1!$A$64</c:f>
              <c:strCache>
                <c:ptCount val="1"/>
                <c:pt idx="0">
                  <c:v>Base Caseload</c:v>
                </c:pt>
              </c:strCache>
            </c:strRef>
          </c:tx>
          <c:spPr>
            <a:ln w="28575" cap="rnd">
              <a:solidFill>
                <a:schemeClr val="accent2"/>
              </a:solidFill>
              <a:round/>
            </a:ln>
            <a:effectLst/>
          </c:spPr>
          <c:marker>
            <c:symbol val="none"/>
          </c:marker>
          <c:cat>
            <c:numRef>
              <c:f>workspace_v1!$B$39:$V$39</c:f>
              <c:numCache>
                <c:formatCode>m/d/yyyy</c:formatCode>
                <c:ptCount val="21"/>
                <c:pt idx="0">
                  <c:v>38718.0</c:v>
                </c:pt>
                <c:pt idx="1">
                  <c:v>38899.0</c:v>
                </c:pt>
                <c:pt idx="2">
                  <c:v>39083.0</c:v>
                </c:pt>
                <c:pt idx="3">
                  <c:v>39264.0</c:v>
                </c:pt>
                <c:pt idx="4">
                  <c:v>39448.0</c:v>
                </c:pt>
                <c:pt idx="5">
                  <c:v>39630.0</c:v>
                </c:pt>
                <c:pt idx="6">
                  <c:v>39814.0</c:v>
                </c:pt>
                <c:pt idx="7">
                  <c:v>39995.0</c:v>
                </c:pt>
                <c:pt idx="8">
                  <c:v>40179.0</c:v>
                </c:pt>
                <c:pt idx="9">
                  <c:v>40360.0</c:v>
                </c:pt>
                <c:pt idx="10">
                  <c:v>40544.0</c:v>
                </c:pt>
                <c:pt idx="11">
                  <c:v>40725.0</c:v>
                </c:pt>
                <c:pt idx="12">
                  <c:v>40909.0</c:v>
                </c:pt>
                <c:pt idx="13">
                  <c:v>41091.0</c:v>
                </c:pt>
                <c:pt idx="14">
                  <c:v>41275.0</c:v>
                </c:pt>
                <c:pt idx="15">
                  <c:v>41456.0</c:v>
                </c:pt>
                <c:pt idx="16">
                  <c:v>41640.0</c:v>
                </c:pt>
                <c:pt idx="17">
                  <c:v>41821.0</c:v>
                </c:pt>
                <c:pt idx="18">
                  <c:v>42005.0</c:v>
                </c:pt>
                <c:pt idx="19">
                  <c:v>42186.0</c:v>
                </c:pt>
                <c:pt idx="20">
                  <c:v>42370.0</c:v>
                </c:pt>
              </c:numCache>
            </c:numRef>
          </c:cat>
          <c:val>
            <c:numRef>
              <c:f>workspace_v1!$B$64:$V$64</c:f>
              <c:numCache>
                <c:formatCode>#,##0</c:formatCode>
                <c:ptCount val="21"/>
                <c:pt idx="0">
                  <c:v>9437.0</c:v>
                </c:pt>
                <c:pt idx="1">
                  <c:v>9211.0</c:v>
                </c:pt>
                <c:pt idx="2">
                  <c:v>8792.0</c:v>
                </c:pt>
                <c:pt idx="3">
                  <c:v>8711.0</c:v>
                </c:pt>
                <c:pt idx="4">
                  <c:v>8110.0</c:v>
                </c:pt>
                <c:pt idx="5">
                  <c:v>7685.0</c:v>
                </c:pt>
                <c:pt idx="6">
                  <c:v>7255.0</c:v>
                </c:pt>
                <c:pt idx="7">
                  <c:v>6774.0</c:v>
                </c:pt>
                <c:pt idx="8">
                  <c:v>6209.0</c:v>
                </c:pt>
                <c:pt idx="9">
                  <c:v>5876.0</c:v>
                </c:pt>
                <c:pt idx="10">
                  <c:v>5530.0</c:v>
                </c:pt>
                <c:pt idx="11">
                  <c:v>5468.0</c:v>
                </c:pt>
                <c:pt idx="12">
                  <c:v>5209.0</c:v>
                </c:pt>
                <c:pt idx="13">
                  <c:v>5340.0</c:v>
                </c:pt>
                <c:pt idx="14">
                  <c:v>5570.0</c:v>
                </c:pt>
                <c:pt idx="15">
                  <c:v>5822.0</c:v>
                </c:pt>
                <c:pt idx="16">
                  <c:v>5787.0</c:v>
                </c:pt>
                <c:pt idx="17">
                  <c:v>6026.0</c:v>
                </c:pt>
                <c:pt idx="18">
                  <c:v>6032.0</c:v>
                </c:pt>
                <c:pt idx="19">
                  <c:v>5850.0</c:v>
                </c:pt>
                <c:pt idx="20">
                  <c:v>5730.0</c:v>
                </c:pt>
              </c:numCache>
            </c:numRef>
          </c:val>
          <c:smooth val="1"/>
        </c:ser>
        <c:dLbls>
          <c:showLegendKey val="0"/>
          <c:showVal val="0"/>
          <c:showCatName val="0"/>
          <c:showSerName val="0"/>
          <c:showPercent val="0"/>
          <c:showBubbleSize val="0"/>
        </c:dLbls>
        <c:marker val="1"/>
        <c:smooth val="0"/>
        <c:axId val="-2065310728"/>
        <c:axId val="-2065663800"/>
      </c:lineChart>
      <c:lineChart>
        <c:grouping val="standard"/>
        <c:varyColors val="0"/>
        <c:ser>
          <c:idx val="0"/>
          <c:order val="1"/>
          <c:tx>
            <c:strRef>
              <c:f>workspace_v1!$A$210</c:f>
              <c:strCache>
                <c:ptCount val="1"/>
                <c:pt idx="0">
                  <c:v>% of Statewide Caseload</c:v>
                </c:pt>
              </c:strCache>
            </c:strRef>
          </c:tx>
          <c:spPr>
            <a:ln w="28575" cap="rnd">
              <a:solidFill>
                <a:schemeClr val="accent1"/>
              </a:solidFill>
              <a:round/>
            </a:ln>
            <a:effectLst/>
          </c:spPr>
          <c:marker>
            <c:symbol val="none"/>
          </c:marker>
          <c:cat>
            <c:numRef>
              <c:f>workspace_v1!$B$209:$V$209</c:f>
              <c:numCache>
                <c:formatCode>m/d/yyyy</c:formatCode>
                <c:ptCount val="21"/>
                <c:pt idx="0">
                  <c:v>38718.0</c:v>
                </c:pt>
                <c:pt idx="1">
                  <c:v>38899.0</c:v>
                </c:pt>
                <c:pt idx="2">
                  <c:v>39083.0</c:v>
                </c:pt>
                <c:pt idx="3">
                  <c:v>39264.0</c:v>
                </c:pt>
                <c:pt idx="4">
                  <c:v>39448.0</c:v>
                </c:pt>
                <c:pt idx="5">
                  <c:v>39630.0</c:v>
                </c:pt>
                <c:pt idx="6">
                  <c:v>39814.0</c:v>
                </c:pt>
                <c:pt idx="7">
                  <c:v>39995.0</c:v>
                </c:pt>
                <c:pt idx="8">
                  <c:v>40179.0</c:v>
                </c:pt>
                <c:pt idx="9">
                  <c:v>40360.0</c:v>
                </c:pt>
                <c:pt idx="10">
                  <c:v>40544.0</c:v>
                </c:pt>
                <c:pt idx="11">
                  <c:v>40725.0</c:v>
                </c:pt>
                <c:pt idx="12">
                  <c:v>40909.0</c:v>
                </c:pt>
                <c:pt idx="13">
                  <c:v>41091.0</c:v>
                </c:pt>
                <c:pt idx="14">
                  <c:v>41275.0</c:v>
                </c:pt>
                <c:pt idx="15">
                  <c:v>41456.0</c:v>
                </c:pt>
                <c:pt idx="16">
                  <c:v>41640.0</c:v>
                </c:pt>
                <c:pt idx="17">
                  <c:v>41821.0</c:v>
                </c:pt>
                <c:pt idx="18">
                  <c:v>42005.0</c:v>
                </c:pt>
                <c:pt idx="19">
                  <c:v>42186.0</c:v>
                </c:pt>
                <c:pt idx="20">
                  <c:v>42370.0</c:v>
                </c:pt>
              </c:numCache>
            </c:numRef>
          </c:cat>
          <c:val>
            <c:numRef>
              <c:f>workspace_v1!$B$210:$V$210</c:f>
              <c:numCache>
                <c:formatCode>0.00%</c:formatCode>
                <c:ptCount val="21"/>
                <c:pt idx="0">
                  <c:v>0.12255684991104</c:v>
                </c:pt>
                <c:pt idx="1">
                  <c:v>0.120047440308623</c:v>
                </c:pt>
                <c:pt idx="2">
                  <c:v>0.11695999787152</c:v>
                </c:pt>
                <c:pt idx="3">
                  <c:v>0.116412086223256</c:v>
                </c:pt>
                <c:pt idx="4">
                  <c:v>0.114202833244149</c:v>
                </c:pt>
                <c:pt idx="5">
                  <c:v>0.113254539023815</c:v>
                </c:pt>
                <c:pt idx="6">
                  <c:v>0.112890175209286</c:v>
                </c:pt>
                <c:pt idx="7">
                  <c:v>0.10937449543062</c:v>
                </c:pt>
                <c:pt idx="8">
                  <c:v>0.1049508967056</c:v>
                </c:pt>
                <c:pt idx="9">
                  <c:v>0.102474669084948</c:v>
                </c:pt>
                <c:pt idx="10">
                  <c:v>0.0977947548057368</c:v>
                </c:pt>
                <c:pt idx="11">
                  <c:v>0.0976568081154451</c:v>
                </c:pt>
                <c:pt idx="12">
                  <c:v>0.0956798060321076</c:v>
                </c:pt>
                <c:pt idx="13">
                  <c:v>0.0965310291220015</c:v>
                </c:pt>
                <c:pt idx="14">
                  <c:v>0.0990257431375338</c:v>
                </c:pt>
                <c:pt idx="15">
                  <c:v>0.0991349952322572</c:v>
                </c:pt>
                <c:pt idx="16">
                  <c:v>0.0955297302651127</c:v>
                </c:pt>
                <c:pt idx="17">
                  <c:v>0.0970198515560851</c:v>
                </c:pt>
                <c:pt idx="18">
                  <c:v>0.0967302233839542</c:v>
                </c:pt>
                <c:pt idx="19">
                  <c:v>0.09427121102248</c:v>
                </c:pt>
                <c:pt idx="20">
                  <c:v>0.0925641729803079</c:v>
                </c:pt>
              </c:numCache>
            </c:numRef>
          </c:val>
          <c:smooth val="1"/>
        </c:ser>
        <c:dLbls>
          <c:showLegendKey val="0"/>
          <c:showVal val="0"/>
          <c:showCatName val="0"/>
          <c:showSerName val="0"/>
          <c:showPercent val="0"/>
          <c:showBubbleSize val="0"/>
        </c:dLbls>
        <c:marker val="1"/>
        <c:smooth val="0"/>
        <c:axId val="-2064832872"/>
        <c:axId val="-2065659880"/>
      </c:lineChart>
      <c:dateAx>
        <c:axId val="-2065310728"/>
        <c:scaling>
          <c:orientation val="minMax"/>
          <c:min val="40909.0"/>
        </c:scaling>
        <c:delete val="0"/>
        <c:axPos val="b"/>
        <c:minorGridlines>
          <c:spPr>
            <a:ln w="9525" cap="flat" cmpd="sng" algn="ctr">
              <a:noFill/>
              <a:round/>
            </a:ln>
            <a:effectLst/>
          </c:spPr>
        </c:minorGridlines>
        <c:numFmt formatCode="m/d/yyyy"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2065663800"/>
        <c:crosses val="autoZero"/>
        <c:auto val="1"/>
        <c:lblOffset val="100"/>
        <c:baseTimeUnit val="months"/>
        <c:majorUnit val="6.0"/>
        <c:majorTimeUnit val="months"/>
      </c:dateAx>
      <c:valAx>
        <c:axId val="-2065663800"/>
        <c:scaling>
          <c:orientation val="minMax"/>
          <c:max val="8000.0"/>
          <c:min val="4000.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crossAx val="-2065310728"/>
        <c:crosses val="autoZero"/>
        <c:crossBetween val="between"/>
      </c:valAx>
      <c:valAx>
        <c:axId val="-2065659880"/>
        <c:scaling>
          <c:orientation val="minMax"/>
          <c:max val="0.12"/>
          <c:min val="0.04"/>
        </c:scaling>
        <c:delete val="0"/>
        <c:axPos val="r"/>
        <c:numFmt formatCode="0%" sourceLinked="0"/>
        <c:majorTickMark val="out"/>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2064832872"/>
        <c:crosses val="max"/>
        <c:crossBetween val="between"/>
      </c:valAx>
      <c:dateAx>
        <c:axId val="-2064832872"/>
        <c:scaling>
          <c:orientation val="minMax"/>
        </c:scaling>
        <c:delete val="1"/>
        <c:axPos val="b"/>
        <c:numFmt formatCode="m/d/yyyy" sourceLinked="1"/>
        <c:majorTickMark val="out"/>
        <c:minorTickMark val="none"/>
        <c:tickLblPos val="nextTo"/>
        <c:crossAx val="-2065659880"/>
        <c:crosses val="autoZero"/>
        <c:auto val="1"/>
        <c:lblOffset val="100"/>
        <c:baseTimeUnit val="months"/>
      </c:dateAx>
      <c:spPr>
        <a:noFill/>
        <a:ln>
          <a:noFill/>
        </a:ln>
        <a:effectLst/>
      </c:spPr>
    </c:plotArea>
    <c:legend>
      <c:legendPos val="b"/>
      <c:layout/>
      <c:overlay val="0"/>
      <c:spPr>
        <a:noFill/>
        <a:ln>
          <a:noFill/>
        </a:ln>
        <a:effectLst/>
      </c:spPr>
      <c:txPr>
        <a:bodyPr rot="0" spcFirstLastPara="1" vertOverflow="ellipsis" vert="horz" wrap="square" anchor="ctr" anchorCtr="1"/>
        <a:lstStyle/>
        <a:p>
          <a:pPr>
            <a:defRPr sz="11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solidFill>
      <a:schemeClr val="bg1"/>
    </a:solidFill>
    <a:ln>
      <a:noFill/>
    </a:ln>
    <a:effectLst/>
  </c:spPr>
  <c:txPr>
    <a:bodyPr/>
    <a:lstStyle/>
    <a:p>
      <a:pPr>
        <a:defRPr/>
      </a:pPr>
      <a:endParaRPr lang="en-US"/>
    </a:p>
  </c:txPr>
  <c:externalData r:id="rId1">
    <c:autoUpdate val="0"/>
  </c:externalData>
</c:chartSpace>
</file>

<file path=ppt/charts/chart50.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dirty="0"/>
              <a:t>Change in Inflow Caseload, Santa</a:t>
            </a:r>
            <a:r>
              <a:rPr lang="en-US" baseline="0" dirty="0"/>
              <a:t> Cruz County                               (Top 5)</a:t>
            </a:r>
            <a:endParaRPr lang="en-US" dirty="0"/>
          </a:p>
        </c:rich>
      </c:tx>
      <c:layout/>
      <c:overlay val="0"/>
      <c:spPr>
        <a:noFill/>
        <a:ln>
          <a:noFill/>
        </a:ln>
        <a:effectLst/>
      </c:spPr>
    </c:title>
    <c:autoTitleDeleted val="0"/>
    <c:plotArea>
      <c:layout/>
      <c:areaChart>
        <c:grouping val="stacked"/>
        <c:varyColors val="0"/>
        <c:ser>
          <c:idx val="0"/>
          <c:order val="0"/>
          <c:tx>
            <c:strRef>
              <c:f>'Santa Cruz'!$Y$6</c:f>
              <c:strCache>
                <c:ptCount val="1"/>
                <c:pt idx="0">
                  <c:v>Monterey</c:v>
                </c:pt>
              </c:strCache>
            </c:strRef>
          </c:tx>
          <c:spPr>
            <a:solidFill>
              <a:schemeClr val="accent1"/>
            </a:solidFill>
            <a:ln>
              <a:noFill/>
            </a:ln>
            <a:effectLst/>
          </c:spPr>
          <c:cat>
            <c:numRef>
              <c:f>'Santa Cruz'!$Z$3:$AT$3</c:f>
              <c:numCache>
                <c:formatCode>m/d/yyyy</c:formatCode>
                <c:ptCount val="21"/>
                <c:pt idx="0">
                  <c:v>38718.0</c:v>
                </c:pt>
                <c:pt idx="1">
                  <c:v>38899.0</c:v>
                </c:pt>
                <c:pt idx="2">
                  <c:v>39083.0</c:v>
                </c:pt>
                <c:pt idx="3">
                  <c:v>39264.0</c:v>
                </c:pt>
                <c:pt idx="4">
                  <c:v>39448.0</c:v>
                </c:pt>
                <c:pt idx="5">
                  <c:v>39630.0</c:v>
                </c:pt>
                <c:pt idx="6">
                  <c:v>39814.0</c:v>
                </c:pt>
                <c:pt idx="7">
                  <c:v>39995.0</c:v>
                </c:pt>
                <c:pt idx="8">
                  <c:v>40179.0</c:v>
                </c:pt>
                <c:pt idx="9">
                  <c:v>40360.0</c:v>
                </c:pt>
                <c:pt idx="10">
                  <c:v>40544.0</c:v>
                </c:pt>
                <c:pt idx="11">
                  <c:v>40725.0</c:v>
                </c:pt>
                <c:pt idx="12">
                  <c:v>40909.0</c:v>
                </c:pt>
                <c:pt idx="13">
                  <c:v>41091.0</c:v>
                </c:pt>
                <c:pt idx="14">
                  <c:v>41275.0</c:v>
                </c:pt>
                <c:pt idx="15">
                  <c:v>41456.0</c:v>
                </c:pt>
                <c:pt idx="16">
                  <c:v>41640.0</c:v>
                </c:pt>
                <c:pt idx="17">
                  <c:v>41821.0</c:v>
                </c:pt>
                <c:pt idx="18">
                  <c:v>42005.0</c:v>
                </c:pt>
                <c:pt idx="19">
                  <c:v>42186.0</c:v>
                </c:pt>
                <c:pt idx="20">
                  <c:v>42370.0</c:v>
                </c:pt>
              </c:numCache>
            </c:numRef>
          </c:cat>
          <c:val>
            <c:numRef>
              <c:f>'Santa Cruz'!$Z$6:$AT$6</c:f>
              <c:numCache>
                <c:formatCode>#,##0</c:formatCode>
                <c:ptCount val="21"/>
                <c:pt idx="0">
                  <c:v>12.0</c:v>
                </c:pt>
                <c:pt idx="1">
                  <c:v>8.0</c:v>
                </c:pt>
                <c:pt idx="2">
                  <c:v>10.0</c:v>
                </c:pt>
                <c:pt idx="3">
                  <c:v>7.0</c:v>
                </c:pt>
                <c:pt idx="4">
                  <c:v>11.0</c:v>
                </c:pt>
                <c:pt idx="5">
                  <c:v>20.0</c:v>
                </c:pt>
                <c:pt idx="6">
                  <c:v>12.0</c:v>
                </c:pt>
                <c:pt idx="7">
                  <c:v>22.0</c:v>
                </c:pt>
                <c:pt idx="8">
                  <c:v>19.0</c:v>
                </c:pt>
                <c:pt idx="9">
                  <c:v>16.0</c:v>
                </c:pt>
                <c:pt idx="10">
                  <c:v>14.0</c:v>
                </c:pt>
                <c:pt idx="11">
                  <c:v>16.0</c:v>
                </c:pt>
                <c:pt idx="12">
                  <c:v>18.0</c:v>
                </c:pt>
                <c:pt idx="13">
                  <c:v>11.0</c:v>
                </c:pt>
                <c:pt idx="14">
                  <c:v>14.0</c:v>
                </c:pt>
                <c:pt idx="15">
                  <c:v>13.0</c:v>
                </c:pt>
                <c:pt idx="16">
                  <c:v>21.0</c:v>
                </c:pt>
                <c:pt idx="17">
                  <c:v>25.0</c:v>
                </c:pt>
                <c:pt idx="18">
                  <c:v>24.0</c:v>
                </c:pt>
                <c:pt idx="19">
                  <c:v>16.0</c:v>
                </c:pt>
                <c:pt idx="20">
                  <c:v>16.0</c:v>
                </c:pt>
              </c:numCache>
            </c:numRef>
          </c:val>
        </c:ser>
        <c:ser>
          <c:idx val="1"/>
          <c:order val="1"/>
          <c:tx>
            <c:strRef>
              <c:f>'Santa Cruz'!$Y$7</c:f>
              <c:strCache>
                <c:ptCount val="1"/>
                <c:pt idx="0">
                  <c:v>Santa Clara</c:v>
                </c:pt>
              </c:strCache>
            </c:strRef>
          </c:tx>
          <c:spPr>
            <a:solidFill>
              <a:schemeClr val="accent2"/>
            </a:solidFill>
            <a:ln>
              <a:noFill/>
            </a:ln>
            <a:effectLst/>
          </c:spPr>
          <c:cat>
            <c:numRef>
              <c:f>'Santa Cruz'!$Z$3:$AT$3</c:f>
              <c:numCache>
                <c:formatCode>m/d/yyyy</c:formatCode>
                <c:ptCount val="21"/>
                <c:pt idx="0">
                  <c:v>38718.0</c:v>
                </c:pt>
                <c:pt idx="1">
                  <c:v>38899.0</c:v>
                </c:pt>
                <c:pt idx="2">
                  <c:v>39083.0</c:v>
                </c:pt>
                <c:pt idx="3">
                  <c:v>39264.0</c:v>
                </c:pt>
                <c:pt idx="4">
                  <c:v>39448.0</c:v>
                </c:pt>
                <c:pt idx="5">
                  <c:v>39630.0</c:v>
                </c:pt>
                <c:pt idx="6">
                  <c:v>39814.0</c:v>
                </c:pt>
                <c:pt idx="7">
                  <c:v>39995.0</c:v>
                </c:pt>
                <c:pt idx="8">
                  <c:v>40179.0</c:v>
                </c:pt>
                <c:pt idx="9">
                  <c:v>40360.0</c:v>
                </c:pt>
                <c:pt idx="10">
                  <c:v>40544.0</c:v>
                </c:pt>
                <c:pt idx="11">
                  <c:v>40725.0</c:v>
                </c:pt>
                <c:pt idx="12">
                  <c:v>40909.0</c:v>
                </c:pt>
                <c:pt idx="13">
                  <c:v>41091.0</c:v>
                </c:pt>
                <c:pt idx="14">
                  <c:v>41275.0</c:v>
                </c:pt>
                <c:pt idx="15">
                  <c:v>41456.0</c:v>
                </c:pt>
                <c:pt idx="16">
                  <c:v>41640.0</c:v>
                </c:pt>
                <c:pt idx="17">
                  <c:v>41821.0</c:v>
                </c:pt>
                <c:pt idx="18">
                  <c:v>42005.0</c:v>
                </c:pt>
                <c:pt idx="19">
                  <c:v>42186.0</c:v>
                </c:pt>
                <c:pt idx="20">
                  <c:v>42370.0</c:v>
                </c:pt>
              </c:numCache>
            </c:numRef>
          </c:cat>
          <c:val>
            <c:numRef>
              <c:f>'Santa Cruz'!$Z$7:$AT$7</c:f>
              <c:numCache>
                <c:formatCode>#,##0</c:formatCode>
                <c:ptCount val="21"/>
                <c:pt idx="0">
                  <c:v>32.0</c:v>
                </c:pt>
                <c:pt idx="1">
                  <c:v>31.0</c:v>
                </c:pt>
                <c:pt idx="2">
                  <c:v>34.0</c:v>
                </c:pt>
                <c:pt idx="3">
                  <c:v>41.0</c:v>
                </c:pt>
                <c:pt idx="4">
                  <c:v>37.0</c:v>
                </c:pt>
                <c:pt idx="5">
                  <c:v>40.0</c:v>
                </c:pt>
                <c:pt idx="6">
                  <c:v>38.0</c:v>
                </c:pt>
                <c:pt idx="7">
                  <c:v>31.0</c:v>
                </c:pt>
                <c:pt idx="8">
                  <c:v>28.0</c:v>
                </c:pt>
                <c:pt idx="9">
                  <c:v>32.0</c:v>
                </c:pt>
                <c:pt idx="10">
                  <c:v>33.0</c:v>
                </c:pt>
                <c:pt idx="11">
                  <c:v>33.0</c:v>
                </c:pt>
                <c:pt idx="12">
                  <c:v>23.0</c:v>
                </c:pt>
                <c:pt idx="13">
                  <c:v>22.0</c:v>
                </c:pt>
                <c:pt idx="14">
                  <c:v>27.0</c:v>
                </c:pt>
                <c:pt idx="15">
                  <c:v>24.0</c:v>
                </c:pt>
                <c:pt idx="16">
                  <c:v>18.0</c:v>
                </c:pt>
                <c:pt idx="17">
                  <c:v>19.0</c:v>
                </c:pt>
                <c:pt idx="18">
                  <c:v>18.0</c:v>
                </c:pt>
                <c:pt idx="19">
                  <c:v>16.0</c:v>
                </c:pt>
                <c:pt idx="20">
                  <c:v>13.0</c:v>
                </c:pt>
              </c:numCache>
            </c:numRef>
          </c:val>
        </c:ser>
        <c:ser>
          <c:idx val="2"/>
          <c:order val="2"/>
          <c:tx>
            <c:strRef>
              <c:f>'Santa Cruz'!$Y$8</c:f>
              <c:strCache>
                <c:ptCount val="1"/>
                <c:pt idx="0">
                  <c:v>Stanislaus</c:v>
                </c:pt>
              </c:strCache>
            </c:strRef>
          </c:tx>
          <c:spPr>
            <a:solidFill>
              <a:schemeClr val="accent3"/>
            </a:solidFill>
            <a:ln w="25400">
              <a:noFill/>
            </a:ln>
            <a:effectLst/>
          </c:spPr>
          <c:cat>
            <c:numRef>
              <c:f>'Santa Cruz'!$Z$3:$AT$3</c:f>
              <c:numCache>
                <c:formatCode>m/d/yyyy</c:formatCode>
                <c:ptCount val="21"/>
                <c:pt idx="0">
                  <c:v>38718.0</c:v>
                </c:pt>
                <c:pt idx="1">
                  <c:v>38899.0</c:v>
                </c:pt>
                <c:pt idx="2">
                  <c:v>39083.0</c:v>
                </c:pt>
                <c:pt idx="3">
                  <c:v>39264.0</c:v>
                </c:pt>
                <c:pt idx="4">
                  <c:v>39448.0</c:v>
                </c:pt>
                <c:pt idx="5">
                  <c:v>39630.0</c:v>
                </c:pt>
                <c:pt idx="6">
                  <c:v>39814.0</c:v>
                </c:pt>
                <c:pt idx="7">
                  <c:v>39995.0</c:v>
                </c:pt>
                <c:pt idx="8">
                  <c:v>40179.0</c:v>
                </c:pt>
                <c:pt idx="9">
                  <c:v>40360.0</c:v>
                </c:pt>
                <c:pt idx="10">
                  <c:v>40544.0</c:v>
                </c:pt>
                <c:pt idx="11">
                  <c:v>40725.0</c:v>
                </c:pt>
                <c:pt idx="12">
                  <c:v>40909.0</c:v>
                </c:pt>
                <c:pt idx="13">
                  <c:v>41091.0</c:v>
                </c:pt>
                <c:pt idx="14">
                  <c:v>41275.0</c:v>
                </c:pt>
                <c:pt idx="15">
                  <c:v>41456.0</c:v>
                </c:pt>
                <c:pt idx="16">
                  <c:v>41640.0</c:v>
                </c:pt>
                <c:pt idx="17">
                  <c:v>41821.0</c:v>
                </c:pt>
                <c:pt idx="18">
                  <c:v>42005.0</c:v>
                </c:pt>
                <c:pt idx="19">
                  <c:v>42186.0</c:v>
                </c:pt>
                <c:pt idx="20">
                  <c:v>42370.0</c:v>
                </c:pt>
              </c:numCache>
            </c:numRef>
          </c:cat>
          <c:val>
            <c:numRef>
              <c:f>'Santa Cruz'!$Z$8:$AT$8</c:f>
              <c:numCache>
                <c:formatCode>#,##0</c:formatCode>
                <c:ptCount val="21"/>
                <c:pt idx="0">
                  <c:v>0.0</c:v>
                </c:pt>
                <c:pt idx="1">
                  <c:v>0.0</c:v>
                </c:pt>
                <c:pt idx="2">
                  <c:v>0.0</c:v>
                </c:pt>
                <c:pt idx="3">
                  <c:v>0.0</c:v>
                </c:pt>
                <c:pt idx="4">
                  <c:v>0.0</c:v>
                </c:pt>
                <c:pt idx="5">
                  <c:v>1.0</c:v>
                </c:pt>
                <c:pt idx="6">
                  <c:v>0.0</c:v>
                </c:pt>
                <c:pt idx="7">
                  <c:v>0.0</c:v>
                </c:pt>
                <c:pt idx="8">
                  <c:v>0.0</c:v>
                </c:pt>
                <c:pt idx="9">
                  <c:v>0.0</c:v>
                </c:pt>
                <c:pt idx="10">
                  <c:v>0.0</c:v>
                </c:pt>
                <c:pt idx="11">
                  <c:v>0.0</c:v>
                </c:pt>
                <c:pt idx="12">
                  <c:v>0.0</c:v>
                </c:pt>
                <c:pt idx="13">
                  <c:v>1.0</c:v>
                </c:pt>
                <c:pt idx="14">
                  <c:v>1.0</c:v>
                </c:pt>
                <c:pt idx="15">
                  <c:v>1.0</c:v>
                </c:pt>
                <c:pt idx="16">
                  <c:v>1.0</c:v>
                </c:pt>
                <c:pt idx="17">
                  <c:v>1.0</c:v>
                </c:pt>
                <c:pt idx="18">
                  <c:v>1.0</c:v>
                </c:pt>
                <c:pt idx="19">
                  <c:v>1.0</c:v>
                </c:pt>
                <c:pt idx="20">
                  <c:v>3.0</c:v>
                </c:pt>
              </c:numCache>
            </c:numRef>
          </c:val>
        </c:ser>
        <c:ser>
          <c:idx val="3"/>
          <c:order val="3"/>
          <c:tx>
            <c:strRef>
              <c:f>'Santa Cruz'!$Y$9</c:f>
              <c:strCache>
                <c:ptCount val="1"/>
                <c:pt idx="0">
                  <c:v>Los Angeles</c:v>
                </c:pt>
              </c:strCache>
            </c:strRef>
          </c:tx>
          <c:spPr>
            <a:solidFill>
              <a:schemeClr val="accent4"/>
            </a:solidFill>
            <a:ln w="25400">
              <a:noFill/>
            </a:ln>
            <a:effectLst/>
          </c:spPr>
          <c:cat>
            <c:numRef>
              <c:f>'Santa Cruz'!$Z$3:$AT$3</c:f>
              <c:numCache>
                <c:formatCode>m/d/yyyy</c:formatCode>
                <c:ptCount val="21"/>
                <c:pt idx="0">
                  <c:v>38718.0</c:v>
                </c:pt>
                <c:pt idx="1">
                  <c:v>38899.0</c:v>
                </c:pt>
                <c:pt idx="2">
                  <c:v>39083.0</c:v>
                </c:pt>
                <c:pt idx="3">
                  <c:v>39264.0</c:v>
                </c:pt>
                <c:pt idx="4">
                  <c:v>39448.0</c:v>
                </c:pt>
                <c:pt idx="5">
                  <c:v>39630.0</c:v>
                </c:pt>
                <c:pt idx="6">
                  <c:v>39814.0</c:v>
                </c:pt>
                <c:pt idx="7">
                  <c:v>39995.0</c:v>
                </c:pt>
                <c:pt idx="8">
                  <c:v>40179.0</c:v>
                </c:pt>
                <c:pt idx="9">
                  <c:v>40360.0</c:v>
                </c:pt>
                <c:pt idx="10">
                  <c:v>40544.0</c:v>
                </c:pt>
                <c:pt idx="11">
                  <c:v>40725.0</c:v>
                </c:pt>
                <c:pt idx="12">
                  <c:v>40909.0</c:v>
                </c:pt>
                <c:pt idx="13">
                  <c:v>41091.0</c:v>
                </c:pt>
                <c:pt idx="14">
                  <c:v>41275.0</c:v>
                </c:pt>
                <c:pt idx="15">
                  <c:v>41456.0</c:v>
                </c:pt>
                <c:pt idx="16">
                  <c:v>41640.0</c:v>
                </c:pt>
                <c:pt idx="17">
                  <c:v>41821.0</c:v>
                </c:pt>
                <c:pt idx="18">
                  <c:v>42005.0</c:v>
                </c:pt>
                <c:pt idx="19">
                  <c:v>42186.0</c:v>
                </c:pt>
                <c:pt idx="20">
                  <c:v>42370.0</c:v>
                </c:pt>
              </c:numCache>
            </c:numRef>
          </c:cat>
          <c:val>
            <c:numRef>
              <c:f>'Santa Cruz'!$Z$9:$AT$9</c:f>
              <c:numCache>
                <c:formatCode>#,##0</c:formatCode>
                <c:ptCount val="21"/>
                <c:pt idx="0">
                  <c:v>3.0</c:v>
                </c:pt>
                <c:pt idx="1">
                  <c:v>3.0</c:v>
                </c:pt>
                <c:pt idx="2">
                  <c:v>3.0</c:v>
                </c:pt>
                <c:pt idx="3">
                  <c:v>3.0</c:v>
                </c:pt>
                <c:pt idx="4">
                  <c:v>3.0</c:v>
                </c:pt>
                <c:pt idx="5">
                  <c:v>3.0</c:v>
                </c:pt>
                <c:pt idx="6">
                  <c:v>2.0</c:v>
                </c:pt>
                <c:pt idx="7">
                  <c:v>2.0</c:v>
                </c:pt>
                <c:pt idx="8">
                  <c:v>1.0</c:v>
                </c:pt>
                <c:pt idx="9">
                  <c:v>1.0</c:v>
                </c:pt>
                <c:pt idx="10">
                  <c:v>1.0</c:v>
                </c:pt>
                <c:pt idx="11">
                  <c:v>1.0</c:v>
                </c:pt>
                <c:pt idx="12">
                  <c:v>0.0</c:v>
                </c:pt>
                <c:pt idx="13">
                  <c:v>0.0</c:v>
                </c:pt>
                <c:pt idx="14">
                  <c:v>0.0</c:v>
                </c:pt>
                <c:pt idx="15">
                  <c:v>0.0</c:v>
                </c:pt>
                <c:pt idx="16">
                  <c:v>0.0</c:v>
                </c:pt>
                <c:pt idx="17">
                  <c:v>1.0</c:v>
                </c:pt>
                <c:pt idx="18">
                  <c:v>3.0</c:v>
                </c:pt>
                <c:pt idx="19">
                  <c:v>2.0</c:v>
                </c:pt>
                <c:pt idx="20">
                  <c:v>2.0</c:v>
                </c:pt>
              </c:numCache>
            </c:numRef>
          </c:val>
        </c:ser>
        <c:ser>
          <c:idx val="4"/>
          <c:order val="4"/>
          <c:tx>
            <c:strRef>
              <c:f>'Santa Cruz'!$Y$10</c:f>
              <c:strCache>
                <c:ptCount val="1"/>
                <c:pt idx="0">
                  <c:v>San Mateo</c:v>
                </c:pt>
              </c:strCache>
            </c:strRef>
          </c:tx>
          <c:spPr>
            <a:solidFill>
              <a:schemeClr val="accent5"/>
            </a:solidFill>
            <a:ln w="25400">
              <a:noFill/>
            </a:ln>
            <a:effectLst/>
          </c:spPr>
          <c:cat>
            <c:numRef>
              <c:f>'Santa Cruz'!$Z$3:$AT$3</c:f>
              <c:numCache>
                <c:formatCode>m/d/yyyy</c:formatCode>
                <c:ptCount val="21"/>
                <c:pt idx="0">
                  <c:v>38718.0</c:v>
                </c:pt>
                <c:pt idx="1">
                  <c:v>38899.0</c:v>
                </c:pt>
                <c:pt idx="2">
                  <c:v>39083.0</c:v>
                </c:pt>
                <c:pt idx="3">
                  <c:v>39264.0</c:v>
                </c:pt>
                <c:pt idx="4">
                  <c:v>39448.0</c:v>
                </c:pt>
                <c:pt idx="5">
                  <c:v>39630.0</c:v>
                </c:pt>
                <c:pt idx="6">
                  <c:v>39814.0</c:v>
                </c:pt>
                <c:pt idx="7">
                  <c:v>39995.0</c:v>
                </c:pt>
                <c:pt idx="8">
                  <c:v>40179.0</c:v>
                </c:pt>
                <c:pt idx="9">
                  <c:v>40360.0</c:v>
                </c:pt>
                <c:pt idx="10">
                  <c:v>40544.0</c:v>
                </c:pt>
                <c:pt idx="11">
                  <c:v>40725.0</c:v>
                </c:pt>
                <c:pt idx="12">
                  <c:v>40909.0</c:v>
                </c:pt>
                <c:pt idx="13">
                  <c:v>41091.0</c:v>
                </c:pt>
                <c:pt idx="14">
                  <c:v>41275.0</c:v>
                </c:pt>
                <c:pt idx="15">
                  <c:v>41456.0</c:v>
                </c:pt>
                <c:pt idx="16">
                  <c:v>41640.0</c:v>
                </c:pt>
                <c:pt idx="17">
                  <c:v>41821.0</c:v>
                </c:pt>
                <c:pt idx="18">
                  <c:v>42005.0</c:v>
                </c:pt>
                <c:pt idx="19">
                  <c:v>42186.0</c:v>
                </c:pt>
                <c:pt idx="20">
                  <c:v>42370.0</c:v>
                </c:pt>
              </c:numCache>
            </c:numRef>
          </c:cat>
          <c:val>
            <c:numRef>
              <c:f>'Santa Cruz'!$Z$10:$AT$10</c:f>
              <c:numCache>
                <c:formatCode>#,##0</c:formatCode>
                <c:ptCount val="21"/>
                <c:pt idx="0">
                  <c:v>3.0</c:v>
                </c:pt>
                <c:pt idx="1">
                  <c:v>1.0</c:v>
                </c:pt>
                <c:pt idx="2">
                  <c:v>0.0</c:v>
                </c:pt>
                <c:pt idx="3">
                  <c:v>0.0</c:v>
                </c:pt>
                <c:pt idx="4">
                  <c:v>1.0</c:v>
                </c:pt>
                <c:pt idx="5">
                  <c:v>1.0</c:v>
                </c:pt>
                <c:pt idx="6">
                  <c:v>1.0</c:v>
                </c:pt>
                <c:pt idx="7">
                  <c:v>1.0</c:v>
                </c:pt>
                <c:pt idx="8">
                  <c:v>2.0</c:v>
                </c:pt>
                <c:pt idx="9">
                  <c:v>1.0</c:v>
                </c:pt>
                <c:pt idx="10">
                  <c:v>1.0</c:v>
                </c:pt>
                <c:pt idx="11">
                  <c:v>1.0</c:v>
                </c:pt>
                <c:pt idx="12">
                  <c:v>0.0</c:v>
                </c:pt>
                <c:pt idx="13">
                  <c:v>0.0</c:v>
                </c:pt>
                <c:pt idx="14">
                  <c:v>0.0</c:v>
                </c:pt>
                <c:pt idx="15">
                  <c:v>0.0</c:v>
                </c:pt>
                <c:pt idx="16">
                  <c:v>0.0</c:v>
                </c:pt>
                <c:pt idx="17">
                  <c:v>1.0</c:v>
                </c:pt>
                <c:pt idx="18">
                  <c:v>3.0</c:v>
                </c:pt>
                <c:pt idx="19">
                  <c:v>2.0</c:v>
                </c:pt>
                <c:pt idx="20">
                  <c:v>2.0</c:v>
                </c:pt>
              </c:numCache>
            </c:numRef>
          </c:val>
        </c:ser>
        <c:dLbls>
          <c:showLegendKey val="0"/>
          <c:showVal val="0"/>
          <c:showCatName val="0"/>
          <c:showSerName val="0"/>
          <c:showPercent val="0"/>
          <c:showBubbleSize val="0"/>
        </c:dLbls>
        <c:axId val="-2088669656"/>
        <c:axId val="-2088682824"/>
      </c:areaChart>
      <c:dateAx>
        <c:axId val="-2088669656"/>
        <c:scaling>
          <c:orientation val="minMax"/>
          <c:min val="40909.0"/>
        </c:scaling>
        <c:delete val="0"/>
        <c:axPos val="b"/>
        <c:numFmt formatCode="m/d/yyyy"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2088682824"/>
        <c:crosses val="autoZero"/>
        <c:auto val="1"/>
        <c:lblOffset val="100"/>
        <c:baseTimeUnit val="months"/>
        <c:majorUnit val="6.0"/>
        <c:majorTimeUnit val="months"/>
      </c:dateAx>
      <c:valAx>
        <c:axId val="-2088682824"/>
        <c:scaling>
          <c:orientation val="minMax"/>
          <c:max val="90.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2088669656"/>
        <c:crosses val="autoZero"/>
        <c:crossBetween val="midCat"/>
      </c:valAx>
      <c:spPr>
        <a:noFill/>
        <a:ln>
          <a:noFill/>
        </a:ln>
        <a:effectLst/>
      </c:spPr>
    </c:plotArea>
    <c:legend>
      <c:legendPos val="b"/>
      <c:layou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zero"/>
    <c:showDLblsOverMax val="0"/>
  </c:chart>
  <c:spPr>
    <a:noFill/>
    <a:ln>
      <a:noFill/>
    </a:ln>
    <a:effectLst/>
  </c:spPr>
  <c:txPr>
    <a:bodyPr/>
    <a:lstStyle/>
    <a:p>
      <a:pPr>
        <a:defRPr/>
      </a:pPr>
      <a:endParaRPr lang="en-US"/>
    </a:p>
  </c:txPr>
  <c:externalData r:id="rId1">
    <c:autoUpdate val="0"/>
  </c:externalData>
</c:chartSpace>
</file>

<file path=ppt/charts/chart5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dirty="0"/>
              <a:t>Total Inflow Caseload, Santa Cruz County</a:t>
            </a:r>
            <a:r>
              <a:rPr lang="en-US" baseline="0" dirty="0"/>
              <a:t>                                         (Top 5, Jan. 2016)</a:t>
            </a:r>
            <a:endParaRPr lang="en-US" dirty="0"/>
          </a:p>
        </c:rich>
      </c:tx>
      <c:layout/>
      <c:overlay val="0"/>
      <c:spPr>
        <a:noFill/>
        <a:ln>
          <a:noFill/>
        </a:ln>
        <a:effectLst/>
      </c:spPr>
    </c:title>
    <c:autoTitleDeleted val="0"/>
    <c:plotArea>
      <c:layout/>
      <c:barChart>
        <c:barDir val="col"/>
        <c:grouping val="clustered"/>
        <c:varyColors val="0"/>
        <c:ser>
          <c:idx val="0"/>
          <c:order val="0"/>
          <c:tx>
            <c:v>Total Caseload</c:v>
          </c:tx>
          <c:spPr>
            <a:solidFill>
              <a:schemeClr val="accent1"/>
            </a:solidFill>
            <a:ln>
              <a:noFill/>
            </a:ln>
            <a:effectLst/>
          </c:spPr>
          <c:invertIfNegative val="0"/>
          <c:cat>
            <c:strRef>
              <c:f>'Santa Cruz'!$Y$68:$Y$72</c:f>
              <c:strCache>
                <c:ptCount val="5"/>
                <c:pt idx="0">
                  <c:v>Monterey</c:v>
                </c:pt>
                <c:pt idx="1">
                  <c:v>Santa Clara</c:v>
                </c:pt>
                <c:pt idx="2">
                  <c:v>Stanislaus</c:v>
                </c:pt>
                <c:pt idx="3">
                  <c:v>Los Angeles</c:v>
                </c:pt>
                <c:pt idx="4">
                  <c:v>San Mateo</c:v>
                </c:pt>
              </c:strCache>
            </c:strRef>
          </c:cat>
          <c:val>
            <c:numRef>
              <c:f>'Santa Cruz'!$Z$68:$Z$72</c:f>
              <c:numCache>
                <c:formatCode>#,##0</c:formatCode>
                <c:ptCount val="5"/>
                <c:pt idx="0">
                  <c:v>16.0</c:v>
                </c:pt>
                <c:pt idx="1">
                  <c:v>13.0</c:v>
                </c:pt>
                <c:pt idx="2">
                  <c:v>3.0</c:v>
                </c:pt>
                <c:pt idx="3">
                  <c:v>2.0</c:v>
                </c:pt>
                <c:pt idx="4">
                  <c:v>2.0</c:v>
                </c:pt>
              </c:numCache>
            </c:numRef>
          </c:val>
        </c:ser>
        <c:dLbls>
          <c:showLegendKey val="0"/>
          <c:showVal val="0"/>
          <c:showCatName val="0"/>
          <c:showSerName val="0"/>
          <c:showPercent val="0"/>
          <c:showBubbleSize val="0"/>
        </c:dLbls>
        <c:gapWidth val="219"/>
        <c:overlap val="-27"/>
        <c:axId val="-2102843960"/>
        <c:axId val="-2084454216"/>
      </c:barChart>
      <c:lineChart>
        <c:grouping val="standard"/>
        <c:varyColors val="0"/>
        <c:ser>
          <c:idx val="1"/>
          <c:order val="1"/>
          <c:tx>
            <c:v>Cumulative Percent</c:v>
          </c:tx>
          <c:spPr>
            <a:ln w="28575" cap="rnd">
              <a:solidFill>
                <a:schemeClr val="accent2"/>
              </a:solidFill>
              <a:round/>
            </a:ln>
            <a:effectLst/>
          </c:spPr>
          <c:marker>
            <c:symbol val="circle"/>
            <c:size val="5"/>
            <c:spPr>
              <a:solidFill>
                <a:schemeClr val="accent2"/>
              </a:solidFill>
              <a:ln w="9525">
                <a:solidFill>
                  <a:schemeClr val="accent2"/>
                </a:solidFill>
              </a:ln>
              <a:effectLst/>
            </c:spPr>
          </c:marker>
          <c:cat>
            <c:strRef>
              <c:f>'Santa Cruz'!$Y$68:$Y$71</c:f>
              <c:strCache>
                <c:ptCount val="4"/>
                <c:pt idx="0">
                  <c:v>Monterey</c:v>
                </c:pt>
                <c:pt idx="1">
                  <c:v>Santa Clara</c:v>
                </c:pt>
                <c:pt idx="2">
                  <c:v>Stanislaus</c:v>
                </c:pt>
                <c:pt idx="3">
                  <c:v>Los Angeles</c:v>
                </c:pt>
              </c:strCache>
            </c:strRef>
          </c:cat>
          <c:val>
            <c:numRef>
              <c:f>'Santa Cruz'!$AC$68:$AC$72</c:f>
              <c:numCache>
                <c:formatCode>0%</c:formatCode>
                <c:ptCount val="5"/>
                <c:pt idx="0">
                  <c:v>0.372093023255814</c:v>
                </c:pt>
                <c:pt idx="1">
                  <c:v>0.674418604651163</c:v>
                </c:pt>
                <c:pt idx="2">
                  <c:v>0.744186046511628</c:v>
                </c:pt>
                <c:pt idx="3">
                  <c:v>0.790697674418605</c:v>
                </c:pt>
                <c:pt idx="4">
                  <c:v>0.837209302325581</c:v>
                </c:pt>
              </c:numCache>
            </c:numRef>
          </c:val>
          <c:smooth val="0"/>
        </c:ser>
        <c:dLbls>
          <c:showLegendKey val="0"/>
          <c:showVal val="0"/>
          <c:showCatName val="0"/>
          <c:showSerName val="0"/>
          <c:showPercent val="0"/>
          <c:showBubbleSize val="0"/>
        </c:dLbls>
        <c:marker val="1"/>
        <c:smooth val="0"/>
        <c:axId val="-2088215224"/>
        <c:axId val="-2088628648"/>
      </c:lineChart>
      <c:catAx>
        <c:axId val="-210284396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2084454216"/>
        <c:crosses val="autoZero"/>
        <c:auto val="1"/>
        <c:lblAlgn val="ctr"/>
        <c:lblOffset val="100"/>
        <c:noMultiLvlLbl val="0"/>
      </c:catAx>
      <c:valAx>
        <c:axId val="-2084454216"/>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2102843960"/>
        <c:crosses val="autoZero"/>
        <c:crossBetween val="between"/>
      </c:valAx>
      <c:valAx>
        <c:axId val="-2088628648"/>
        <c:scaling>
          <c:orientation val="minMax"/>
          <c:max val="1.0"/>
        </c:scaling>
        <c:delete val="0"/>
        <c:axPos val="r"/>
        <c:numFmt formatCode="0%" sourceLinked="1"/>
        <c:majorTickMark val="out"/>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2088215224"/>
        <c:crosses val="max"/>
        <c:crossBetween val="between"/>
      </c:valAx>
      <c:catAx>
        <c:axId val="-2088215224"/>
        <c:scaling>
          <c:orientation val="minMax"/>
        </c:scaling>
        <c:delete val="1"/>
        <c:axPos val="b"/>
        <c:numFmt formatCode="General" sourceLinked="1"/>
        <c:majorTickMark val="out"/>
        <c:minorTickMark val="none"/>
        <c:tickLblPos val="nextTo"/>
        <c:crossAx val="-2088628648"/>
        <c:crosses val="autoZero"/>
        <c:auto val="1"/>
        <c:lblAlgn val="ctr"/>
        <c:lblOffset val="100"/>
        <c:noMultiLvlLbl val="0"/>
      </c:catAx>
      <c:spPr>
        <a:noFill/>
        <a:ln>
          <a:noFill/>
        </a:ln>
        <a:effectLst/>
      </c:spPr>
    </c:plotArea>
    <c:legend>
      <c:legendPos val="b"/>
      <c:layou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5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600" b="0" i="0" u="none" strike="noStrike" kern="1200" spc="0" baseline="0">
                <a:solidFill>
                  <a:schemeClr val="tx1">
                    <a:lumMod val="65000"/>
                    <a:lumOff val="35000"/>
                  </a:schemeClr>
                </a:solidFill>
                <a:latin typeface="+mn-lt"/>
                <a:ea typeface="+mn-ea"/>
                <a:cs typeface="+mn-cs"/>
              </a:defRPr>
            </a:pPr>
            <a:r>
              <a:rPr lang="en-US" sz="1600" dirty="0"/>
              <a:t>Change in Total </a:t>
            </a:r>
            <a:r>
              <a:rPr lang="en-US" sz="1600" dirty="0" smtClean="0"/>
              <a:t>Caseload</a:t>
            </a:r>
            <a:r>
              <a:rPr lang="en-US" sz="1600" baseline="0" dirty="0" smtClean="0"/>
              <a:t> </a:t>
            </a:r>
            <a:r>
              <a:rPr lang="en-US" sz="1600" dirty="0" smtClean="0"/>
              <a:t>San </a:t>
            </a:r>
            <a:r>
              <a:rPr lang="en-US" sz="1600" dirty="0"/>
              <a:t>Francisco </a:t>
            </a:r>
            <a:r>
              <a:rPr lang="en-US" sz="1600" dirty="0" smtClean="0"/>
              <a:t>County</a:t>
            </a:r>
          </a:p>
          <a:p>
            <a:pPr>
              <a:defRPr sz="1600" b="0" i="0" u="none" strike="noStrike" kern="1200" spc="0" baseline="0">
                <a:solidFill>
                  <a:schemeClr val="tx1">
                    <a:lumMod val="65000"/>
                    <a:lumOff val="35000"/>
                  </a:schemeClr>
                </a:solidFill>
                <a:latin typeface="+mn-lt"/>
                <a:ea typeface="+mn-ea"/>
                <a:cs typeface="+mn-cs"/>
              </a:defRPr>
            </a:pPr>
            <a:r>
              <a:rPr lang="en-US" sz="1600" dirty="0" smtClean="0"/>
              <a:t>2012-2016</a:t>
            </a:r>
            <a:endParaRPr lang="en-US" sz="1600" dirty="0"/>
          </a:p>
        </c:rich>
      </c:tx>
      <c:layout/>
      <c:overlay val="0"/>
      <c:spPr>
        <a:noFill/>
        <a:ln>
          <a:noFill/>
        </a:ln>
        <a:effectLst/>
      </c:spPr>
    </c:title>
    <c:autoTitleDeleted val="0"/>
    <c:plotArea>
      <c:layout/>
      <c:lineChart>
        <c:grouping val="standard"/>
        <c:varyColors val="0"/>
        <c:ser>
          <c:idx val="0"/>
          <c:order val="0"/>
          <c:spPr>
            <a:ln w="28575" cap="rnd">
              <a:solidFill>
                <a:schemeClr val="accent1"/>
              </a:solidFill>
              <a:round/>
            </a:ln>
            <a:effectLst/>
          </c:spPr>
          <c:marker>
            <c:symbol val="none"/>
          </c:marker>
          <c:cat>
            <c:numRef>
              <c:f>'San Francisco'!$AL$3:$AT$3</c:f>
              <c:numCache>
                <c:formatCode>m/d/yyyy</c:formatCode>
                <c:ptCount val="9"/>
                <c:pt idx="0">
                  <c:v>40909.0</c:v>
                </c:pt>
                <c:pt idx="1">
                  <c:v>41091.0</c:v>
                </c:pt>
                <c:pt idx="2">
                  <c:v>41275.0</c:v>
                </c:pt>
                <c:pt idx="3">
                  <c:v>41456.0</c:v>
                </c:pt>
                <c:pt idx="4">
                  <c:v>41640.0</c:v>
                </c:pt>
                <c:pt idx="5">
                  <c:v>41821.0</c:v>
                </c:pt>
                <c:pt idx="6">
                  <c:v>42005.0</c:v>
                </c:pt>
                <c:pt idx="7">
                  <c:v>42186.0</c:v>
                </c:pt>
                <c:pt idx="8">
                  <c:v>42370.0</c:v>
                </c:pt>
              </c:numCache>
            </c:numRef>
          </c:cat>
          <c:val>
            <c:numRef>
              <c:f>'San Francisco'!$AL$4:$AT$4</c:f>
              <c:numCache>
                <c:formatCode>#,##0</c:formatCode>
                <c:ptCount val="9"/>
                <c:pt idx="0">
                  <c:v>536.0</c:v>
                </c:pt>
                <c:pt idx="1">
                  <c:v>494.0</c:v>
                </c:pt>
                <c:pt idx="2">
                  <c:v>531.0</c:v>
                </c:pt>
                <c:pt idx="3">
                  <c:v>499.0</c:v>
                </c:pt>
                <c:pt idx="4">
                  <c:v>486.0</c:v>
                </c:pt>
                <c:pt idx="5">
                  <c:v>475.0</c:v>
                </c:pt>
                <c:pt idx="6">
                  <c:v>475.0</c:v>
                </c:pt>
                <c:pt idx="7">
                  <c:v>441.0</c:v>
                </c:pt>
                <c:pt idx="8">
                  <c:v>437.0</c:v>
                </c:pt>
              </c:numCache>
            </c:numRef>
          </c:val>
          <c:smooth val="1"/>
        </c:ser>
        <c:dLbls>
          <c:showLegendKey val="0"/>
          <c:showVal val="0"/>
          <c:showCatName val="0"/>
          <c:showSerName val="0"/>
          <c:showPercent val="0"/>
          <c:showBubbleSize val="0"/>
        </c:dLbls>
        <c:marker val="1"/>
        <c:smooth val="0"/>
        <c:axId val="-2141265144"/>
        <c:axId val="-2142051320"/>
      </c:lineChart>
      <c:dateAx>
        <c:axId val="-2141265144"/>
        <c:scaling>
          <c:orientation val="minMax"/>
        </c:scaling>
        <c:delete val="0"/>
        <c:axPos val="b"/>
        <c:numFmt formatCode="m/d/yyyy" sourceLinked="1"/>
        <c:majorTickMark val="none"/>
        <c:minorTickMark val="none"/>
        <c:tickLblPos val="nextTo"/>
        <c:spPr>
          <a:noFill/>
          <a:ln w="9525" cap="flat" cmpd="sng" algn="ctr">
            <a:solidFill>
              <a:schemeClr val="tx1">
                <a:lumMod val="15000"/>
                <a:lumOff val="85000"/>
              </a:schemeClr>
            </a:solidFill>
            <a:round/>
          </a:ln>
          <a:effectLst/>
        </c:spPr>
        <c:txPr>
          <a:bodyPr rot="5400000" spcFirstLastPara="1" vertOverflow="ellipsis"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2142051320"/>
        <c:crosses val="autoZero"/>
        <c:auto val="1"/>
        <c:lblOffset val="100"/>
        <c:baseTimeUnit val="months"/>
        <c:majorUnit val="6.0"/>
        <c:majorTimeUnit val="months"/>
      </c:dateAx>
      <c:valAx>
        <c:axId val="-2142051320"/>
        <c:scaling>
          <c:orientation val="minMax"/>
          <c:max val="650.0"/>
          <c:min val="300.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2141265144"/>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5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dirty="0"/>
              <a:t>Change</a:t>
            </a:r>
            <a:r>
              <a:rPr lang="en-US" baseline="0" dirty="0"/>
              <a:t> in Outflow Caseload, San Francisco County                 </a:t>
            </a:r>
          </a:p>
          <a:p>
            <a:pPr>
              <a:defRPr sz="1400" b="0" i="0" u="none" strike="noStrike" kern="1200" spc="0" baseline="0">
                <a:solidFill>
                  <a:schemeClr val="tx1">
                    <a:lumMod val="65000"/>
                    <a:lumOff val="35000"/>
                  </a:schemeClr>
                </a:solidFill>
                <a:latin typeface="+mn-lt"/>
                <a:ea typeface="+mn-ea"/>
                <a:cs typeface="+mn-cs"/>
              </a:defRPr>
            </a:pPr>
            <a:r>
              <a:rPr lang="en-US" baseline="0" dirty="0"/>
              <a:t>(All)</a:t>
            </a:r>
            <a:endParaRPr lang="en-US" dirty="0"/>
          </a:p>
        </c:rich>
      </c:tx>
      <c:layout/>
      <c:overlay val="0"/>
      <c:spPr>
        <a:noFill/>
        <a:ln>
          <a:noFill/>
        </a:ln>
        <a:effectLst/>
      </c:spPr>
    </c:title>
    <c:autoTitleDeleted val="0"/>
    <c:plotArea>
      <c:layout/>
      <c:areaChart>
        <c:grouping val="stacked"/>
        <c:varyColors val="0"/>
        <c:ser>
          <c:idx val="0"/>
          <c:order val="0"/>
          <c:spPr>
            <a:solidFill>
              <a:schemeClr val="accent1"/>
            </a:solidFill>
            <a:ln>
              <a:noFill/>
            </a:ln>
            <a:effectLst/>
          </c:spPr>
          <c:cat>
            <c:numRef>
              <c:f>'San Francisco'!$B$3:$V$3</c:f>
              <c:numCache>
                <c:formatCode>m/d/yyyy</c:formatCode>
                <c:ptCount val="21"/>
                <c:pt idx="0">
                  <c:v>38718.0</c:v>
                </c:pt>
                <c:pt idx="1">
                  <c:v>38899.0</c:v>
                </c:pt>
                <c:pt idx="2">
                  <c:v>39083.0</c:v>
                </c:pt>
                <c:pt idx="3">
                  <c:v>39264.0</c:v>
                </c:pt>
                <c:pt idx="4">
                  <c:v>39448.0</c:v>
                </c:pt>
                <c:pt idx="5">
                  <c:v>39630.0</c:v>
                </c:pt>
                <c:pt idx="6">
                  <c:v>39814.0</c:v>
                </c:pt>
                <c:pt idx="7">
                  <c:v>39995.0</c:v>
                </c:pt>
                <c:pt idx="8">
                  <c:v>40179.0</c:v>
                </c:pt>
                <c:pt idx="9">
                  <c:v>40360.0</c:v>
                </c:pt>
                <c:pt idx="10">
                  <c:v>40544.0</c:v>
                </c:pt>
                <c:pt idx="11">
                  <c:v>40725.0</c:v>
                </c:pt>
                <c:pt idx="12">
                  <c:v>40909.0</c:v>
                </c:pt>
                <c:pt idx="13">
                  <c:v>41091.0</c:v>
                </c:pt>
                <c:pt idx="14">
                  <c:v>41275.0</c:v>
                </c:pt>
                <c:pt idx="15">
                  <c:v>41456.0</c:v>
                </c:pt>
                <c:pt idx="16">
                  <c:v>41640.0</c:v>
                </c:pt>
                <c:pt idx="17">
                  <c:v>41821.0</c:v>
                </c:pt>
                <c:pt idx="18">
                  <c:v>42005.0</c:v>
                </c:pt>
                <c:pt idx="19">
                  <c:v>42186.0</c:v>
                </c:pt>
                <c:pt idx="20">
                  <c:v>42370.0</c:v>
                </c:pt>
              </c:numCache>
            </c:numRef>
          </c:cat>
          <c:val>
            <c:numRef>
              <c:f>'San Francisco'!$B$65:$V$65</c:f>
              <c:numCache>
                <c:formatCode>#,##0</c:formatCode>
                <c:ptCount val="21"/>
                <c:pt idx="0">
                  <c:v>1051.0</c:v>
                </c:pt>
                <c:pt idx="1">
                  <c:v>1040.0</c:v>
                </c:pt>
                <c:pt idx="2">
                  <c:v>1013.0</c:v>
                </c:pt>
                <c:pt idx="3">
                  <c:v>1000.0</c:v>
                </c:pt>
                <c:pt idx="4">
                  <c:v>900.0</c:v>
                </c:pt>
                <c:pt idx="5">
                  <c:v>853.0</c:v>
                </c:pt>
                <c:pt idx="6">
                  <c:v>818.0</c:v>
                </c:pt>
                <c:pt idx="7">
                  <c:v>792.0</c:v>
                </c:pt>
                <c:pt idx="8">
                  <c:v>743.0</c:v>
                </c:pt>
                <c:pt idx="9">
                  <c:v>747.0</c:v>
                </c:pt>
                <c:pt idx="10">
                  <c:v>668.0</c:v>
                </c:pt>
                <c:pt idx="11">
                  <c:v>641.0</c:v>
                </c:pt>
                <c:pt idx="12">
                  <c:v>559.0</c:v>
                </c:pt>
                <c:pt idx="13">
                  <c:v>592.0</c:v>
                </c:pt>
                <c:pt idx="14">
                  <c:v>604.0</c:v>
                </c:pt>
                <c:pt idx="15">
                  <c:v>607.0</c:v>
                </c:pt>
                <c:pt idx="16">
                  <c:v>575.0</c:v>
                </c:pt>
                <c:pt idx="17">
                  <c:v>608.0</c:v>
                </c:pt>
                <c:pt idx="18">
                  <c:v>601.0</c:v>
                </c:pt>
                <c:pt idx="19">
                  <c:v>587.0</c:v>
                </c:pt>
                <c:pt idx="20">
                  <c:v>547.0</c:v>
                </c:pt>
              </c:numCache>
            </c:numRef>
          </c:val>
        </c:ser>
        <c:dLbls>
          <c:showLegendKey val="0"/>
          <c:showVal val="0"/>
          <c:showCatName val="0"/>
          <c:showSerName val="0"/>
          <c:showPercent val="0"/>
          <c:showBubbleSize val="0"/>
        </c:dLbls>
        <c:axId val="-2130455640"/>
        <c:axId val="-2141644744"/>
      </c:areaChart>
      <c:dateAx>
        <c:axId val="-2130455640"/>
        <c:scaling>
          <c:orientation val="minMax"/>
          <c:min val="40909.0"/>
        </c:scaling>
        <c:delete val="0"/>
        <c:axPos val="b"/>
        <c:numFmt formatCode="m/d/yyyy"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2141644744"/>
        <c:crosses val="autoZero"/>
        <c:auto val="1"/>
        <c:lblOffset val="100"/>
        <c:baseTimeUnit val="months"/>
        <c:majorUnit val="6.0"/>
        <c:majorTimeUnit val="months"/>
      </c:dateAx>
      <c:valAx>
        <c:axId val="-2141644744"/>
        <c:scaling>
          <c:orientation val="minMax"/>
          <c:max val="800.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2130455640"/>
        <c:crosses val="autoZero"/>
        <c:crossBetween val="midCat"/>
      </c:valAx>
      <c:spPr>
        <a:noFill/>
        <a:ln>
          <a:noFill/>
        </a:ln>
        <a:effectLst/>
      </c:spPr>
    </c:plotArea>
    <c:plotVisOnly val="1"/>
    <c:dispBlanksAs val="zero"/>
    <c:showDLblsOverMax val="0"/>
  </c:chart>
  <c:spPr>
    <a:noFill/>
    <a:ln>
      <a:noFill/>
    </a:ln>
    <a:effectLst/>
  </c:spPr>
  <c:txPr>
    <a:bodyPr/>
    <a:lstStyle/>
    <a:p>
      <a:pPr>
        <a:defRPr/>
      </a:pPr>
      <a:endParaRPr lang="en-US"/>
    </a:p>
  </c:txPr>
  <c:externalData r:id="rId1">
    <c:autoUpdate val="0"/>
  </c:externalData>
</c:chartSpace>
</file>

<file path=ppt/charts/chart5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dirty="0"/>
              <a:t>Change in Outflow</a:t>
            </a:r>
            <a:r>
              <a:rPr lang="en-US" baseline="0" dirty="0"/>
              <a:t> Caseload, San Francisco County                              </a:t>
            </a:r>
          </a:p>
          <a:p>
            <a:pPr>
              <a:defRPr sz="1400" b="0" i="0" u="none" strike="noStrike" kern="1200" spc="0" baseline="0">
                <a:solidFill>
                  <a:schemeClr val="tx1">
                    <a:lumMod val="65000"/>
                    <a:lumOff val="35000"/>
                  </a:schemeClr>
                </a:solidFill>
                <a:latin typeface="+mn-lt"/>
                <a:ea typeface="+mn-ea"/>
                <a:cs typeface="+mn-cs"/>
              </a:defRPr>
            </a:pPr>
            <a:r>
              <a:rPr lang="en-US" baseline="0" dirty="0"/>
              <a:t>(Top 5)</a:t>
            </a:r>
            <a:endParaRPr lang="en-US" dirty="0"/>
          </a:p>
        </c:rich>
      </c:tx>
      <c:layout/>
      <c:overlay val="0"/>
      <c:spPr>
        <a:noFill/>
        <a:ln>
          <a:noFill/>
        </a:ln>
        <a:effectLst/>
      </c:spPr>
    </c:title>
    <c:autoTitleDeleted val="0"/>
    <c:plotArea>
      <c:layout/>
      <c:areaChart>
        <c:grouping val="stacked"/>
        <c:varyColors val="0"/>
        <c:ser>
          <c:idx val="0"/>
          <c:order val="0"/>
          <c:tx>
            <c:strRef>
              <c:f>'San Francisco'!$A$6</c:f>
              <c:strCache>
                <c:ptCount val="1"/>
                <c:pt idx="0">
                  <c:v>Alameda</c:v>
                </c:pt>
              </c:strCache>
            </c:strRef>
          </c:tx>
          <c:spPr>
            <a:solidFill>
              <a:schemeClr val="accent1"/>
            </a:solidFill>
            <a:ln>
              <a:noFill/>
            </a:ln>
            <a:effectLst/>
          </c:spPr>
          <c:cat>
            <c:numRef>
              <c:f>'San Francisco'!$B$3:$V$3</c:f>
              <c:numCache>
                <c:formatCode>m/d/yyyy</c:formatCode>
                <c:ptCount val="21"/>
                <c:pt idx="0">
                  <c:v>38718.0</c:v>
                </c:pt>
                <c:pt idx="1">
                  <c:v>38899.0</c:v>
                </c:pt>
                <c:pt idx="2">
                  <c:v>39083.0</c:v>
                </c:pt>
                <c:pt idx="3">
                  <c:v>39264.0</c:v>
                </c:pt>
                <c:pt idx="4">
                  <c:v>39448.0</c:v>
                </c:pt>
                <c:pt idx="5">
                  <c:v>39630.0</c:v>
                </c:pt>
                <c:pt idx="6">
                  <c:v>39814.0</c:v>
                </c:pt>
                <c:pt idx="7">
                  <c:v>39995.0</c:v>
                </c:pt>
                <c:pt idx="8">
                  <c:v>40179.0</c:v>
                </c:pt>
                <c:pt idx="9">
                  <c:v>40360.0</c:v>
                </c:pt>
                <c:pt idx="10">
                  <c:v>40544.0</c:v>
                </c:pt>
                <c:pt idx="11">
                  <c:v>40725.0</c:v>
                </c:pt>
                <c:pt idx="12">
                  <c:v>40909.0</c:v>
                </c:pt>
                <c:pt idx="13">
                  <c:v>41091.0</c:v>
                </c:pt>
                <c:pt idx="14">
                  <c:v>41275.0</c:v>
                </c:pt>
                <c:pt idx="15">
                  <c:v>41456.0</c:v>
                </c:pt>
                <c:pt idx="16">
                  <c:v>41640.0</c:v>
                </c:pt>
                <c:pt idx="17">
                  <c:v>41821.0</c:v>
                </c:pt>
                <c:pt idx="18">
                  <c:v>42005.0</c:v>
                </c:pt>
                <c:pt idx="19">
                  <c:v>42186.0</c:v>
                </c:pt>
                <c:pt idx="20">
                  <c:v>42370.0</c:v>
                </c:pt>
              </c:numCache>
            </c:numRef>
          </c:cat>
          <c:val>
            <c:numRef>
              <c:f>'San Francisco'!$B$6:$V$6</c:f>
              <c:numCache>
                <c:formatCode>#,##0</c:formatCode>
                <c:ptCount val="21"/>
                <c:pt idx="0">
                  <c:v>213.0</c:v>
                </c:pt>
                <c:pt idx="1">
                  <c:v>182.0</c:v>
                </c:pt>
                <c:pt idx="2">
                  <c:v>166.0</c:v>
                </c:pt>
                <c:pt idx="3">
                  <c:v>176.0</c:v>
                </c:pt>
                <c:pt idx="4">
                  <c:v>171.0</c:v>
                </c:pt>
                <c:pt idx="5">
                  <c:v>163.0</c:v>
                </c:pt>
                <c:pt idx="6">
                  <c:v>171.0</c:v>
                </c:pt>
                <c:pt idx="7">
                  <c:v>161.0</c:v>
                </c:pt>
                <c:pt idx="8">
                  <c:v>141.0</c:v>
                </c:pt>
                <c:pt idx="9">
                  <c:v>149.0</c:v>
                </c:pt>
                <c:pt idx="10">
                  <c:v>125.0</c:v>
                </c:pt>
                <c:pt idx="11">
                  <c:v>116.0</c:v>
                </c:pt>
                <c:pt idx="12">
                  <c:v>124.0</c:v>
                </c:pt>
                <c:pt idx="13">
                  <c:v>127.0</c:v>
                </c:pt>
                <c:pt idx="14">
                  <c:v>114.0</c:v>
                </c:pt>
                <c:pt idx="15">
                  <c:v>114.0</c:v>
                </c:pt>
                <c:pt idx="16">
                  <c:v>106.0</c:v>
                </c:pt>
                <c:pt idx="17">
                  <c:v>116.0</c:v>
                </c:pt>
                <c:pt idx="18">
                  <c:v>118.0</c:v>
                </c:pt>
                <c:pt idx="19">
                  <c:v>119.0</c:v>
                </c:pt>
                <c:pt idx="20">
                  <c:v>102.0</c:v>
                </c:pt>
              </c:numCache>
            </c:numRef>
          </c:val>
        </c:ser>
        <c:ser>
          <c:idx val="1"/>
          <c:order val="1"/>
          <c:tx>
            <c:strRef>
              <c:f>'San Francisco'!$A$7</c:f>
              <c:strCache>
                <c:ptCount val="1"/>
                <c:pt idx="0">
                  <c:v>Contra Costa</c:v>
                </c:pt>
              </c:strCache>
            </c:strRef>
          </c:tx>
          <c:spPr>
            <a:solidFill>
              <a:schemeClr val="accent2"/>
            </a:solidFill>
            <a:ln>
              <a:noFill/>
            </a:ln>
            <a:effectLst/>
          </c:spPr>
          <c:cat>
            <c:numRef>
              <c:f>'San Francisco'!$B$3:$V$3</c:f>
              <c:numCache>
                <c:formatCode>m/d/yyyy</c:formatCode>
                <c:ptCount val="21"/>
                <c:pt idx="0">
                  <c:v>38718.0</c:v>
                </c:pt>
                <c:pt idx="1">
                  <c:v>38899.0</c:v>
                </c:pt>
                <c:pt idx="2">
                  <c:v>39083.0</c:v>
                </c:pt>
                <c:pt idx="3">
                  <c:v>39264.0</c:v>
                </c:pt>
                <c:pt idx="4">
                  <c:v>39448.0</c:v>
                </c:pt>
                <c:pt idx="5">
                  <c:v>39630.0</c:v>
                </c:pt>
                <c:pt idx="6">
                  <c:v>39814.0</c:v>
                </c:pt>
                <c:pt idx="7">
                  <c:v>39995.0</c:v>
                </c:pt>
                <c:pt idx="8">
                  <c:v>40179.0</c:v>
                </c:pt>
                <c:pt idx="9">
                  <c:v>40360.0</c:v>
                </c:pt>
                <c:pt idx="10">
                  <c:v>40544.0</c:v>
                </c:pt>
                <c:pt idx="11">
                  <c:v>40725.0</c:v>
                </c:pt>
                <c:pt idx="12">
                  <c:v>40909.0</c:v>
                </c:pt>
                <c:pt idx="13">
                  <c:v>41091.0</c:v>
                </c:pt>
                <c:pt idx="14">
                  <c:v>41275.0</c:v>
                </c:pt>
                <c:pt idx="15">
                  <c:v>41456.0</c:v>
                </c:pt>
                <c:pt idx="16">
                  <c:v>41640.0</c:v>
                </c:pt>
                <c:pt idx="17">
                  <c:v>41821.0</c:v>
                </c:pt>
                <c:pt idx="18">
                  <c:v>42005.0</c:v>
                </c:pt>
                <c:pt idx="19">
                  <c:v>42186.0</c:v>
                </c:pt>
                <c:pt idx="20">
                  <c:v>42370.0</c:v>
                </c:pt>
              </c:numCache>
            </c:numRef>
          </c:cat>
          <c:val>
            <c:numRef>
              <c:f>'San Francisco'!$B$7:$V$7</c:f>
              <c:numCache>
                <c:formatCode>#,##0</c:formatCode>
                <c:ptCount val="21"/>
                <c:pt idx="0">
                  <c:v>236.0</c:v>
                </c:pt>
                <c:pt idx="1">
                  <c:v>234.0</c:v>
                </c:pt>
                <c:pt idx="2">
                  <c:v>227.0</c:v>
                </c:pt>
                <c:pt idx="3">
                  <c:v>222.0</c:v>
                </c:pt>
                <c:pt idx="4">
                  <c:v>202.0</c:v>
                </c:pt>
                <c:pt idx="5">
                  <c:v>176.0</c:v>
                </c:pt>
                <c:pt idx="6">
                  <c:v>158.0</c:v>
                </c:pt>
                <c:pt idx="7">
                  <c:v>148.0</c:v>
                </c:pt>
                <c:pt idx="8">
                  <c:v>144.0</c:v>
                </c:pt>
                <c:pt idx="9">
                  <c:v>168.0</c:v>
                </c:pt>
                <c:pt idx="10">
                  <c:v>157.0</c:v>
                </c:pt>
                <c:pt idx="11">
                  <c:v>150.0</c:v>
                </c:pt>
                <c:pt idx="12">
                  <c:v>113.0</c:v>
                </c:pt>
                <c:pt idx="13">
                  <c:v>141.0</c:v>
                </c:pt>
                <c:pt idx="14">
                  <c:v>151.0</c:v>
                </c:pt>
                <c:pt idx="15">
                  <c:v>146.0</c:v>
                </c:pt>
                <c:pt idx="16">
                  <c:v>134.0</c:v>
                </c:pt>
                <c:pt idx="17">
                  <c:v>149.0</c:v>
                </c:pt>
                <c:pt idx="18">
                  <c:v>137.0</c:v>
                </c:pt>
                <c:pt idx="19">
                  <c:v>110.0</c:v>
                </c:pt>
                <c:pt idx="20">
                  <c:v>98.0</c:v>
                </c:pt>
              </c:numCache>
            </c:numRef>
          </c:val>
        </c:ser>
        <c:ser>
          <c:idx val="2"/>
          <c:order val="2"/>
          <c:tx>
            <c:strRef>
              <c:f>'San Francisco'!$A$8</c:f>
              <c:strCache>
                <c:ptCount val="1"/>
                <c:pt idx="0">
                  <c:v>Solano</c:v>
                </c:pt>
              </c:strCache>
            </c:strRef>
          </c:tx>
          <c:spPr>
            <a:solidFill>
              <a:schemeClr val="accent3"/>
            </a:solidFill>
            <a:ln>
              <a:noFill/>
            </a:ln>
            <a:effectLst/>
          </c:spPr>
          <c:cat>
            <c:numRef>
              <c:f>'San Francisco'!$B$3:$V$3</c:f>
              <c:numCache>
                <c:formatCode>m/d/yyyy</c:formatCode>
                <c:ptCount val="21"/>
                <c:pt idx="0">
                  <c:v>38718.0</c:v>
                </c:pt>
                <c:pt idx="1">
                  <c:v>38899.0</c:v>
                </c:pt>
                <c:pt idx="2">
                  <c:v>39083.0</c:v>
                </c:pt>
                <c:pt idx="3">
                  <c:v>39264.0</c:v>
                </c:pt>
                <c:pt idx="4">
                  <c:v>39448.0</c:v>
                </c:pt>
                <c:pt idx="5">
                  <c:v>39630.0</c:v>
                </c:pt>
                <c:pt idx="6">
                  <c:v>39814.0</c:v>
                </c:pt>
                <c:pt idx="7">
                  <c:v>39995.0</c:v>
                </c:pt>
                <c:pt idx="8">
                  <c:v>40179.0</c:v>
                </c:pt>
                <c:pt idx="9">
                  <c:v>40360.0</c:v>
                </c:pt>
                <c:pt idx="10">
                  <c:v>40544.0</c:v>
                </c:pt>
                <c:pt idx="11">
                  <c:v>40725.0</c:v>
                </c:pt>
                <c:pt idx="12">
                  <c:v>40909.0</c:v>
                </c:pt>
                <c:pt idx="13">
                  <c:v>41091.0</c:v>
                </c:pt>
                <c:pt idx="14">
                  <c:v>41275.0</c:v>
                </c:pt>
                <c:pt idx="15">
                  <c:v>41456.0</c:v>
                </c:pt>
                <c:pt idx="16">
                  <c:v>41640.0</c:v>
                </c:pt>
                <c:pt idx="17">
                  <c:v>41821.0</c:v>
                </c:pt>
                <c:pt idx="18">
                  <c:v>42005.0</c:v>
                </c:pt>
                <c:pt idx="19">
                  <c:v>42186.0</c:v>
                </c:pt>
                <c:pt idx="20">
                  <c:v>42370.0</c:v>
                </c:pt>
              </c:numCache>
            </c:numRef>
          </c:cat>
          <c:val>
            <c:numRef>
              <c:f>'San Francisco'!$B$8:$V$8</c:f>
              <c:numCache>
                <c:formatCode>#,##0</c:formatCode>
                <c:ptCount val="21"/>
                <c:pt idx="0">
                  <c:v>158.0</c:v>
                </c:pt>
                <c:pt idx="1">
                  <c:v>164.0</c:v>
                </c:pt>
                <c:pt idx="2">
                  <c:v>152.0</c:v>
                </c:pt>
                <c:pt idx="3">
                  <c:v>134.0</c:v>
                </c:pt>
                <c:pt idx="4">
                  <c:v>114.0</c:v>
                </c:pt>
                <c:pt idx="5">
                  <c:v>127.0</c:v>
                </c:pt>
                <c:pt idx="6">
                  <c:v>112.0</c:v>
                </c:pt>
                <c:pt idx="7">
                  <c:v>120.0</c:v>
                </c:pt>
                <c:pt idx="8">
                  <c:v>109.0</c:v>
                </c:pt>
                <c:pt idx="9">
                  <c:v>94.0</c:v>
                </c:pt>
                <c:pt idx="10">
                  <c:v>79.0</c:v>
                </c:pt>
                <c:pt idx="11">
                  <c:v>88.0</c:v>
                </c:pt>
                <c:pt idx="12">
                  <c:v>71.0</c:v>
                </c:pt>
                <c:pt idx="13">
                  <c:v>77.0</c:v>
                </c:pt>
                <c:pt idx="14">
                  <c:v>73.0</c:v>
                </c:pt>
                <c:pt idx="15">
                  <c:v>71.0</c:v>
                </c:pt>
                <c:pt idx="16">
                  <c:v>68.0</c:v>
                </c:pt>
                <c:pt idx="17">
                  <c:v>78.0</c:v>
                </c:pt>
                <c:pt idx="18">
                  <c:v>67.0</c:v>
                </c:pt>
                <c:pt idx="19">
                  <c:v>73.0</c:v>
                </c:pt>
                <c:pt idx="20">
                  <c:v>65.0</c:v>
                </c:pt>
              </c:numCache>
            </c:numRef>
          </c:val>
        </c:ser>
        <c:ser>
          <c:idx val="3"/>
          <c:order val="3"/>
          <c:tx>
            <c:strRef>
              <c:f>'San Francisco'!$A$9</c:f>
              <c:strCache>
                <c:ptCount val="1"/>
                <c:pt idx="0">
                  <c:v>San Mateo</c:v>
                </c:pt>
              </c:strCache>
            </c:strRef>
          </c:tx>
          <c:spPr>
            <a:solidFill>
              <a:schemeClr val="accent4"/>
            </a:solidFill>
            <a:ln>
              <a:noFill/>
            </a:ln>
            <a:effectLst/>
          </c:spPr>
          <c:cat>
            <c:numRef>
              <c:f>'San Francisco'!$B$3:$V$3</c:f>
              <c:numCache>
                <c:formatCode>m/d/yyyy</c:formatCode>
                <c:ptCount val="21"/>
                <c:pt idx="0">
                  <c:v>38718.0</c:v>
                </c:pt>
                <c:pt idx="1">
                  <c:v>38899.0</c:v>
                </c:pt>
                <c:pt idx="2">
                  <c:v>39083.0</c:v>
                </c:pt>
                <c:pt idx="3">
                  <c:v>39264.0</c:v>
                </c:pt>
                <c:pt idx="4">
                  <c:v>39448.0</c:v>
                </c:pt>
                <c:pt idx="5">
                  <c:v>39630.0</c:v>
                </c:pt>
                <c:pt idx="6">
                  <c:v>39814.0</c:v>
                </c:pt>
                <c:pt idx="7">
                  <c:v>39995.0</c:v>
                </c:pt>
                <c:pt idx="8">
                  <c:v>40179.0</c:v>
                </c:pt>
                <c:pt idx="9">
                  <c:v>40360.0</c:v>
                </c:pt>
                <c:pt idx="10">
                  <c:v>40544.0</c:v>
                </c:pt>
                <c:pt idx="11">
                  <c:v>40725.0</c:v>
                </c:pt>
                <c:pt idx="12">
                  <c:v>40909.0</c:v>
                </c:pt>
                <c:pt idx="13">
                  <c:v>41091.0</c:v>
                </c:pt>
                <c:pt idx="14">
                  <c:v>41275.0</c:v>
                </c:pt>
                <c:pt idx="15">
                  <c:v>41456.0</c:v>
                </c:pt>
                <c:pt idx="16">
                  <c:v>41640.0</c:v>
                </c:pt>
                <c:pt idx="17">
                  <c:v>41821.0</c:v>
                </c:pt>
                <c:pt idx="18">
                  <c:v>42005.0</c:v>
                </c:pt>
                <c:pt idx="19">
                  <c:v>42186.0</c:v>
                </c:pt>
                <c:pt idx="20">
                  <c:v>42370.0</c:v>
                </c:pt>
              </c:numCache>
            </c:numRef>
          </c:cat>
          <c:val>
            <c:numRef>
              <c:f>'San Francisco'!$B$9:$V$9</c:f>
              <c:numCache>
                <c:formatCode>#,##0</c:formatCode>
                <c:ptCount val="21"/>
                <c:pt idx="0">
                  <c:v>141.0</c:v>
                </c:pt>
                <c:pt idx="1">
                  <c:v>161.0</c:v>
                </c:pt>
                <c:pt idx="2">
                  <c:v>169.0</c:v>
                </c:pt>
                <c:pt idx="3">
                  <c:v>191.0</c:v>
                </c:pt>
                <c:pt idx="4">
                  <c:v>157.0</c:v>
                </c:pt>
                <c:pt idx="5">
                  <c:v>162.0</c:v>
                </c:pt>
                <c:pt idx="6">
                  <c:v>146.0</c:v>
                </c:pt>
                <c:pt idx="7">
                  <c:v>134.0</c:v>
                </c:pt>
                <c:pt idx="8">
                  <c:v>127.0</c:v>
                </c:pt>
                <c:pt idx="9">
                  <c:v>120.0</c:v>
                </c:pt>
                <c:pt idx="10">
                  <c:v>99.0</c:v>
                </c:pt>
                <c:pt idx="11">
                  <c:v>97.0</c:v>
                </c:pt>
                <c:pt idx="12">
                  <c:v>75.0</c:v>
                </c:pt>
                <c:pt idx="13">
                  <c:v>76.0</c:v>
                </c:pt>
                <c:pt idx="14">
                  <c:v>84.0</c:v>
                </c:pt>
                <c:pt idx="15">
                  <c:v>84.0</c:v>
                </c:pt>
                <c:pt idx="16">
                  <c:v>69.0</c:v>
                </c:pt>
                <c:pt idx="17">
                  <c:v>66.0</c:v>
                </c:pt>
                <c:pt idx="18">
                  <c:v>65.0</c:v>
                </c:pt>
                <c:pt idx="19">
                  <c:v>66.0</c:v>
                </c:pt>
                <c:pt idx="20">
                  <c:v>61.0</c:v>
                </c:pt>
              </c:numCache>
            </c:numRef>
          </c:val>
        </c:ser>
        <c:ser>
          <c:idx val="4"/>
          <c:order val="4"/>
          <c:tx>
            <c:strRef>
              <c:f>'San Francisco'!$A$10</c:f>
              <c:strCache>
                <c:ptCount val="1"/>
                <c:pt idx="0">
                  <c:v>San Joaquin</c:v>
                </c:pt>
              </c:strCache>
            </c:strRef>
          </c:tx>
          <c:spPr>
            <a:solidFill>
              <a:schemeClr val="accent5"/>
            </a:solidFill>
            <a:ln w="25400">
              <a:noFill/>
            </a:ln>
            <a:effectLst/>
          </c:spPr>
          <c:cat>
            <c:numRef>
              <c:f>'San Francisco'!$B$3:$V$3</c:f>
              <c:numCache>
                <c:formatCode>m/d/yyyy</c:formatCode>
                <c:ptCount val="21"/>
                <c:pt idx="0">
                  <c:v>38718.0</c:v>
                </c:pt>
                <c:pt idx="1">
                  <c:v>38899.0</c:v>
                </c:pt>
                <c:pt idx="2">
                  <c:v>39083.0</c:v>
                </c:pt>
                <c:pt idx="3">
                  <c:v>39264.0</c:v>
                </c:pt>
                <c:pt idx="4">
                  <c:v>39448.0</c:v>
                </c:pt>
                <c:pt idx="5">
                  <c:v>39630.0</c:v>
                </c:pt>
                <c:pt idx="6">
                  <c:v>39814.0</c:v>
                </c:pt>
                <c:pt idx="7">
                  <c:v>39995.0</c:v>
                </c:pt>
                <c:pt idx="8">
                  <c:v>40179.0</c:v>
                </c:pt>
                <c:pt idx="9">
                  <c:v>40360.0</c:v>
                </c:pt>
                <c:pt idx="10">
                  <c:v>40544.0</c:v>
                </c:pt>
                <c:pt idx="11">
                  <c:v>40725.0</c:v>
                </c:pt>
                <c:pt idx="12">
                  <c:v>40909.0</c:v>
                </c:pt>
                <c:pt idx="13">
                  <c:v>41091.0</c:v>
                </c:pt>
                <c:pt idx="14">
                  <c:v>41275.0</c:v>
                </c:pt>
                <c:pt idx="15">
                  <c:v>41456.0</c:v>
                </c:pt>
                <c:pt idx="16">
                  <c:v>41640.0</c:v>
                </c:pt>
                <c:pt idx="17">
                  <c:v>41821.0</c:v>
                </c:pt>
                <c:pt idx="18">
                  <c:v>42005.0</c:v>
                </c:pt>
                <c:pt idx="19">
                  <c:v>42186.0</c:v>
                </c:pt>
                <c:pt idx="20">
                  <c:v>42370.0</c:v>
                </c:pt>
              </c:numCache>
            </c:numRef>
          </c:cat>
          <c:val>
            <c:numRef>
              <c:f>'San Francisco'!$B$10:$V$10</c:f>
              <c:numCache>
                <c:formatCode>#,##0</c:formatCode>
                <c:ptCount val="21"/>
                <c:pt idx="0">
                  <c:v>43.0</c:v>
                </c:pt>
                <c:pt idx="1">
                  <c:v>40.0</c:v>
                </c:pt>
                <c:pt idx="2">
                  <c:v>39.0</c:v>
                </c:pt>
                <c:pt idx="3">
                  <c:v>34.0</c:v>
                </c:pt>
                <c:pt idx="4">
                  <c:v>29.0</c:v>
                </c:pt>
                <c:pt idx="5">
                  <c:v>23.0</c:v>
                </c:pt>
                <c:pt idx="6">
                  <c:v>23.0</c:v>
                </c:pt>
                <c:pt idx="7">
                  <c:v>28.0</c:v>
                </c:pt>
                <c:pt idx="8">
                  <c:v>25.0</c:v>
                </c:pt>
                <c:pt idx="9">
                  <c:v>31.0</c:v>
                </c:pt>
                <c:pt idx="10">
                  <c:v>27.0</c:v>
                </c:pt>
                <c:pt idx="11">
                  <c:v>26.0</c:v>
                </c:pt>
                <c:pt idx="12">
                  <c:v>28.0</c:v>
                </c:pt>
                <c:pt idx="13">
                  <c:v>24.0</c:v>
                </c:pt>
                <c:pt idx="14">
                  <c:v>29.0</c:v>
                </c:pt>
                <c:pt idx="15">
                  <c:v>34.0</c:v>
                </c:pt>
                <c:pt idx="16">
                  <c:v>35.0</c:v>
                </c:pt>
                <c:pt idx="17">
                  <c:v>31.0</c:v>
                </c:pt>
                <c:pt idx="18">
                  <c:v>43.0</c:v>
                </c:pt>
                <c:pt idx="19">
                  <c:v>54.0</c:v>
                </c:pt>
                <c:pt idx="20">
                  <c:v>58.0</c:v>
                </c:pt>
              </c:numCache>
            </c:numRef>
          </c:val>
        </c:ser>
        <c:dLbls>
          <c:showLegendKey val="0"/>
          <c:showVal val="0"/>
          <c:showCatName val="0"/>
          <c:showSerName val="0"/>
          <c:showPercent val="0"/>
          <c:showBubbleSize val="0"/>
        </c:dLbls>
        <c:axId val="-2063628408"/>
        <c:axId val="-2063774264"/>
      </c:areaChart>
      <c:dateAx>
        <c:axId val="-2063628408"/>
        <c:scaling>
          <c:orientation val="minMax"/>
          <c:min val="40909.0"/>
        </c:scaling>
        <c:delete val="0"/>
        <c:axPos val="b"/>
        <c:numFmt formatCode="m/d/yyyy"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2063774264"/>
        <c:crosses val="autoZero"/>
        <c:auto val="1"/>
        <c:lblOffset val="100"/>
        <c:baseTimeUnit val="months"/>
        <c:majorUnit val="6.0"/>
        <c:majorTimeUnit val="months"/>
      </c:dateAx>
      <c:valAx>
        <c:axId val="-2063774264"/>
        <c:scaling>
          <c:orientation val="minMax"/>
          <c:max val="800.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2063628408"/>
        <c:crosses val="autoZero"/>
        <c:crossBetween val="midCat"/>
      </c:valAx>
      <c:spPr>
        <a:noFill/>
        <a:ln>
          <a:noFill/>
        </a:ln>
        <a:effectLst/>
      </c:spPr>
    </c:plotArea>
    <c:legend>
      <c:legendPos val="b"/>
      <c:layou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zero"/>
    <c:showDLblsOverMax val="0"/>
  </c:chart>
  <c:spPr>
    <a:noFill/>
    <a:ln>
      <a:noFill/>
    </a:ln>
    <a:effectLst/>
  </c:spPr>
  <c:txPr>
    <a:bodyPr/>
    <a:lstStyle/>
    <a:p>
      <a:pPr>
        <a:defRPr/>
      </a:pPr>
      <a:endParaRPr lang="en-US"/>
    </a:p>
  </c:txPr>
  <c:externalData r:id="rId1">
    <c:autoUpdate val="0"/>
  </c:externalData>
</c:chartSpace>
</file>

<file path=ppt/charts/chart55.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dirty="0"/>
              <a:t>Total Outflow</a:t>
            </a:r>
            <a:r>
              <a:rPr lang="en-US" baseline="0" dirty="0"/>
              <a:t> Caseload, San Francisco County                                            (Top 5, Jan. 2016)</a:t>
            </a:r>
            <a:endParaRPr lang="en-US" dirty="0"/>
          </a:p>
        </c:rich>
      </c:tx>
      <c:layout/>
      <c:overlay val="0"/>
      <c:spPr>
        <a:noFill/>
        <a:ln>
          <a:noFill/>
        </a:ln>
        <a:effectLst/>
      </c:spPr>
    </c:title>
    <c:autoTitleDeleted val="0"/>
    <c:plotArea>
      <c:layout/>
      <c:barChart>
        <c:barDir val="col"/>
        <c:grouping val="clustered"/>
        <c:varyColors val="0"/>
        <c:ser>
          <c:idx val="0"/>
          <c:order val="0"/>
          <c:tx>
            <c:v>Total Caseload</c:v>
          </c:tx>
          <c:spPr>
            <a:solidFill>
              <a:schemeClr val="accent1"/>
            </a:solidFill>
            <a:ln>
              <a:noFill/>
            </a:ln>
            <a:effectLst/>
          </c:spPr>
          <c:invertIfNegative val="0"/>
          <c:cat>
            <c:strRef>
              <c:f>'San Francisco'!$A$68:$A$72</c:f>
              <c:strCache>
                <c:ptCount val="5"/>
                <c:pt idx="0">
                  <c:v>Alameda</c:v>
                </c:pt>
                <c:pt idx="1">
                  <c:v>Contra Costa</c:v>
                </c:pt>
                <c:pt idx="2">
                  <c:v>Solano</c:v>
                </c:pt>
                <c:pt idx="3">
                  <c:v>San Mateo</c:v>
                </c:pt>
                <c:pt idx="4">
                  <c:v>San Joaquin</c:v>
                </c:pt>
              </c:strCache>
            </c:strRef>
          </c:cat>
          <c:val>
            <c:numRef>
              <c:f>'San Francisco'!$B$68:$B$72</c:f>
              <c:numCache>
                <c:formatCode>#,##0</c:formatCode>
                <c:ptCount val="5"/>
                <c:pt idx="0">
                  <c:v>102.0</c:v>
                </c:pt>
                <c:pt idx="1">
                  <c:v>98.0</c:v>
                </c:pt>
                <c:pt idx="2" formatCode="General">
                  <c:v>65.0</c:v>
                </c:pt>
                <c:pt idx="3">
                  <c:v>61.0</c:v>
                </c:pt>
                <c:pt idx="4">
                  <c:v>58.0</c:v>
                </c:pt>
              </c:numCache>
            </c:numRef>
          </c:val>
        </c:ser>
        <c:dLbls>
          <c:showLegendKey val="0"/>
          <c:showVal val="0"/>
          <c:showCatName val="0"/>
          <c:showSerName val="0"/>
          <c:showPercent val="0"/>
          <c:showBubbleSize val="0"/>
        </c:dLbls>
        <c:gapWidth val="219"/>
        <c:overlap val="-27"/>
        <c:axId val="-2134238952"/>
        <c:axId val="-2140664408"/>
      </c:barChart>
      <c:lineChart>
        <c:grouping val="standard"/>
        <c:varyColors val="0"/>
        <c:ser>
          <c:idx val="1"/>
          <c:order val="1"/>
          <c:tx>
            <c:v>Cumulative Percent</c:v>
          </c:tx>
          <c:spPr>
            <a:ln w="28575" cap="rnd">
              <a:solidFill>
                <a:schemeClr val="accent2"/>
              </a:solidFill>
              <a:round/>
            </a:ln>
            <a:effectLst/>
          </c:spPr>
          <c:marker>
            <c:symbol val="circle"/>
            <c:size val="5"/>
            <c:spPr>
              <a:solidFill>
                <a:schemeClr val="accent2"/>
              </a:solidFill>
              <a:ln w="9525">
                <a:solidFill>
                  <a:schemeClr val="accent2"/>
                </a:solidFill>
              </a:ln>
              <a:effectLst/>
            </c:spPr>
          </c:marker>
          <c:cat>
            <c:strRef>
              <c:f>'San Francisco'!$A$68:$A$72</c:f>
              <c:strCache>
                <c:ptCount val="5"/>
                <c:pt idx="0">
                  <c:v>Alameda</c:v>
                </c:pt>
                <c:pt idx="1">
                  <c:v>Contra Costa</c:v>
                </c:pt>
                <c:pt idx="2">
                  <c:v>Solano</c:v>
                </c:pt>
                <c:pt idx="3">
                  <c:v>San Mateo</c:v>
                </c:pt>
                <c:pt idx="4">
                  <c:v>San Joaquin</c:v>
                </c:pt>
              </c:strCache>
            </c:strRef>
          </c:cat>
          <c:val>
            <c:numRef>
              <c:f>'San Francisco'!$E$68:$E$72</c:f>
              <c:numCache>
                <c:formatCode>0%</c:formatCode>
                <c:ptCount val="5"/>
                <c:pt idx="0">
                  <c:v>0.177391304347826</c:v>
                </c:pt>
                <c:pt idx="1">
                  <c:v>0.36563071297989</c:v>
                </c:pt>
                <c:pt idx="2">
                  <c:v>0.484460694698355</c:v>
                </c:pt>
                <c:pt idx="3">
                  <c:v>0.595978062157221</c:v>
                </c:pt>
                <c:pt idx="4">
                  <c:v>0.702010968921389</c:v>
                </c:pt>
              </c:numCache>
            </c:numRef>
          </c:val>
          <c:smooth val="0"/>
        </c:ser>
        <c:dLbls>
          <c:showLegendKey val="0"/>
          <c:showVal val="0"/>
          <c:showCatName val="0"/>
          <c:showSerName val="0"/>
          <c:showPercent val="0"/>
          <c:showBubbleSize val="0"/>
        </c:dLbls>
        <c:marker val="1"/>
        <c:smooth val="0"/>
        <c:axId val="-2142662024"/>
        <c:axId val="-2142663224"/>
      </c:lineChart>
      <c:catAx>
        <c:axId val="-213423895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2140664408"/>
        <c:crosses val="autoZero"/>
        <c:auto val="1"/>
        <c:lblAlgn val="ctr"/>
        <c:lblOffset val="100"/>
        <c:noMultiLvlLbl val="0"/>
      </c:catAx>
      <c:valAx>
        <c:axId val="-2140664408"/>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2134238952"/>
        <c:crosses val="autoZero"/>
        <c:crossBetween val="between"/>
      </c:valAx>
      <c:valAx>
        <c:axId val="-2142663224"/>
        <c:scaling>
          <c:orientation val="minMax"/>
          <c:max val="1.0"/>
        </c:scaling>
        <c:delete val="0"/>
        <c:axPos val="r"/>
        <c:numFmt formatCode="0%" sourceLinked="1"/>
        <c:majorTickMark val="out"/>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2142662024"/>
        <c:crosses val="max"/>
        <c:crossBetween val="between"/>
      </c:valAx>
      <c:catAx>
        <c:axId val="-2142662024"/>
        <c:scaling>
          <c:orientation val="minMax"/>
        </c:scaling>
        <c:delete val="1"/>
        <c:axPos val="b"/>
        <c:numFmt formatCode="General" sourceLinked="1"/>
        <c:majorTickMark val="out"/>
        <c:minorTickMark val="none"/>
        <c:tickLblPos val="nextTo"/>
        <c:crossAx val="-2142663224"/>
        <c:crosses val="autoZero"/>
        <c:auto val="1"/>
        <c:lblAlgn val="ctr"/>
        <c:lblOffset val="100"/>
        <c:noMultiLvlLbl val="0"/>
      </c:catAx>
      <c:spPr>
        <a:noFill/>
        <a:ln>
          <a:noFill/>
        </a:ln>
        <a:effectLst/>
      </c:spPr>
    </c:plotArea>
    <c:legend>
      <c:legendPos val="b"/>
      <c:layou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56.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sz="1400" b="0" i="0" baseline="0" dirty="0">
                <a:effectLst/>
              </a:rPr>
              <a:t>Change in Inflow Caseload, San Francisco County                 </a:t>
            </a:r>
            <a:endParaRPr lang="en-US" sz="1400" dirty="0">
              <a:effectLst/>
            </a:endParaRPr>
          </a:p>
          <a:p>
            <a:pPr>
              <a:defRPr sz="1400" b="0" i="0" u="none" strike="noStrike" kern="1200" spc="0" baseline="0">
                <a:solidFill>
                  <a:schemeClr val="tx1">
                    <a:lumMod val="65000"/>
                    <a:lumOff val="35000"/>
                  </a:schemeClr>
                </a:solidFill>
                <a:latin typeface="+mn-lt"/>
                <a:ea typeface="+mn-ea"/>
                <a:cs typeface="+mn-cs"/>
              </a:defRPr>
            </a:pPr>
            <a:r>
              <a:rPr lang="en-US" sz="1400" b="0" i="0" baseline="0" dirty="0">
                <a:effectLst/>
              </a:rPr>
              <a:t>(All)</a:t>
            </a:r>
            <a:endParaRPr lang="en-US" sz="1400" dirty="0">
              <a:effectLst/>
            </a:endParaRPr>
          </a:p>
        </c:rich>
      </c:tx>
      <c:layout/>
      <c:overlay val="0"/>
      <c:spPr>
        <a:noFill/>
        <a:ln>
          <a:noFill/>
        </a:ln>
        <a:effectLst/>
      </c:spPr>
    </c:title>
    <c:autoTitleDeleted val="0"/>
    <c:plotArea>
      <c:layout/>
      <c:areaChart>
        <c:grouping val="stacked"/>
        <c:varyColors val="0"/>
        <c:ser>
          <c:idx val="0"/>
          <c:order val="0"/>
          <c:spPr>
            <a:solidFill>
              <a:schemeClr val="accent1"/>
            </a:solidFill>
            <a:ln>
              <a:noFill/>
            </a:ln>
            <a:effectLst/>
          </c:spPr>
          <c:cat>
            <c:numRef>
              <c:f>'San Francisco'!$Z$3:$AT$3</c:f>
              <c:numCache>
                <c:formatCode>m/d/yyyy</c:formatCode>
                <c:ptCount val="21"/>
                <c:pt idx="0">
                  <c:v>38718.0</c:v>
                </c:pt>
                <c:pt idx="1">
                  <c:v>38899.0</c:v>
                </c:pt>
                <c:pt idx="2">
                  <c:v>39083.0</c:v>
                </c:pt>
                <c:pt idx="3">
                  <c:v>39264.0</c:v>
                </c:pt>
                <c:pt idx="4">
                  <c:v>39448.0</c:v>
                </c:pt>
                <c:pt idx="5">
                  <c:v>39630.0</c:v>
                </c:pt>
                <c:pt idx="6">
                  <c:v>39814.0</c:v>
                </c:pt>
                <c:pt idx="7">
                  <c:v>39995.0</c:v>
                </c:pt>
                <c:pt idx="8">
                  <c:v>40179.0</c:v>
                </c:pt>
                <c:pt idx="9">
                  <c:v>40360.0</c:v>
                </c:pt>
                <c:pt idx="10">
                  <c:v>40544.0</c:v>
                </c:pt>
                <c:pt idx="11">
                  <c:v>40725.0</c:v>
                </c:pt>
                <c:pt idx="12">
                  <c:v>40909.0</c:v>
                </c:pt>
                <c:pt idx="13">
                  <c:v>41091.0</c:v>
                </c:pt>
                <c:pt idx="14">
                  <c:v>41275.0</c:v>
                </c:pt>
                <c:pt idx="15">
                  <c:v>41456.0</c:v>
                </c:pt>
                <c:pt idx="16">
                  <c:v>41640.0</c:v>
                </c:pt>
                <c:pt idx="17">
                  <c:v>41821.0</c:v>
                </c:pt>
                <c:pt idx="18">
                  <c:v>42005.0</c:v>
                </c:pt>
                <c:pt idx="19">
                  <c:v>42186.0</c:v>
                </c:pt>
                <c:pt idx="20">
                  <c:v>42370.0</c:v>
                </c:pt>
              </c:numCache>
            </c:numRef>
          </c:cat>
          <c:val>
            <c:numRef>
              <c:f>'San Francisco'!$Z$64:$AT$64</c:f>
              <c:numCache>
                <c:formatCode>#,##0</c:formatCode>
                <c:ptCount val="21"/>
                <c:pt idx="0">
                  <c:v>119.0</c:v>
                </c:pt>
                <c:pt idx="1">
                  <c:v>128.0</c:v>
                </c:pt>
                <c:pt idx="2">
                  <c:v>116.0</c:v>
                </c:pt>
                <c:pt idx="3">
                  <c:v>108.0</c:v>
                </c:pt>
                <c:pt idx="4">
                  <c:v>104.0</c:v>
                </c:pt>
                <c:pt idx="5">
                  <c:v>105.0</c:v>
                </c:pt>
                <c:pt idx="6">
                  <c:v>95.0</c:v>
                </c:pt>
                <c:pt idx="7">
                  <c:v>77.0</c:v>
                </c:pt>
                <c:pt idx="8">
                  <c:v>64.0</c:v>
                </c:pt>
                <c:pt idx="9">
                  <c:v>51.0</c:v>
                </c:pt>
                <c:pt idx="10">
                  <c:v>40.0</c:v>
                </c:pt>
                <c:pt idx="11">
                  <c:v>42.0</c:v>
                </c:pt>
                <c:pt idx="12">
                  <c:v>43.0</c:v>
                </c:pt>
                <c:pt idx="13">
                  <c:v>47.0</c:v>
                </c:pt>
                <c:pt idx="14">
                  <c:v>60.0</c:v>
                </c:pt>
                <c:pt idx="15">
                  <c:v>63.0</c:v>
                </c:pt>
                <c:pt idx="16">
                  <c:v>63.0</c:v>
                </c:pt>
                <c:pt idx="17">
                  <c:v>61.0</c:v>
                </c:pt>
                <c:pt idx="18">
                  <c:v>71.0</c:v>
                </c:pt>
                <c:pt idx="19">
                  <c:v>73.0</c:v>
                </c:pt>
                <c:pt idx="20">
                  <c:v>87.0</c:v>
                </c:pt>
              </c:numCache>
            </c:numRef>
          </c:val>
        </c:ser>
        <c:dLbls>
          <c:showLegendKey val="0"/>
          <c:showVal val="0"/>
          <c:showCatName val="0"/>
          <c:showSerName val="0"/>
          <c:showPercent val="0"/>
          <c:showBubbleSize val="0"/>
        </c:dLbls>
        <c:axId val="-2067866264"/>
        <c:axId val="-2130204664"/>
      </c:areaChart>
      <c:dateAx>
        <c:axId val="-2067866264"/>
        <c:scaling>
          <c:orientation val="minMax"/>
          <c:min val="40909.0"/>
        </c:scaling>
        <c:delete val="0"/>
        <c:axPos val="b"/>
        <c:numFmt formatCode="m/d/yyyy"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2130204664"/>
        <c:crosses val="autoZero"/>
        <c:auto val="1"/>
        <c:lblOffset val="100"/>
        <c:baseTimeUnit val="months"/>
        <c:majorUnit val="6.0"/>
        <c:majorTimeUnit val="months"/>
      </c:dateAx>
      <c:valAx>
        <c:axId val="-2130204664"/>
        <c:scaling>
          <c:orientation val="minMax"/>
          <c:max val="800.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2067866264"/>
        <c:crosses val="autoZero"/>
        <c:crossBetween val="midCat"/>
      </c:valAx>
      <c:spPr>
        <a:noFill/>
        <a:ln>
          <a:noFill/>
        </a:ln>
        <a:effectLst/>
      </c:spPr>
    </c:plotArea>
    <c:plotVisOnly val="1"/>
    <c:dispBlanksAs val="zero"/>
    <c:showDLblsOverMax val="0"/>
  </c:chart>
  <c:spPr>
    <a:noFill/>
    <a:ln>
      <a:noFill/>
    </a:ln>
    <a:effectLst/>
  </c:spPr>
  <c:txPr>
    <a:bodyPr/>
    <a:lstStyle/>
    <a:p>
      <a:pPr>
        <a:defRPr/>
      </a:pPr>
      <a:endParaRPr lang="en-US"/>
    </a:p>
  </c:txPr>
  <c:externalData r:id="rId1">
    <c:autoUpdate val="0"/>
  </c:externalData>
</c:chartSpace>
</file>

<file path=ppt/charts/chart57.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sz="1400" b="0" i="0" baseline="0" dirty="0">
                <a:effectLst/>
              </a:rPr>
              <a:t>Change in Inflow Caseload, San Francisco County                 </a:t>
            </a:r>
            <a:endParaRPr lang="en-US" sz="1400" dirty="0">
              <a:effectLst/>
            </a:endParaRPr>
          </a:p>
          <a:p>
            <a:pPr>
              <a:defRPr sz="1400" b="0" i="0" u="none" strike="noStrike" kern="1200" spc="0" baseline="0">
                <a:solidFill>
                  <a:schemeClr val="tx1">
                    <a:lumMod val="65000"/>
                    <a:lumOff val="35000"/>
                  </a:schemeClr>
                </a:solidFill>
                <a:latin typeface="+mn-lt"/>
                <a:ea typeface="+mn-ea"/>
                <a:cs typeface="+mn-cs"/>
              </a:defRPr>
            </a:pPr>
            <a:r>
              <a:rPr lang="en-US" sz="1400" b="0" i="0" baseline="0" dirty="0">
                <a:effectLst/>
              </a:rPr>
              <a:t>(Top 5)</a:t>
            </a:r>
            <a:endParaRPr lang="en-US" sz="1400" dirty="0">
              <a:effectLst/>
            </a:endParaRPr>
          </a:p>
        </c:rich>
      </c:tx>
      <c:layout/>
      <c:overlay val="0"/>
      <c:spPr>
        <a:noFill/>
        <a:ln>
          <a:noFill/>
        </a:ln>
        <a:effectLst/>
      </c:spPr>
    </c:title>
    <c:autoTitleDeleted val="0"/>
    <c:plotArea>
      <c:layout/>
      <c:areaChart>
        <c:grouping val="stacked"/>
        <c:varyColors val="0"/>
        <c:ser>
          <c:idx val="0"/>
          <c:order val="0"/>
          <c:tx>
            <c:strRef>
              <c:f>'San Francisco'!$Y$6</c:f>
              <c:strCache>
                <c:ptCount val="1"/>
                <c:pt idx="0">
                  <c:v>Alameda</c:v>
                </c:pt>
              </c:strCache>
            </c:strRef>
          </c:tx>
          <c:spPr>
            <a:solidFill>
              <a:schemeClr val="accent1"/>
            </a:solidFill>
            <a:ln>
              <a:noFill/>
            </a:ln>
            <a:effectLst/>
          </c:spPr>
          <c:cat>
            <c:numRef>
              <c:f>'San Francisco'!$Z$3:$AT$3</c:f>
              <c:numCache>
                <c:formatCode>m/d/yyyy</c:formatCode>
                <c:ptCount val="21"/>
                <c:pt idx="0">
                  <c:v>38718.0</c:v>
                </c:pt>
                <c:pt idx="1">
                  <c:v>38899.0</c:v>
                </c:pt>
                <c:pt idx="2">
                  <c:v>39083.0</c:v>
                </c:pt>
                <c:pt idx="3">
                  <c:v>39264.0</c:v>
                </c:pt>
                <c:pt idx="4">
                  <c:v>39448.0</c:v>
                </c:pt>
                <c:pt idx="5">
                  <c:v>39630.0</c:v>
                </c:pt>
                <c:pt idx="6">
                  <c:v>39814.0</c:v>
                </c:pt>
                <c:pt idx="7">
                  <c:v>39995.0</c:v>
                </c:pt>
                <c:pt idx="8">
                  <c:v>40179.0</c:v>
                </c:pt>
                <c:pt idx="9">
                  <c:v>40360.0</c:v>
                </c:pt>
                <c:pt idx="10">
                  <c:v>40544.0</c:v>
                </c:pt>
                <c:pt idx="11">
                  <c:v>40725.0</c:v>
                </c:pt>
                <c:pt idx="12">
                  <c:v>40909.0</c:v>
                </c:pt>
                <c:pt idx="13">
                  <c:v>41091.0</c:v>
                </c:pt>
                <c:pt idx="14">
                  <c:v>41275.0</c:v>
                </c:pt>
                <c:pt idx="15">
                  <c:v>41456.0</c:v>
                </c:pt>
                <c:pt idx="16">
                  <c:v>41640.0</c:v>
                </c:pt>
                <c:pt idx="17">
                  <c:v>41821.0</c:v>
                </c:pt>
                <c:pt idx="18">
                  <c:v>42005.0</c:v>
                </c:pt>
                <c:pt idx="19">
                  <c:v>42186.0</c:v>
                </c:pt>
                <c:pt idx="20">
                  <c:v>42370.0</c:v>
                </c:pt>
              </c:numCache>
            </c:numRef>
          </c:cat>
          <c:val>
            <c:numRef>
              <c:f>'San Francisco'!$Z$6:$AT$6</c:f>
              <c:numCache>
                <c:formatCode>#,##0</c:formatCode>
                <c:ptCount val="21"/>
                <c:pt idx="0">
                  <c:v>36.0</c:v>
                </c:pt>
                <c:pt idx="1">
                  <c:v>42.0</c:v>
                </c:pt>
                <c:pt idx="2">
                  <c:v>34.0</c:v>
                </c:pt>
                <c:pt idx="3">
                  <c:v>33.0</c:v>
                </c:pt>
                <c:pt idx="4">
                  <c:v>33.0</c:v>
                </c:pt>
                <c:pt idx="5">
                  <c:v>35.0</c:v>
                </c:pt>
                <c:pt idx="6">
                  <c:v>34.0</c:v>
                </c:pt>
                <c:pt idx="7">
                  <c:v>31.0</c:v>
                </c:pt>
                <c:pt idx="8">
                  <c:v>22.0</c:v>
                </c:pt>
                <c:pt idx="9">
                  <c:v>20.0</c:v>
                </c:pt>
                <c:pt idx="10">
                  <c:v>9.0</c:v>
                </c:pt>
                <c:pt idx="11">
                  <c:v>7.0</c:v>
                </c:pt>
                <c:pt idx="12">
                  <c:v>6.0</c:v>
                </c:pt>
                <c:pt idx="13">
                  <c:v>9.0</c:v>
                </c:pt>
                <c:pt idx="14">
                  <c:v>15.0</c:v>
                </c:pt>
                <c:pt idx="15">
                  <c:v>16.0</c:v>
                </c:pt>
                <c:pt idx="16">
                  <c:v>15.0</c:v>
                </c:pt>
                <c:pt idx="17">
                  <c:v>19.0</c:v>
                </c:pt>
                <c:pt idx="18">
                  <c:v>21.0</c:v>
                </c:pt>
                <c:pt idx="19">
                  <c:v>20.0</c:v>
                </c:pt>
                <c:pt idx="20">
                  <c:v>24.0</c:v>
                </c:pt>
              </c:numCache>
            </c:numRef>
          </c:val>
        </c:ser>
        <c:ser>
          <c:idx val="1"/>
          <c:order val="1"/>
          <c:tx>
            <c:strRef>
              <c:f>'San Francisco'!$Y$7</c:f>
              <c:strCache>
                <c:ptCount val="1"/>
                <c:pt idx="0">
                  <c:v>San Mateo</c:v>
                </c:pt>
              </c:strCache>
            </c:strRef>
          </c:tx>
          <c:spPr>
            <a:solidFill>
              <a:schemeClr val="accent2"/>
            </a:solidFill>
            <a:ln>
              <a:noFill/>
            </a:ln>
            <a:effectLst/>
          </c:spPr>
          <c:cat>
            <c:numRef>
              <c:f>'San Francisco'!$Z$3:$AT$3</c:f>
              <c:numCache>
                <c:formatCode>m/d/yyyy</c:formatCode>
                <c:ptCount val="21"/>
                <c:pt idx="0">
                  <c:v>38718.0</c:v>
                </c:pt>
                <c:pt idx="1">
                  <c:v>38899.0</c:v>
                </c:pt>
                <c:pt idx="2">
                  <c:v>39083.0</c:v>
                </c:pt>
                <c:pt idx="3">
                  <c:v>39264.0</c:v>
                </c:pt>
                <c:pt idx="4">
                  <c:v>39448.0</c:v>
                </c:pt>
                <c:pt idx="5">
                  <c:v>39630.0</c:v>
                </c:pt>
                <c:pt idx="6">
                  <c:v>39814.0</c:v>
                </c:pt>
                <c:pt idx="7">
                  <c:v>39995.0</c:v>
                </c:pt>
                <c:pt idx="8">
                  <c:v>40179.0</c:v>
                </c:pt>
                <c:pt idx="9">
                  <c:v>40360.0</c:v>
                </c:pt>
                <c:pt idx="10">
                  <c:v>40544.0</c:v>
                </c:pt>
                <c:pt idx="11">
                  <c:v>40725.0</c:v>
                </c:pt>
                <c:pt idx="12">
                  <c:v>40909.0</c:v>
                </c:pt>
                <c:pt idx="13">
                  <c:v>41091.0</c:v>
                </c:pt>
                <c:pt idx="14">
                  <c:v>41275.0</c:v>
                </c:pt>
                <c:pt idx="15">
                  <c:v>41456.0</c:v>
                </c:pt>
                <c:pt idx="16">
                  <c:v>41640.0</c:v>
                </c:pt>
                <c:pt idx="17">
                  <c:v>41821.0</c:v>
                </c:pt>
                <c:pt idx="18">
                  <c:v>42005.0</c:v>
                </c:pt>
                <c:pt idx="19">
                  <c:v>42186.0</c:v>
                </c:pt>
                <c:pt idx="20">
                  <c:v>42370.0</c:v>
                </c:pt>
              </c:numCache>
            </c:numRef>
          </c:cat>
          <c:val>
            <c:numRef>
              <c:f>'San Francisco'!$Z$7:$AT$7</c:f>
              <c:numCache>
                <c:formatCode>#,##0</c:formatCode>
                <c:ptCount val="21"/>
                <c:pt idx="0">
                  <c:v>22.0</c:v>
                </c:pt>
                <c:pt idx="1">
                  <c:v>29.0</c:v>
                </c:pt>
                <c:pt idx="2">
                  <c:v>23.0</c:v>
                </c:pt>
                <c:pt idx="3">
                  <c:v>27.0</c:v>
                </c:pt>
                <c:pt idx="4">
                  <c:v>27.0</c:v>
                </c:pt>
                <c:pt idx="5">
                  <c:v>19.0</c:v>
                </c:pt>
                <c:pt idx="6">
                  <c:v>14.0</c:v>
                </c:pt>
                <c:pt idx="7">
                  <c:v>15.0</c:v>
                </c:pt>
                <c:pt idx="8">
                  <c:v>15.0</c:v>
                </c:pt>
                <c:pt idx="9">
                  <c:v>9.0</c:v>
                </c:pt>
                <c:pt idx="10">
                  <c:v>7.0</c:v>
                </c:pt>
                <c:pt idx="11">
                  <c:v>7.0</c:v>
                </c:pt>
                <c:pt idx="12">
                  <c:v>12.0</c:v>
                </c:pt>
                <c:pt idx="13">
                  <c:v>11.0</c:v>
                </c:pt>
                <c:pt idx="14">
                  <c:v>16.0</c:v>
                </c:pt>
                <c:pt idx="15">
                  <c:v>18.0</c:v>
                </c:pt>
                <c:pt idx="16">
                  <c:v>17.0</c:v>
                </c:pt>
                <c:pt idx="17">
                  <c:v>11.0</c:v>
                </c:pt>
                <c:pt idx="18">
                  <c:v>17.0</c:v>
                </c:pt>
                <c:pt idx="19">
                  <c:v>22.0</c:v>
                </c:pt>
                <c:pt idx="20">
                  <c:v>18.0</c:v>
                </c:pt>
              </c:numCache>
            </c:numRef>
          </c:val>
        </c:ser>
        <c:ser>
          <c:idx val="2"/>
          <c:order val="2"/>
          <c:tx>
            <c:strRef>
              <c:f>'San Francisco'!$Y$8</c:f>
              <c:strCache>
                <c:ptCount val="1"/>
                <c:pt idx="0">
                  <c:v>Sacramento</c:v>
                </c:pt>
              </c:strCache>
            </c:strRef>
          </c:tx>
          <c:spPr>
            <a:solidFill>
              <a:schemeClr val="accent3"/>
            </a:solidFill>
            <a:ln>
              <a:noFill/>
            </a:ln>
            <a:effectLst/>
          </c:spPr>
          <c:cat>
            <c:numRef>
              <c:f>'San Francisco'!$Z$3:$AT$3</c:f>
              <c:numCache>
                <c:formatCode>m/d/yyyy</c:formatCode>
                <c:ptCount val="21"/>
                <c:pt idx="0">
                  <c:v>38718.0</c:v>
                </c:pt>
                <c:pt idx="1">
                  <c:v>38899.0</c:v>
                </c:pt>
                <c:pt idx="2">
                  <c:v>39083.0</c:v>
                </c:pt>
                <c:pt idx="3">
                  <c:v>39264.0</c:v>
                </c:pt>
                <c:pt idx="4">
                  <c:v>39448.0</c:v>
                </c:pt>
                <c:pt idx="5">
                  <c:v>39630.0</c:v>
                </c:pt>
                <c:pt idx="6">
                  <c:v>39814.0</c:v>
                </c:pt>
                <c:pt idx="7">
                  <c:v>39995.0</c:v>
                </c:pt>
                <c:pt idx="8">
                  <c:v>40179.0</c:v>
                </c:pt>
                <c:pt idx="9">
                  <c:v>40360.0</c:v>
                </c:pt>
                <c:pt idx="10">
                  <c:v>40544.0</c:v>
                </c:pt>
                <c:pt idx="11">
                  <c:v>40725.0</c:v>
                </c:pt>
                <c:pt idx="12">
                  <c:v>40909.0</c:v>
                </c:pt>
                <c:pt idx="13">
                  <c:v>41091.0</c:v>
                </c:pt>
                <c:pt idx="14">
                  <c:v>41275.0</c:v>
                </c:pt>
                <c:pt idx="15">
                  <c:v>41456.0</c:v>
                </c:pt>
                <c:pt idx="16">
                  <c:v>41640.0</c:v>
                </c:pt>
                <c:pt idx="17">
                  <c:v>41821.0</c:v>
                </c:pt>
                <c:pt idx="18">
                  <c:v>42005.0</c:v>
                </c:pt>
                <c:pt idx="19">
                  <c:v>42186.0</c:v>
                </c:pt>
                <c:pt idx="20">
                  <c:v>42370.0</c:v>
                </c:pt>
              </c:numCache>
            </c:numRef>
          </c:cat>
          <c:val>
            <c:numRef>
              <c:f>'San Francisco'!$Z$8:$AT$8</c:f>
              <c:numCache>
                <c:formatCode>#,##0</c:formatCode>
                <c:ptCount val="21"/>
                <c:pt idx="0">
                  <c:v>17.0</c:v>
                </c:pt>
                <c:pt idx="1">
                  <c:v>17.0</c:v>
                </c:pt>
                <c:pt idx="2">
                  <c:v>15.0</c:v>
                </c:pt>
                <c:pt idx="3">
                  <c:v>10.0</c:v>
                </c:pt>
                <c:pt idx="4">
                  <c:v>10.0</c:v>
                </c:pt>
                <c:pt idx="5">
                  <c:v>16.0</c:v>
                </c:pt>
                <c:pt idx="6">
                  <c:v>15.0</c:v>
                </c:pt>
                <c:pt idx="7">
                  <c:v>12.0</c:v>
                </c:pt>
                <c:pt idx="8">
                  <c:v>11.0</c:v>
                </c:pt>
                <c:pt idx="9">
                  <c:v>2.0</c:v>
                </c:pt>
                <c:pt idx="10">
                  <c:v>2.0</c:v>
                </c:pt>
                <c:pt idx="11">
                  <c:v>2.0</c:v>
                </c:pt>
                <c:pt idx="12">
                  <c:v>6.0</c:v>
                </c:pt>
                <c:pt idx="13">
                  <c:v>3.0</c:v>
                </c:pt>
                <c:pt idx="14">
                  <c:v>5.0</c:v>
                </c:pt>
                <c:pt idx="15">
                  <c:v>2.0</c:v>
                </c:pt>
                <c:pt idx="16">
                  <c:v>1.0</c:v>
                </c:pt>
                <c:pt idx="17">
                  <c:v>5.0</c:v>
                </c:pt>
                <c:pt idx="18">
                  <c:v>7.0</c:v>
                </c:pt>
                <c:pt idx="19">
                  <c:v>5.0</c:v>
                </c:pt>
                <c:pt idx="20">
                  <c:v>10.0</c:v>
                </c:pt>
              </c:numCache>
            </c:numRef>
          </c:val>
        </c:ser>
        <c:ser>
          <c:idx val="3"/>
          <c:order val="3"/>
          <c:tx>
            <c:strRef>
              <c:f>'San Francisco'!$Y$9</c:f>
              <c:strCache>
                <c:ptCount val="1"/>
                <c:pt idx="0">
                  <c:v>Contra Costa</c:v>
                </c:pt>
              </c:strCache>
            </c:strRef>
          </c:tx>
          <c:spPr>
            <a:solidFill>
              <a:schemeClr val="accent4"/>
            </a:solidFill>
            <a:ln>
              <a:noFill/>
            </a:ln>
            <a:effectLst/>
          </c:spPr>
          <c:cat>
            <c:numRef>
              <c:f>'San Francisco'!$Z$3:$AT$3</c:f>
              <c:numCache>
                <c:formatCode>m/d/yyyy</c:formatCode>
                <c:ptCount val="21"/>
                <c:pt idx="0">
                  <c:v>38718.0</c:v>
                </c:pt>
                <c:pt idx="1">
                  <c:v>38899.0</c:v>
                </c:pt>
                <c:pt idx="2">
                  <c:v>39083.0</c:v>
                </c:pt>
                <c:pt idx="3">
                  <c:v>39264.0</c:v>
                </c:pt>
                <c:pt idx="4">
                  <c:v>39448.0</c:v>
                </c:pt>
                <c:pt idx="5">
                  <c:v>39630.0</c:v>
                </c:pt>
                <c:pt idx="6">
                  <c:v>39814.0</c:v>
                </c:pt>
                <c:pt idx="7">
                  <c:v>39995.0</c:v>
                </c:pt>
                <c:pt idx="8">
                  <c:v>40179.0</c:v>
                </c:pt>
                <c:pt idx="9">
                  <c:v>40360.0</c:v>
                </c:pt>
                <c:pt idx="10">
                  <c:v>40544.0</c:v>
                </c:pt>
                <c:pt idx="11">
                  <c:v>40725.0</c:v>
                </c:pt>
                <c:pt idx="12">
                  <c:v>40909.0</c:v>
                </c:pt>
                <c:pt idx="13">
                  <c:v>41091.0</c:v>
                </c:pt>
                <c:pt idx="14">
                  <c:v>41275.0</c:v>
                </c:pt>
                <c:pt idx="15">
                  <c:v>41456.0</c:v>
                </c:pt>
                <c:pt idx="16">
                  <c:v>41640.0</c:v>
                </c:pt>
                <c:pt idx="17">
                  <c:v>41821.0</c:v>
                </c:pt>
                <c:pt idx="18">
                  <c:v>42005.0</c:v>
                </c:pt>
                <c:pt idx="19">
                  <c:v>42186.0</c:v>
                </c:pt>
                <c:pt idx="20">
                  <c:v>42370.0</c:v>
                </c:pt>
              </c:numCache>
            </c:numRef>
          </c:cat>
          <c:val>
            <c:numRef>
              <c:f>'San Francisco'!$Z$9:$AT$9</c:f>
              <c:numCache>
                <c:formatCode>#,##0</c:formatCode>
                <c:ptCount val="21"/>
                <c:pt idx="0">
                  <c:v>10.0</c:v>
                </c:pt>
                <c:pt idx="1">
                  <c:v>8.0</c:v>
                </c:pt>
                <c:pt idx="2">
                  <c:v>9.0</c:v>
                </c:pt>
                <c:pt idx="3">
                  <c:v>7.0</c:v>
                </c:pt>
                <c:pt idx="4">
                  <c:v>5.0</c:v>
                </c:pt>
                <c:pt idx="5">
                  <c:v>6.0</c:v>
                </c:pt>
                <c:pt idx="6">
                  <c:v>4.0</c:v>
                </c:pt>
                <c:pt idx="7">
                  <c:v>4.0</c:v>
                </c:pt>
                <c:pt idx="8">
                  <c:v>3.0</c:v>
                </c:pt>
                <c:pt idx="9">
                  <c:v>3.0</c:v>
                </c:pt>
                <c:pt idx="10">
                  <c:v>2.0</c:v>
                </c:pt>
                <c:pt idx="11">
                  <c:v>9.0</c:v>
                </c:pt>
                <c:pt idx="12">
                  <c:v>3.0</c:v>
                </c:pt>
                <c:pt idx="13">
                  <c:v>1.0</c:v>
                </c:pt>
                <c:pt idx="14">
                  <c:v>3.0</c:v>
                </c:pt>
                <c:pt idx="15">
                  <c:v>6.0</c:v>
                </c:pt>
                <c:pt idx="16">
                  <c:v>7.0</c:v>
                </c:pt>
                <c:pt idx="17">
                  <c:v>10.0</c:v>
                </c:pt>
                <c:pt idx="18">
                  <c:v>3.0</c:v>
                </c:pt>
                <c:pt idx="19">
                  <c:v>4.0</c:v>
                </c:pt>
                <c:pt idx="20">
                  <c:v>10.0</c:v>
                </c:pt>
              </c:numCache>
            </c:numRef>
          </c:val>
        </c:ser>
        <c:ser>
          <c:idx val="4"/>
          <c:order val="4"/>
          <c:tx>
            <c:strRef>
              <c:f>'San Francisco'!$Y$10</c:f>
              <c:strCache>
                <c:ptCount val="1"/>
                <c:pt idx="0">
                  <c:v>Solano</c:v>
                </c:pt>
              </c:strCache>
            </c:strRef>
          </c:tx>
          <c:spPr>
            <a:solidFill>
              <a:schemeClr val="accent5"/>
            </a:solidFill>
            <a:ln w="25400">
              <a:noFill/>
            </a:ln>
            <a:effectLst/>
          </c:spPr>
          <c:cat>
            <c:numRef>
              <c:f>'San Francisco'!$Z$3:$AT$3</c:f>
              <c:numCache>
                <c:formatCode>m/d/yyyy</c:formatCode>
                <c:ptCount val="21"/>
                <c:pt idx="0">
                  <c:v>38718.0</c:v>
                </c:pt>
                <c:pt idx="1">
                  <c:v>38899.0</c:v>
                </c:pt>
                <c:pt idx="2">
                  <c:v>39083.0</c:v>
                </c:pt>
                <c:pt idx="3">
                  <c:v>39264.0</c:v>
                </c:pt>
                <c:pt idx="4">
                  <c:v>39448.0</c:v>
                </c:pt>
                <c:pt idx="5">
                  <c:v>39630.0</c:v>
                </c:pt>
                <c:pt idx="6">
                  <c:v>39814.0</c:v>
                </c:pt>
                <c:pt idx="7">
                  <c:v>39995.0</c:v>
                </c:pt>
                <c:pt idx="8">
                  <c:v>40179.0</c:v>
                </c:pt>
                <c:pt idx="9">
                  <c:v>40360.0</c:v>
                </c:pt>
                <c:pt idx="10">
                  <c:v>40544.0</c:v>
                </c:pt>
                <c:pt idx="11">
                  <c:v>40725.0</c:v>
                </c:pt>
                <c:pt idx="12">
                  <c:v>40909.0</c:v>
                </c:pt>
                <c:pt idx="13">
                  <c:v>41091.0</c:v>
                </c:pt>
                <c:pt idx="14">
                  <c:v>41275.0</c:v>
                </c:pt>
                <c:pt idx="15">
                  <c:v>41456.0</c:v>
                </c:pt>
                <c:pt idx="16">
                  <c:v>41640.0</c:v>
                </c:pt>
                <c:pt idx="17">
                  <c:v>41821.0</c:v>
                </c:pt>
                <c:pt idx="18">
                  <c:v>42005.0</c:v>
                </c:pt>
                <c:pt idx="19">
                  <c:v>42186.0</c:v>
                </c:pt>
                <c:pt idx="20">
                  <c:v>42370.0</c:v>
                </c:pt>
              </c:numCache>
            </c:numRef>
          </c:cat>
          <c:val>
            <c:numRef>
              <c:f>'San Francisco'!$Z$10:$AT$10</c:f>
              <c:numCache>
                <c:formatCode>#,##0</c:formatCode>
                <c:ptCount val="21"/>
                <c:pt idx="0">
                  <c:v>0.0</c:v>
                </c:pt>
                <c:pt idx="1">
                  <c:v>1.0</c:v>
                </c:pt>
                <c:pt idx="2">
                  <c:v>1.0</c:v>
                </c:pt>
                <c:pt idx="3">
                  <c:v>0.0</c:v>
                </c:pt>
                <c:pt idx="4">
                  <c:v>0.0</c:v>
                </c:pt>
                <c:pt idx="5">
                  <c:v>0.0</c:v>
                </c:pt>
                <c:pt idx="6">
                  <c:v>0.0</c:v>
                </c:pt>
                <c:pt idx="7">
                  <c:v>0.0</c:v>
                </c:pt>
                <c:pt idx="8">
                  <c:v>3.0</c:v>
                </c:pt>
                <c:pt idx="9">
                  <c:v>5.0</c:v>
                </c:pt>
                <c:pt idx="10">
                  <c:v>5.0</c:v>
                </c:pt>
                <c:pt idx="11">
                  <c:v>2.0</c:v>
                </c:pt>
                <c:pt idx="12">
                  <c:v>2.0</c:v>
                </c:pt>
                <c:pt idx="13">
                  <c:v>3.0</c:v>
                </c:pt>
                <c:pt idx="14">
                  <c:v>4.0</c:v>
                </c:pt>
                <c:pt idx="15">
                  <c:v>6.0</c:v>
                </c:pt>
                <c:pt idx="16">
                  <c:v>4.0</c:v>
                </c:pt>
                <c:pt idx="17">
                  <c:v>3.0</c:v>
                </c:pt>
                <c:pt idx="18">
                  <c:v>5.0</c:v>
                </c:pt>
                <c:pt idx="19">
                  <c:v>6.0</c:v>
                </c:pt>
                <c:pt idx="20">
                  <c:v>5.0</c:v>
                </c:pt>
              </c:numCache>
            </c:numRef>
          </c:val>
        </c:ser>
        <c:dLbls>
          <c:showLegendKey val="0"/>
          <c:showVal val="0"/>
          <c:showCatName val="0"/>
          <c:showSerName val="0"/>
          <c:showPercent val="0"/>
          <c:showBubbleSize val="0"/>
        </c:dLbls>
        <c:axId val="-2141221384"/>
        <c:axId val="-2088111624"/>
      </c:areaChart>
      <c:dateAx>
        <c:axId val="-2141221384"/>
        <c:scaling>
          <c:orientation val="minMax"/>
          <c:min val="40909.0"/>
        </c:scaling>
        <c:delete val="0"/>
        <c:axPos val="b"/>
        <c:numFmt formatCode="m/d/yyyy"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2088111624"/>
        <c:crosses val="autoZero"/>
        <c:auto val="1"/>
        <c:lblOffset val="100"/>
        <c:baseTimeUnit val="months"/>
        <c:majorUnit val="6.0"/>
        <c:majorTimeUnit val="months"/>
      </c:dateAx>
      <c:valAx>
        <c:axId val="-2088111624"/>
        <c:scaling>
          <c:orientation val="minMax"/>
          <c:max val="800.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2141221384"/>
        <c:crosses val="autoZero"/>
        <c:crossBetween val="midCat"/>
      </c:valAx>
      <c:spPr>
        <a:noFill/>
        <a:ln>
          <a:noFill/>
        </a:ln>
        <a:effectLst/>
      </c:spPr>
    </c:plotArea>
    <c:legend>
      <c:legendPos val="b"/>
      <c:layou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zero"/>
    <c:showDLblsOverMax val="0"/>
  </c:chart>
  <c:spPr>
    <a:noFill/>
    <a:ln>
      <a:noFill/>
    </a:ln>
    <a:effectLst/>
  </c:spPr>
  <c:txPr>
    <a:bodyPr/>
    <a:lstStyle/>
    <a:p>
      <a:pPr>
        <a:defRPr/>
      </a:pPr>
      <a:endParaRPr lang="en-US"/>
    </a:p>
  </c:txPr>
  <c:externalData r:id="rId1">
    <c:autoUpdate val="0"/>
  </c:externalData>
</c:chartSpace>
</file>

<file path=ppt/charts/chart58.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sz="1400" b="0" i="0" kern="1200" spc="0" baseline="0" dirty="0">
                <a:solidFill>
                  <a:srgbClr val="595959"/>
                </a:solidFill>
                <a:effectLst/>
              </a:rPr>
              <a:t>Total Inflow Caseload, San Francisco County                                            (Top 5, Jan. 2016)</a:t>
            </a:r>
            <a:endParaRPr lang="en-US" dirty="0">
              <a:effectLst/>
            </a:endParaRPr>
          </a:p>
        </c:rich>
      </c:tx>
      <c:layout/>
      <c:overlay val="0"/>
      <c:spPr>
        <a:noFill/>
        <a:ln>
          <a:noFill/>
        </a:ln>
        <a:effectLst/>
      </c:spPr>
    </c:title>
    <c:autoTitleDeleted val="0"/>
    <c:plotArea>
      <c:layout/>
      <c:barChart>
        <c:barDir val="col"/>
        <c:grouping val="clustered"/>
        <c:varyColors val="0"/>
        <c:ser>
          <c:idx val="0"/>
          <c:order val="0"/>
          <c:tx>
            <c:v>Total Caseload</c:v>
          </c:tx>
          <c:spPr>
            <a:solidFill>
              <a:schemeClr val="accent1"/>
            </a:solidFill>
            <a:ln>
              <a:noFill/>
            </a:ln>
            <a:effectLst/>
          </c:spPr>
          <c:invertIfNegative val="0"/>
          <c:cat>
            <c:strRef>
              <c:f>'San Francisco'!$Y$68:$Y$72</c:f>
              <c:strCache>
                <c:ptCount val="5"/>
                <c:pt idx="0">
                  <c:v>Alameda</c:v>
                </c:pt>
                <c:pt idx="1">
                  <c:v>San Mateo</c:v>
                </c:pt>
                <c:pt idx="2">
                  <c:v>Sacramento</c:v>
                </c:pt>
                <c:pt idx="3">
                  <c:v>Contra Costa</c:v>
                </c:pt>
                <c:pt idx="4">
                  <c:v>Solano</c:v>
                </c:pt>
              </c:strCache>
            </c:strRef>
          </c:cat>
          <c:val>
            <c:numRef>
              <c:f>'San Francisco'!$Z$68:$Z$72</c:f>
              <c:numCache>
                <c:formatCode>General</c:formatCode>
                <c:ptCount val="5"/>
                <c:pt idx="0">
                  <c:v>24.0</c:v>
                </c:pt>
                <c:pt idx="1">
                  <c:v>18.0</c:v>
                </c:pt>
                <c:pt idx="2">
                  <c:v>10.0</c:v>
                </c:pt>
                <c:pt idx="3">
                  <c:v>10.0</c:v>
                </c:pt>
                <c:pt idx="4">
                  <c:v>5.0</c:v>
                </c:pt>
              </c:numCache>
            </c:numRef>
          </c:val>
        </c:ser>
        <c:dLbls>
          <c:showLegendKey val="0"/>
          <c:showVal val="0"/>
          <c:showCatName val="0"/>
          <c:showSerName val="0"/>
          <c:showPercent val="0"/>
          <c:showBubbleSize val="0"/>
        </c:dLbls>
        <c:gapWidth val="219"/>
        <c:overlap val="-27"/>
        <c:axId val="-2087907912"/>
        <c:axId val="-2067910440"/>
      </c:barChart>
      <c:lineChart>
        <c:grouping val="standard"/>
        <c:varyColors val="0"/>
        <c:ser>
          <c:idx val="1"/>
          <c:order val="1"/>
          <c:tx>
            <c:v>Cumulative Percent</c:v>
          </c:tx>
          <c:spPr>
            <a:ln w="28575" cap="rnd">
              <a:solidFill>
                <a:schemeClr val="accent2"/>
              </a:solidFill>
              <a:round/>
            </a:ln>
            <a:effectLst/>
          </c:spPr>
          <c:marker>
            <c:symbol val="circle"/>
            <c:size val="5"/>
            <c:spPr>
              <a:solidFill>
                <a:schemeClr val="accent2"/>
              </a:solidFill>
              <a:ln w="9525">
                <a:solidFill>
                  <a:schemeClr val="accent2"/>
                </a:solidFill>
              </a:ln>
              <a:effectLst/>
            </c:spPr>
          </c:marker>
          <c:cat>
            <c:strRef>
              <c:f>'San Francisco'!$Y$68:$Y$72</c:f>
              <c:strCache>
                <c:ptCount val="5"/>
                <c:pt idx="0">
                  <c:v>Alameda</c:v>
                </c:pt>
                <c:pt idx="1">
                  <c:v>San Mateo</c:v>
                </c:pt>
                <c:pt idx="2">
                  <c:v>Sacramento</c:v>
                </c:pt>
                <c:pt idx="3">
                  <c:v>Contra Costa</c:v>
                </c:pt>
                <c:pt idx="4">
                  <c:v>Solano</c:v>
                </c:pt>
              </c:strCache>
            </c:strRef>
          </c:cat>
          <c:val>
            <c:numRef>
              <c:f>'San Francisco'!$AC$68:$AC$72</c:f>
              <c:numCache>
                <c:formatCode>0%</c:formatCode>
                <c:ptCount val="5"/>
                <c:pt idx="0">
                  <c:v>0.272727272727273</c:v>
                </c:pt>
                <c:pt idx="1">
                  <c:v>0.482758620689655</c:v>
                </c:pt>
                <c:pt idx="2">
                  <c:v>0.597701149425287</c:v>
                </c:pt>
                <c:pt idx="3">
                  <c:v>0.712643678160919</c:v>
                </c:pt>
                <c:pt idx="4">
                  <c:v>0.770114942528736</c:v>
                </c:pt>
              </c:numCache>
            </c:numRef>
          </c:val>
          <c:smooth val="0"/>
        </c:ser>
        <c:dLbls>
          <c:showLegendKey val="0"/>
          <c:showVal val="0"/>
          <c:showCatName val="0"/>
          <c:showSerName val="0"/>
          <c:showPercent val="0"/>
          <c:showBubbleSize val="0"/>
        </c:dLbls>
        <c:marker val="1"/>
        <c:smooth val="0"/>
        <c:axId val="-2084251048"/>
        <c:axId val="-2102611736"/>
      </c:lineChart>
      <c:catAx>
        <c:axId val="-208790791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2067910440"/>
        <c:crosses val="autoZero"/>
        <c:auto val="1"/>
        <c:lblAlgn val="ctr"/>
        <c:lblOffset val="100"/>
        <c:noMultiLvlLbl val="0"/>
      </c:catAx>
      <c:valAx>
        <c:axId val="-2067910440"/>
        <c:scaling>
          <c:orientation val="minMax"/>
          <c:max val="120.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2087907912"/>
        <c:crosses val="autoZero"/>
        <c:crossBetween val="between"/>
      </c:valAx>
      <c:valAx>
        <c:axId val="-2102611736"/>
        <c:scaling>
          <c:orientation val="minMax"/>
          <c:max val="1.0"/>
        </c:scaling>
        <c:delete val="0"/>
        <c:axPos val="r"/>
        <c:numFmt formatCode="0%" sourceLinked="1"/>
        <c:majorTickMark val="out"/>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2084251048"/>
        <c:crosses val="max"/>
        <c:crossBetween val="between"/>
      </c:valAx>
      <c:catAx>
        <c:axId val="-2084251048"/>
        <c:scaling>
          <c:orientation val="minMax"/>
        </c:scaling>
        <c:delete val="1"/>
        <c:axPos val="b"/>
        <c:numFmt formatCode="General" sourceLinked="1"/>
        <c:majorTickMark val="out"/>
        <c:minorTickMark val="none"/>
        <c:tickLblPos val="nextTo"/>
        <c:crossAx val="-2102611736"/>
        <c:crosses val="autoZero"/>
        <c:auto val="1"/>
        <c:lblAlgn val="ctr"/>
        <c:lblOffset val="100"/>
        <c:noMultiLvlLbl val="0"/>
      </c:catAx>
      <c:spPr>
        <a:noFill/>
        <a:ln>
          <a:noFill/>
        </a:ln>
        <a:effectLst/>
      </c:spPr>
    </c:plotArea>
    <c:legend>
      <c:legendPos val="b"/>
      <c:layou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59.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00" b="0" i="0" u="none" strike="noStrike" kern="1200" spc="0" baseline="0">
                <a:solidFill>
                  <a:schemeClr val="tx1">
                    <a:lumMod val="65000"/>
                    <a:lumOff val="35000"/>
                  </a:schemeClr>
                </a:solidFill>
                <a:latin typeface="+mn-lt"/>
                <a:ea typeface="+mn-ea"/>
                <a:cs typeface="+mn-cs"/>
              </a:defRPr>
            </a:pPr>
            <a:r>
              <a:rPr lang="en-US" sz="1800" b="0" i="0" baseline="0" dirty="0">
                <a:effectLst/>
              </a:rPr>
              <a:t>Change in Total </a:t>
            </a:r>
            <a:r>
              <a:rPr lang="en-US" sz="1800" b="0" i="0" baseline="0" dirty="0" smtClean="0">
                <a:effectLst/>
              </a:rPr>
              <a:t>Caseload</a:t>
            </a:r>
            <a:r>
              <a:rPr lang="en-US" sz="1800" b="0" i="0" baseline="0" dirty="0">
                <a:effectLst/>
              </a:rPr>
              <a:t> </a:t>
            </a:r>
            <a:r>
              <a:rPr lang="en-US" sz="1800" b="0" i="0" baseline="0" dirty="0" smtClean="0">
                <a:effectLst/>
              </a:rPr>
              <a:t>San </a:t>
            </a:r>
            <a:r>
              <a:rPr lang="en-US" sz="1800" b="0" i="0" baseline="0" dirty="0">
                <a:effectLst/>
              </a:rPr>
              <a:t>Mateo </a:t>
            </a:r>
            <a:r>
              <a:rPr lang="en-US" sz="1800" b="0" i="0" baseline="0" dirty="0" smtClean="0">
                <a:effectLst/>
              </a:rPr>
              <a:t>County</a:t>
            </a:r>
          </a:p>
          <a:p>
            <a:pPr>
              <a:defRPr sz="1800" b="0" i="0" u="none" strike="noStrike" kern="1200" spc="0" baseline="0">
                <a:solidFill>
                  <a:schemeClr val="tx1">
                    <a:lumMod val="65000"/>
                    <a:lumOff val="35000"/>
                  </a:schemeClr>
                </a:solidFill>
                <a:latin typeface="+mn-lt"/>
                <a:ea typeface="+mn-ea"/>
                <a:cs typeface="+mn-cs"/>
              </a:defRPr>
            </a:pPr>
            <a:r>
              <a:rPr lang="en-US" sz="1800" b="0" i="0" baseline="0" dirty="0" smtClean="0">
                <a:effectLst/>
              </a:rPr>
              <a:t>2012-2016</a:t>
            </a:r>
            <a:endParaRPr lang="en-US" sz="1800" dirty="0">
              <a:effectLst/>
            </a:endParaRPr>
          </a:p>
        </c:rich>
      </c:tx>
      <c:layout/>
      <c:overlay val="0"/>
      <c:spPr>
        <a:noFill/>
        <a:ln>
          <a:noFill/>
        </a:ln>
        <a:effectLst/>
      </c:spPr>
    </c:title>
    <c:autoTitleDeleted val="0"/>
    <c:plotArea>
      <c:layout/>
      <c:lineChart>
        <c:grouping val="standard"/>
        <c:varyColors val="0"/>
        <c:ser>
          <c:idx val="0"/>
          <c:order val="0"/>
          <c:spPr>
            <a:ln w="28575" cap="rnd">
              <a:solidFill>
                <a:schemeClr val="accent1"/>
              </a:solidFill>
              <a:round/>
            </a:ln>
            <a:effectLst/>
          </c:spPr>
          <c:marker>
            <c:symbol val="none"/>
          </c:marker>
          <c:cat>
            <c:numRef>
              <c:f>'San Mateo'!$AL$3:$AT$3</c:f>
              <c:numCache>
                <c:formatCode>m/d/yyyy</c:formatCode>
                <c:ptCount val="9"/>
                <c:pt idx="0">
                  <c:v>40909.0</c:v>
                </c:pt>
                <c:pt idx="1">
                  <c:v>41091.0</c:v>
                </c:pt>
                <c:pt idx="2">
                  <c:v>41275.0</c:v>
                </c:pt>
                <c:pt idx="3">
                  <c:v>41456.0</c:v>
                </c:pt>
                <c:pt idx="4">
                  <c:v>41640.0</c:v>
                </c:pt>
                <c:pt idx="5">
                  <c:v>41821.0</c:v>
                </c:pt>
                <c:pt idx="6">
                  <c:v>42005.0</c:v>
                </c:pt>
                <c:pt idx="7">
                  <c:v>42186.0</c:v>
                </c:pt>
                <c:pt idx="8">
                  <c:v>42370.0</c:v>
                </c:pt>
              </c:numCache>
            </c:numRef>
          </c:cat>
          <c:val>
            <c:numRef>
              <c:f>'San Mateo'!$AL$4:$AT$4</c:f>
              <c:numCache>
                <c:formatCode>#,##0</c:formatCode>
                <c:ptCount val="9"/>
                <c:pt idx="0">
                  <c:v>302.0</c:v>
                </c:pt>
                <c:pt idx="1">
                  <c:v>334.0</c:v>
                </c:pt>
                <c:pt idx="2">
                  <c:v>349.0</c:v>
                </c:pt>
                <c:pt idx="3">
                  <c:v>352.0</c:v>
                </c:pt>
                <c:pt idx="4">
                  <c:v>343.0</c:v>
                </c:pt>
                <c:pt idx="5">
                  <c:v>350.0</c:v>
                </c:pt>
                <c:pt idx="6">
                  <c:v>318.0</c:v>
                </c:pt>
                <c:pt idx="7">
                  <c:v>304.0</c:v>
                </c:pt>
                <c:pt idx="8">
                  <c:v>285.0</c:v>
                </c:pt>
              </c:numCache>
            </c:numRef>
          </c:val>
          <c:smooth val="1"/>
        </c:ser>
        <c:dLbls>
          <c:showLegendKey val="0"/>
          <c:showVal val="0"/>
          <c:showCatName val="0"/>
          <c:showSerName val="0"/>
          <c:showPercent val="0"/>
          <c:showBubbleSize val="0"/>
        </c:dLbls>
        <c:marker val="1"/>
        <c:smooth val="0"/>
        <c:axId val="-2067889992"/>
        <c:axId val="-2068702648"/>
      </c:lineChart>
      <c:dateAx>
        <c:axId val="-2067889992"/>
        <c:scaling>
          <c:orientation val="minMax"/>
        </c:scaling>
        <c:delete val="0"/>
        <c:axPos val="b"/>
        <c:numFmt formatCode="m/d/yyyy" sourceLinked="1"/>
        <c:majorTickMark val="none"/>
        <c:minorTickMark val="none"/>
        <c:tickLblPos val="nextTo"/>
        <c:spPr>
          <a:noFill/>
          <a:ln w="9525" cap="flat" cmpd="sng" algn="ctr">
            <a:solidFill>
              <a:schemeClr val="tx1">
                <a:lumMod val="15000"/>
                <a:lumOff val="85000"/>
              </a:schemeClr>
            </a:solidFill>
            <a:round/>
          </a:ln>
          <a:effectLst/>
        </c:spPr>
        <c:txPr>
          <a:bodyPr rot="5400000" spcFirstLastPara="1" vertOverflow="ellipsis"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2068702648"/>
        <c:crosses val="autoZero"/>
        <c:auto val="1"/>
        <c:lblOffset val="100"/>
        <c:baseTimeUnit val="months"/>
        <c:majorUnit val="6.0"/>
        <c:majorTimeUnit val="months"/>
      </c:dateAx>
      <c:valAx>
        <c:axId val="-2068702648"/>
        <c:scaling>
          <c:orientation val="minMax"/>
          <c:max val="425.0"/>
          <c:min val="200.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2067889992"/>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00" b="0" i="0" u="none" strike="noStrike" kern="1200" spc="0" baseline="0">
                <a:solidFill>
                  <a:schemeClr val="tx1">
                    <a:lumMod val="65000"/>
                    <a:lumOff val="35000"/>
                  </a:schemeClr>
                </a:solidFill>
                <a:latin typeface="+mn-lt"/>
                <a:ea typeface="+mn-ea"/>
                <a:cs typeface="+mn-cs"/>
              </a:defRPr>
            </a:pPr>
            <a:r>
              <a:rPr lang="en-US" sz="1800" dirty="0" smtClean="0"/>
              <a:t>Bay Area Total</a:t>
            </a:r>
            <a:r>
              <a:rPr lang="en-US" sz="1800" baseline="0" dirty="0" smtClean="0"/>
              <a:t> Caseload: 2012 to 2016</a:t>
            </a:r>
            <a:endParaRPr lang="en-US" sz="1800" dirty="0"/>
          </a:p>
        </c:rich>
      </c:tx>
      <c:layout/>
      <c:overlay val="0"/>
      <c:spPr>
        <a:noFill/>
        <a:ln>
          <a:noFill/>
        </a:ln>
        <a:effectLst/>
      </c:spPr>
    </c:title>
    <c:autoTitleDeleted val="0"/>
    <c:plotArea>
      <c:layout>
        <c:manualLayout>
          <c:layoutTarget val="inner"/>
          <c:xMode val="edge"/>
          <c:yMode val="edge"/>
          <c:x val="0.148615895599142"/>
          <c:y val="0.108039053315294"/>
          <c:w val="0.791619010731813"/>
          <c:h val="0.771666841032934"/>
        </c:manualLayout>
      </c:layout>
      <c:barChart>
        <c:barDir val="bar"/>
        <c:grouping val="stacked"/>
        <c:varyColors val="0"/>
        <c:ser>
          <c:idx val="0"/>
          <c:order val="0"/>
          <c:tx>
            <c:strRef>
              <c:f>workspace_v1!$A$245</c:f>
              <c:strCache>
                <c:ptCount val="1"/>
                <c:pt idx="0">
                  <c:v>Base</c:v>
                </c:pt>
              </c:strCache>
            </c:strRef>
          </c:tx>
          <c:spPr>
            <a:solidFill>
              <a:srgbClr val="5881CC"/>
            </a:solidFill>
            <a:ln>
              <a:noFill/>
            </a:ln>
            <a:effectLst/>
          </c:spPr>
          <c:invertIfNegative val="0"/>
          <c:cat>
            <c:numRef>
              <c:f>workspace_v1!$B$244:$V$244</c:f>
              <c:numCache>
                <c:formatCode>m/d/yyyy</c:formatCode>
                <c:ptCount val="9"/>
                <c:pt idx="0">
                  <c:v>40909.0</c:v>
                </c:pt>
                <c:pt idx="1">
                  <c:v>41091.0</c:v>
                </c:pt>
                <c:pt idx="2">
                  <c:v>41275.0</c:v>
                </c:pt>
                <c:pt idx="3">
                  <c:v>41456.0</c:v>
                </c:pt>
                <c:pt idx="4">
                  <c:v>41640.0</c:v>
                </c:pt>
                <c:pt idx="5">
                  <c:v>41821.0</c:v>
                </c:pt>
                <c:pt idx="6">
                  <c:v>42005.0</c:v>
                </c:pt>
                <c:pt idx="7">
                  <c:v>42186.0</c:v>
                </c:pt>
                <c:pt idx="8">
                  <c:v>42370.0</c:v>
                </c:pt>
              </c:numCache>
              <c:extLst/>
            </c:numRef>
          </c:cat>
          <c:val>
            <c:numRef>
              <c:f>workspace_v1!$B$245:$V$245</c:f>
              <c:numCache>
                <c:formatCode>#,##0</c:formatCode>
                <c:ptCount val="9"/>
                <c:pt idx="0">
                  <c:v>3304.0</c:v>
                </c:pt>
                <c:pt idx="1">
                  <c:v>3348.0</c:v>
                </c:pt>
                <c:pt idx="2">
                  <c:v>3515.0</c:v>
                </c:pt>
                <c:pt idx="3">
                  <c:v>3669.0</c:v>
                </c:pt>
                <c:pt idx="4">
                  <c:v>3665.0</c:v>
                </c:pt>
                <c:pt idx="5">
                  <c:v>3818.0</c:v>
                </c:pt>
                <c:pt idx="6">
                  <c:v>3795.0</c:v>
                </c:pt>
                <c:pt idx="7">
                  <c:v>3566.0</c:v>
                </c:pt>
                <c:pt idx="8">
                  <c:v>3491.0</c:v>
                </c:pt>
              </c:numCache>
              <c:extLst/>
            </c:numRef>
          </c:val>
        </c:ser>
        <c:ser>
          <c:idx val="1"/>
          <c:order val="1"/>
          <c:tx>
            <c:strRef>
              <c:f>workspace_v1!$A$246</c:f>
              <c:strCache>
                <c:ptCount val="1"/>
                <c:pt idx="0">
                  <c:v>In-Flow</c:v>
                </c:pt>
              </c:strCache>
            </c:strRef>
          </c:tx>
          <c:spPr>
            <a:solidFill>
              <a:schemeClr val="accent5">
                <a:lumMod val="60000"/>
                <a:lumOff val="40000"/>
              </a:schemeClr>
            </a:solidFill>
            <a:ln>
              <a:noFill/>
            </a:ln>
            <a:effectLst/>
          </c:spPr>
          <c:invertIfNegative val="0"/>
          <c:cat>
            <c:numRef>
              <c:f>workspace_v1!$B$244:$V$244</c:f>
              <c:numCache>
                <c:formatCode>m/d/yyyy</c:formatCode>
                <c:ptCount val="9"/>
                <c:pt idx="0">
                  <c:v>40909.0</c:v>
                </c:pt>
                <c:pt idx="1">
                  <c:v>41091.0</c:v>
                </c:pt>
                <c:pt idx="2">
                  <c:v>41275.0</c:v>
                </c:pt>
                <c:pt idx="3">
                  <c:v>41456.0</c:v>
                </c:pt>
                <c:pt idx="4">
                  <c:v>41640.0</c:v>
                </c:pt>
                <c:pt idx="5">
                  <c:v>41821.0</c:v>
                </c:pt>
                <c:pt idx="6">
                  <c:v>42005.0</c:v>
                </c:pt>
                <c:pt idx="7">
                  <c:v>42186.0</c:v>
                </c:pt>
                <c:pt idx="8">
                  <c:v>42370.0</c:v>
                </c:pt>
              </c:numCache>
              <c:extLst/>
            </c:numRef>
          </c:cat>
          <c:val>
            <c:numRef>
              <c:f>workspace_v1!$B$246:$V$246</c:f>
              <c:numCache>
                <c:formatCode>#,##0</c:formatCode>
                <c:ptCount val="9"/>
                <c:pt idx="0">
                  <c:v>1153.0</c:v>
                </c:pt>
                <c:pt idx="1">
                  <c:v>1214.0</c:v>
                </c:pt>
                <c:pt idx="2">
                  <c:v>1238.0</c:v>
                </c:pt>
                <c:pt idx="3">
                  <c:v>1254.0</c:v>
                </c:pt>
                <c:pt idx="4">
                  <c:v>1239.0</c:v>
                </c:pt>
                <c:pt idx="5">
                  <c:v>1265.0</c:v>
                </c:pt>
                <c:pt idx="6">
                  <c:v>1239.0</c:v>
                </c:pt>
                <c:pt idx="7">
                  <c:v>1233.0</c:v>
                </c:pt>
                <c:pt idx="8">
                  <c:v>1217.0</c:v>
                </c:pt>
              </c:numCache>
              <c:extLst/>
            </c:numRef>
          </c:val>
        </c:ser>
        <c:ser>
          <c:idx val="2"/>
          <c:order val="2"/>
          <c:tx>
            <c:strRef>
              <c:f>workspace_v1!$A$247</c:f>
              <c:strCache>
                <c:ptCount val="1"/>
                <c:pt idx="0">
                  <c:v>Out-Flow</c:v>
                </c:pt>
              </c:strCache>
            </c:strRef>
          </c:tx>
          <c:spPr>
            <a:solidFill>
              <a:srgbClr val="00C459"/>
            </a:solidFill>
            <a:ln>
              <a:noFill/>
            </a:ln>
            <a:effectLst/>
          </c:spPr>
          <c:invertIfNegative val="0"/>
          <c:cat>
            <c:numRef>
              <c:f>workspace_v1!$B$244:$V$244</c:f>
              <c:numCache>
                <c:formatCode>m/d/yyyy</c:formatCode>
                <c:ptCount val="9"/>
                <c:pt idx="0">
                  <c:v>40909.0</c:v>
                </c:pt>
                <c:pt idx="1">
                  <c:v>41091.0</c:v>
                </c:pt>
                <c:pt idx="2">
                  <c:v>41275.0</c:v>
                </c:pt>
                <c:pt idx="3">
                  <c:v>41456.0</c:v>
                </c:pt>
                <c:pt idx="4">
                  <c:v>41640.0</c:v>
                </c:pt>
                <c:pt idx="5">
                  <c:v>41821.0</c:v>
                </c:pt>
                <c:pt idx="6">
                  <c:v>42005.0</c:v>
                </c:pt>
                <c:pt idx="7">
                  <c:v>42186.0</c:v>
                </c:pt>
                <c:pt idx="8">
                  <c:v>42370.0</c:v>
                </c:pt>
              </c:numCache>
              <c:extLst/>
            </c:numRef>
          </c:cat>
          <c:val>
            <c:numRef>
              <c:f>workspace_v1!$B$247:$V$247</c:f>
              <c:numCache>
                <c:formatCode>General</c:formatCode>
                <c:ptCount val="9"/>
                <c:pt idx="0">
                  <c:v>-1905.0</c:v>
                </c:pt>
                <c:pt idx="1">
                  <c:v>-1992.0</c:v>
                </c:pt>
                <c:pt idx="2">
                  <c:v>-2055.0</c:v>
                </c:pt>
                <c:pt idx="3">
                  <c:v>-2153.0</c:v>
                </c:pt>
                <c:pt idx="4">
                  <c:v>-2122.0</c:v>
                </c:pt>
                <c:pt idx="5">
                  <c:v>-2208.0</c:v>
                </c:pt>
                <c:pt idx="6">
                  <c:v>-2237.0</c:v>
                </c:pt>
                <c:pt idx="7">
                  <c:v>-2284.0</c:v>
                </c:pt>
                <c:pt idx="8">
                  <c:v>-2239.0</c:v>
                </c:pt>
              </c:numCache>
              <c:extLst/>
            </c:numRef>
          </c:val>
        </c:ser>
        <c:dLbls>
          <c:showLegendKey val="0"/>
          <c:showVal val="0"/>
          <c:showCatName val="0"/>
          <c:showSerName val="0"/>
          <c:showPercent val="0"/>
          <c:showBubbleSize val="0"/>
        </c:dLbls>
        <c:gapWidth val="150"/>
        <c:overlap val="100"/>
        <c:axId val="-2146366344"/>
        <c:axId val="-2140030904"/>
      </c:barChart>
      <c:catAx>
        <c:axId val="-2146366344"/>
        <c:scaling>
          <c:orientation val="maxMin"/>
        </c:scaling>
        <c:delete val="0"/>
        <c:axPos val="l"/>
        <c:numFmt formatCode="m/d/yyyy" sourceLinked="1"/>
        <c:majorTickMark val="none"/>
        <c:minorTickMark val="none"/>
        <c:tickLblPos val="low"/>
        <c:spPr>
          <a:noFill/>
          <a:ln w="9525" cap="flat" cmpd="sng" algn="ctr">
            <a:solidFill>
              <a:schemeClr val="bg2">
                <a:lumMod val="50000"/>
              </a:schemeClr>
            </a:solidFill>
            <a:round/>
          </a:ln>
          <a:effectLst/>
        </c:spPr>
        <c:txPr>
          <a:bodyPr rot="-600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crossAx val="-2140030904"/>
        <c:crosses val="autoZero"/>
        <c:auto val="0"/>
        <c:lblAlgn val="ctr"/>
        <c:lblOffset val="250"/>
        <c:noMultiLvlLbl val="0"/>
      </c:catAx>
      <c:valAx>
        <c:axId val="-2140030904"/>
        <c:scaling>
          <c:orientation val="minMax"/>
          <c:max val="5000.0"/>
          <c:min val="-5000.0"/>
        </c:scaling>
        <c:delete val="0"/>
        <c:axPos val="t"/>
        <c:majorGridlines>
          <c:spPr>
            <a:ln w="6350" cap="flat" cmpd="sng" algn="ctr">
              <a:solidFill>
                <a:schemeClr val="tx1">
                  <a:lumMod val="15000"/>
                  <a:lumOff val="85000"/>
                </a:schemeClr>
              </a:solidFill>
              <a:round/>
            </a:ln>
            <a:effectLst/>
          </c:spPr>
        </c:majorGridlines>
        <c:numFmt formatCode="#,##0" sourceLinked="1"/>
        <c:majorTickMark val="none"/>
        <c:minorTickMark val="none"/>
        <c:tickLblPos val="high"/>
        <c:spPr>
          <a:noFill/>
          <a:ln>
            <a:noFill/>
          </a:ln>
          <a:effectLst/>
        </c:spPr>
        <c:txPr>
          <a:bodyPr rot="-60000000" spcFirstLastPara="1" vertOverflow="ellipsis" vert="horz" wrap="square" anchor="ctr" anchorCtr="1"/>
          <a:lstStyle/>
          <a:p>
            <a:pPr>
              <a:defRPr sz="1100" b="0" i="0" u="none" strike="noStrike" kern="1200" baseline="0">
                <a:solidFill>
                  <a:schemeClr val="tx1">
                    <a:lumMod val="65000"/>
                    <a:lumOff val="35000"/>
                  </a:schemeClr>
                </a:solidFill>
                <a:latin typeface="+mn-lt"/>
                <a:ea typeface="+mn-ea"/>
                <a:cs typeface="+mn-cs"/>
              </a:defRPr>
            </a:pPr>
            <a:endParaRPr lang="en-US"/>
          </a:p>
        </c:txPr>
        <c:crossAx val="-2146366344"/>
        <c:crosses val="autoZero"/>
        <c:crossBetween val="between"/>
      </c:valAx>
      <c:spPr>
        <a:noFill/>
        <a:ln>
          <a:noFill/>
        </a:ln>
        <a:effectLst/>
      </c:spPr>
    </c:plotArea>
    <c:legend>
      <c:legendPos val="b"/>
      <c:layout/>
      <c:overlay val="0"/>
      <c:spPr>
        <a:noFill/>
        <a:ln>
          <a:noFill/>
        </a:ln>
        <a:effectLst/>
      </c:spPr>
      <c:txPr>
        <a:bodyPr rot="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solidFill>
      <a:schemeClr val="bg1"/>
    </a:solidFill>
    <a:ln w="9525" cap="flat" cmpd="sng" algn="ctr">
      <a:noFill/>
      <a:round/>
    </a:ln>
    <a:effectLst/>
  </c:spPr>
  <c:txPr>
    <a:bodyPr/>
    <a:lstStyle/>
    <a:p>
      <a:pPr>
        <a:defRPr/>
      </a:pPr>
      <a:endParaRPr lang="en-US"/>
    </a:p>
  </c:txPr>
  <c:externalData r:id="rId1">
    <c:autoUpdate val="0"/>
  </c:externalData>
  <c:userShapes r:id="rId2"/>
</c:chartSpace>
</file>

<file path=ppt/charts/chart60.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sz="1400" b="0" i="0" baseline="0" dirty="0">
                <a:effectLst/>
              </a:rPr>
              <a:t>Change in Outflow Caseload, San Mateo County</a:t>
            </a:r>
            <a:endParaRPr lang="en-US" sz="1400" dirty="0">
              <a:effectLst/>
            </a:endParaRPr>
          </a:p>
          <a:p>
            <a:pPr>
              <a:defRPr sz="1400" b="0" i="0" u="none" strike="noStrike" kern="1200" spc="0" baseline="0">
                <a:solidFill>
                  <a:schemeClr val="tx1">
                    <a:lumMod val="65000"/>
                    <a:lumOff val="35000"/>
                  </a:schemeClr>
                </a:solidFill>
                <a:latin typeface="+mn-lt"/>
                <a:ea typeface="+mn-ea"/>
                <a:cs typeface="+mn-cs"/>
              </a:defRPr>
            </a:pPr>
            <a:r>
              <a:rPr lang="en-US" sz="1400" b="0" i="0" baseline="0" dirty="0">
                <a:effectLst/>
              </a:rPr>
              <a:t> (All)</a:t>
            </a:r>
            <a:endParaRPr lang="en-US" sz="1400" dirty="0">
              <a:effectLst/>
            </a:endParaRPr>
          </a:p>
        </c:rich>
      </c:tx>
      <c:layout/>
      <c:overlay val="0"/>
      <c:spPr>
        <a:noFill/>
        <a:ln>
          <a:noFill/>
        </a:ln>
        <a:effectLst/>
      </c:spPr>
    </c:title>
    <c:autoTitleDeleted val="0"/>
    <c:plotArea>
      <c:layout/>
      <c:areaChart>
        <c:grouping val="stacked"/>
        <c:varyColors val="0"/>
        <c:ser>
          <c:idx val="0"/>
          <c:order val="0"/>
          <c:spPr>
            <a:solidFill>
              <a:schemeClr val="accent1"/>
            </a:solidFill>
            <a:ln>
              <a:noFill/>
            </a:ln>
            <a:effectLst/>
          </c:spPr>
          <c:cat>
            <c:numRef>
              <c:f>'San Mateo'!$B$3:$V$3</c:f>
              <c:numCache>
                <c:formatCode>m/d/yyyy</c:formatCode>
                <c:ptCount val="21"/>
                <c:pt idx="0">
                  <c:v>38718.0</c:v>
                </c:pt>
                <c:pt idx="1">
                  <c:v>38899.0</c:v>
                </c:pt>
                <c:pt idx="2">
                  <c:v>39083.0</c:v>
                </c:pt>
                <c:pt idx="3">
                  <c:v>39264.0</c:v>
                </c:pt>
                <c:pt idx="4">
                  <c:v>39448.0</c:v>
                </c:pt>
                <c:pt idx="5">
                  <c:v>39630.0</c:v>
                </c:pt>
                <c:pt idx="6">
                  <c:v>39814.0</c:v>
                </c:pt>
                <c:pt idx="7">
                  <c:v>39995.0</c:v>
                </c:pt>
                <c:pt idx="8">
                  <c:v>40179.0</c:v>
                </c:pt>
                <c:pt idx="9">
                  <c:v>40360.0</c:v>
                </c:pt>
                <c:pt idx="10">
                  <c:v>40544.0</c:v>
                </c:pt>
                <c:pt idx="11">
                  <c:v>40725.0</c:v>
                </c:pt>
                <c:pt idx="12">
                  <c:v>40909.0</c:v>
                </c:pt>
                <c:pt idx="13">
                  <c:v>41091.0</c:v>
                </c:pt>
                <c:pt idx="14">
                  <c:v>41275.0</c:v>
                </c:pt>
                <c:pt idx="15">
                  <c:v>41456.0</c:v>
                </c:pt>
                <c:pt idx="16">
                  <c:v>41640.0</c:v>
                </c:pt>
                <c:pt idx="17">
                  <c:v>41821.0</c:v>
                </c:pt>
                <c:pt idx="18">
                  <c:v>42005.0</c:v>
                </c:pt>
                <c:pt idx="19">
                  <c:v>42186.0</c:v>
                </c:pt>
                <c:pt idx="20">
                  <c:v>42370.0</c:v>
                </c:pt>
              </c:numCache>
            </c:numRef>
          </c:cat>
          <c:val>
            <c:numRef>
              <c:f>'San Mateo'!$B$65:$V$65</c:f>
              <c:numCache>
                <c:formatCode>#,##0</c:formatCode>
                <c:ptCount val="21"/>
                <c:pt idx="0">
                  <c:v>183.0</c:v>
                </c:pt>
                <c:pt idx="1">
                  <c:v>194.0</c:v>
                </c:pt>
                <c:pt idx="2">
                  <c:v>173.0</c:v>
                </c:pt>
                <c:pt idx="3">
                  <c:v>178.0</c:v>
                </c:pt>
                <c:pt idx="4">
                  <c:v>175.0</c:v>
                </c:pt>
                <c:pt idx="5">
                  <c:v>157.0</c:v>
                </c:pt>
                <c:pt idx="6">
                  <c:v>120.0</c:v>
                </c:pt>
                <c:pt idx="7">
                  <c:v>113.0</c:v>
                </c:pt>
                <c:pt idx="8">
                  <c:v>110.0</c:v>
                </c:pt>
                <c:pt idx="9">
                  <c:v>101.0</c:v>
                </c:pt>
                <c:pt idx="10">
                  <c:v>110.0</c:v>
                </c:pt>
                <c:pt idx="11">
                  <c:v>100.0</c:v>
                </c:pt>
                <c:pt idx="12">
                  <c:v>110.0</c:v>
                </c:pt>
                <c:pt idx="13">
                  <c:v>105.0</c:v>
                </c:pt>
                <c:pt idx="14">
                  <c:v>124.0</c:v>
                </c:pt>
                <c:pt idx="15">
                  <c:v>133.0</c:v>
                </c:pt>
                <c:pt idx="16">
                  <c:v>109.0</c:v>
                </c:pt>
                <c:pt idx="17">
                  <c:v>115.0</c:v>
                </c:pt>
                <c:pt idx="18">
                  <c:v>137.0</c:v>
                </c:pt>
                <c:pt idx="19">
                  <c:v>150.0</c:v>
                </c:pt>
                <c:pt idx="20">
                  <c:v>147.0</c:v>
                </c:pt>
              </c:numCache>
            </c:numRef>
          </c:val>
        </c:ser>
        <c:dLbls>
          <c:showLegendKey val="0"/>
          <c:showVal val="0"/>
          <c:showCatName val="0"/>
          <c:showSerName val="0"/>
          <c:showPercent val="0"/>
          <c:showBubbleSize val="0"/>
        </c:dLbls>
        <c:axId val="-2142711368"/>
        <c:axId val="-2126499992"/>
      </c:areaChart>
      <c:dateAx>
        <c:axId val="-2142711368"/>
        <c:scaling>
          <c:orientation val="minMax"/>
          <c:min val="40909.0"/>
        </c:scaling>
        <c:delete val="0"/>
        <c:axPos val="b"/>
        <c:numFmt formatCode="m/d/yyyy"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2126499992"/>
        <c:crosses val="autoZero"/>
        <c:auto val="1"/>
        <c:lblOffset val="100"/>
        <c:baseTimeUnit val="months"/>
        <c:majorUnit val="6.0"/>
        <c:majorTimeUnit val="months"/>
      </c:dateAx>
      <c:valAx>
        <c:axId val="-2126499992"/>
        <c:scaling>
          <c:orientation val="minMax"/>
          <c:max val="300.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2142711368"/>
        <c:crosses val="autoZero"/>
        <c:crossBetween val="midCat"/>
      </c:valAx>
      <c:spPr>
        <a:noFill/>
        <a:ln>
          <a:noFill/>
        </a:ln>
        <a:effectLst/>
      </c:spPr>
    </c:plotArea>
    <c:plotVisOnly val="1"/>
    <c:dispBlanksAs val="zero"/>
    <c:showDLblsOverMax val="0"/>
  </c:chart>
  <c:spPr>
    <a:noFill/>
    <a:ln>
      <a:noFill/>
    </a:ln>
    <a:effectLst/>
  </c:spPr>
  <c:txPr>
    <a:bodyPr/>
    <a:lstStyle/>
    <a:p>
      <a:pPr>
        <a:defRPr/>
      </a:pPr>
      <a:endParaRPr lang="en-US"/>
    </a:p>
  </c:txPr>
  <c:externalData r:id="rId1">
    <c:autoUpdate val="0"/>
  </c:externalData>
</c:chartSpace>
</file>

<file path=ppt/charts/chart6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sz="1400" b="0" i="0" baseline="0" dirty="0">
                <a:effectLst/>
              </a:rPr>
              <a:t>Change in Outflow Caseload, San Mateo County</a:t>
            </a:r>
            <a:endParaRPr lang="en-US" sz="1400" dirty="0">
              <a:effectLst/>
            </a:endParaRPr>
          </a:p>
          <a:p>
            <a:pPr>
              <a:defRPr sz="1400" b="0" i="0" u="none" strike="noStrike" kern="1200" spc="0" baseline="0">
                <a:solidFill>
                  <a:schemeClr val="tx1">
                    <a:lumMod val="65000"/>
                    <a:lumOff val="35000"/>
                  </a:schemeClr>
                </a:solidFill>
                <a:latin typeface="+mn-lt"/>
                <a:ea typeface="+mn-ea"/>
                <a:cs typeface="+mn-cs"/>
              </a:defRPr>
            </a:pPr>
            <a:r>
              <a:rPr lang="en-US" sz="1400" b="0" i="0" baseline="0" dirty="0">
                <a:effectLst/>
              </a:rPr>
              <a:t> (Top 5)</a:t>
            </a:r>
            <a:endParaRPr lang="en-US" sz="1400" dirty="0">
              <a:effectLst/>
            </a:endParaRPr>
          </a:p>
        </c:rich>
      </c:tx>
      <c:layout/>
      <c:overlay val="0"/>
      <c:spPr>
        <a:noFill/>
        <a:ln>
          <a:noFill/>
        </a:ln>
        <a:effectLst/>
      </c:spPr>
    </c:title>
    <c:autoTitleDeleted val="0"/>
    <c:plotArea>
      <c:layout/>
      <c:areaChart>
        <c:grouping val="stacked"/>
        <c:varyColors val="0"/>
        <c:ser>
          <c:idx val="0"/>
          <c:order val="0"/>
          <c:tx>
            <c:strRef>
              <c:f>'San Mateo'!$A$6</c:f>
              <c:strCache>
                <c:ptCount val="1"/>
                <c:pt idx="0">
                  <c:v>Santa Clara</c:v>
                </c:pt>
              </c:strCache>
            </c:strRef>
          </c:tx>
          <c:spPr>
            <a:solidFill>
              <a:schemeClr val="accent1"/>
            </a:solidFill>
            <a:ln>
              <a:noFill/>
            </a:ln>
            <a:effectLst/>
          </c:spPr>
          <c:cat>
            <c:numRef>
              <c:f>'San Mateo'!$B$3:$V$3</c:f>
              <c:numCache>
                <c:formatCode>m/d/yyyy</c:formatCode>
                <c:ptCount val="21"/>
                <c:pt idx="0">
                  <c:v>38718.0</c:v>
                </c:pt>
                <c:pt idx="1">
                  <c:v>38899.0</c:v>
                </c:pt>
                <c:pt idx="2">
                  <c:v>39083.0</c:v>
                </c:pt>
                <c:pt idx="3">
                  <c:v>39264.0</c:v>
                </c:pt>
                <c:pt idx="4">
                  <c:v>39448.0</c:v>
                </c:pt>
                <c:pt idx="5">
                  <c:v>39630.0</c:v>
                </c:pt>
                <c:pt idx="6">
                  <c:v>39814.0</c:v>
                </c:pt>
                <c:pt idx="7">
                  <c:v>39995.0</c:v>
                </c:pt>
                <c:pt idx="8">
                  <c:v>40179.0</c:v>
                </c:pt>
                <c:pt idx="9">
                  <c:v>40360.0</c:v>
                </c:pt>
                <c:pt idx="10">
                  <c:v>40544.0</c:v>
                </c:pt>
                <c:pt idx="11">
                  <c:v>40725.0</c:v>
                </c:pt>
                <c:pt idx="12">
                  <c:v>40909.0</c:v>
                </c:pt>
                <c:pt idx="13">
                  <c:v>41091.0</c:v>
                </c:pt>
                <c:pt idx="14">
                  <c:v>41275.0</c:v>
                </c:pt>
                <c:pt idx="15">
                  <c:v>41456.0</c:v>
                </c:pt>
                <c:pt idx="16">
                  <c:v>41640.0</c:v>
                </c:pt>
                <c:pt idx="17">
                  <c:v>41821.0</c:v>
                </c:pt>
                <c:pt idx="18">
                  <c:v>42005.0</c:v>
                </c:pt>
                <c:pt idx="19">
                  <c:v>42186.0</c:v>
                </c:pt>
                <c:pt idx="20">
                  <c:v>42370.0</c:v>
                </c:pt>
              </c:numCache>
            </c:numRef>
          </c:cat>
          <c:val>
            <c:numRef>
              <c:f>'San Mateo'!$B$6:$V$6</c:f>
              <c:numCache>
                <c:formatCode>#,##0</c:formatCode>
                <c:ptCount val="21"/>
                <c:pt idx="0">
                  <c:v>25.0</c:v>
                </c:pt>
                <c:pt idx="1">
                  <c:v>29.0</c:v>
                </c:pt>
                <c:pt idx="2">
                  <c:v>29.0</c:v>
                </c:pt>
                <c:pt idx="3">
                  <c:v>29.0</c:v>
                </c:pt>
                <c:pt idx="4">
                  <c:v>28.0</c:v>
                </c:pt>
                <c:pt idx="5">
                  <c:v>30.0</c:v>
                </c:pt>
                <c:pt idx="6">
                  <c:v>22.0</c:v>
                </c:pt>
                <c:pt idx="7">
                  <c:v>18.0</c:v>
                </c:pt>
                <c:pt idx="8">
                  <c:v>25.0</c:v>
                </c:pt>
                <c:pt idx="9">
                  <c:v>18.0</c:v>
                </c:pt>
                <c:pt idx="10">
                  <c:v>16.0</c:v>
                </c:pt>
                <c:pt idx="11">
                  <c:v>13.0</c:v>
                </c:pt>
                <c:pt idx="12">
                  <c:v>15.0</c:v>
                </c:pt>
                <c:pt idx="13">
                  <c:v>20.0</c:v>
                </c:pt>
                <c:pt idx="14">
                  <c:v>21.0</c:v>
                </c:pt>
                <c:pt idx="15">
                  <c:v>20.0</c:v>
                </c:pt>
                <c:pt idx="16">
                  <c:v>16.0</c:v>
                </c:pt>
                <c:pt idx="17">
                  <c:v>13.0</c:v>
                </c:pt>
                <c:pt idx="18">
                  <c:v>20.0</c:v>
                </c:pt>
                <c:pt idx="19">
                  <c:v>21.0</c:v>
                </c:pt>
                <c:pt idx="20">
                  <c:v>20.0</c:v>
                </c:pt>
              </c:numCache>
            </c:numRef>
          </c:val>
        </c:ser>
        <c:ser>
          <c:idx val="1"/>
          <c:order val="1"/>
          <c:tx>
            <c:strRef>
              <c:f>'San Mateo'!$A$7</c:f>
              <c:strCache>
                <c:ptCount val="1"/>
                <c:pt idx="0">
                  <c:v>Contra Costa</c:v>
                </c:pt>
              </c:strCache>
            </c:strRef>
          </c:tx>
          <c:spPr>
            <a:solidFill>
              <a:schemeClr val="accent2"/>
            </a:solidFill>
            <a:ln>
              <a:noFill/>
            </a:ln>
            <a:effectLst/>
          </c:spPr>
          <c:cat>
            <c:numRef>
              <c:f>'San Mateo'!$B$3:$V$3</c:f>
              <c:numCache>
                <c:formatCode>m/d/yyyy</c:formatCode>
                <c:ptCount val="21"/>
                <c:pt idx="0">
                  <c:v>38718.0</c:v>
                </c:pt>
                <c:pt idx="1">
                  <c:v>38899.0</c:v>
                </c:pt>
                <c:pt idx="2">
                  <c:v>39083.0</c:v>
                </c:pt>
                <c:pt idx="3">
                  <c:v>39264.0</c:v>
                </c:pt>
                <c:pt idx="4">
                  <c:v>39448.0</c:v>
                </c:pt>
                <c:pt idx="5">
                  <c:v>39630.0</c:v>
                </c:pt>
                <c:pt idx="6">
                  <c:v>39814.0</c:v>
                </c:pt>
                <c:pt idx="7">
                  <c:v>39995.0</c:v>
                </c:pt>
                <c:pt idx="8">
                  <c:v>40179.0</c:v>
                </c:pt>
                <c:pt idx="9">
                  <c:v>40360.0</c:v>
                </c:pt>
                <c:pt idx="10">
                  <c:v>40544.0</c:v>
                </c:pt>
                <c:pt idx="11">
                  <c:v>40725.0</c:v>
                </c:pt>
                <c:pt idx="12">
                  <c:v>40909.0</c:v>
                </c:pt>
                <c:pt idx="13">
                  <c:v>41091.0</c:v>
                </c:pt>
                <c:pt idx="14">
                  <c:v>41275.0</c:v>
                </c:pt>
                <c:pt idx="15">
                  <c:v>41456.0</c:v>
                </c:pt>
                <c:pt idx="16">
                  <c:v>41640.0</c:v>
                </c:pt>
                <c:pt idx="17">
                  <c:v>41821.0</c:v>
                </c:pt>
                <c:pt idx="18">
                  <c:v>42005.0</c:v>
                </c:pt>
                <c:pt idx="19">
                  <c:v>42186.0</c:v>
                </c:pt>
                <c:pt idx="20">
                  <c:v>42370.0</c:v>
                </c:pt>
              </c:numCache>
            </c:numRef>
          </c:cat>
          <c:val>
            <c:numRef>
              <c:f>'San Mateo'!$B$7:$V$7</c:f>
              <c:numCache>
                <c:formatCode>#,##0</c:formatCode>
                <c:ptCount val="21"/>
                <c:pt idx="0">
                  <c:v>13.0</c:v>
                </c:pt>
                <c:pt idx="1">
                  <c:v>14.0</c:v>
                </c:pt>
                <c:pt idx="2">
                  <c:v>12.0</c:v>
                </c:pt>
                <c:pt idx="3">
                  <c:v>12.0</c:v>
                </c:pt>
                <c:pt idx="4">
                  <c:v>13.0</c:v>
                </c:pt>
                <c:pt idx="5">
                  <c:v>15.0</c:v>
                </c:pt>
                <c:pt idx="6">
                  <c:v>8.0</c:v>
                </c:pt>
                <c:pt idx="7">
                  <c:v>8.0</c:v>
                </c:pt>
                <c:pt idx="8">
                  <c:v>12.0</c:v>
                </c:pt>
                <c:pt idx="9">
                  <c:v>13.0</c:v>
                </c:pt>
                <c:pt idx="10">
                  <c:v>12.0</c:v>
                </c:pt>
                <c:pt idx="11">
                  <c:v>13.0</c:v>
                </c:pt>
                <c:pt idx="12">
                  <c:v>12.0</c:v>
                </c:pt>
                <c:pt idx="13">
                  <c:v>10.0</c:v>
                </c:pt>
                <c:pt idx="14">
                  <c:v>15.0</c:v>
                </c:pt>
                <c:pt idx="15">
                  <c:v>12.0</c:v>
                </c:pt>
                <c:pt idx="16">
                  <c:v>10.0</c:v>
                </c:pt>
                <c:pt idx="17">
                  <c:v>11.0</c:v>
                </c:pt>
                <c:pt idx="18">
                  <c:v>16.0</c:v>
                </c:pt>
                <c:pt idx="19">
                  <c:v>18.0</c:v>
                </c:pt>
                <c:pt idx="20">
                  <c:v>19.0</c:v>
                </c:pt>
              </c:numCache>
            </c:numRef>
          </c:val>
        </c:ser>
        <c:ser>
          <c:idx val="2"/>
          <c:order val="2"/>
          <c:tx>
            <c:strRef>
              <c:f>'San Mateo'!$A$8</c:f>
              <c:strCache>
                <c:ptCount val="1"/>
                <c:pt idx="0">
                  <c:v>San Francisco</c:v>
                </c:pt>
              </c:strCache>
            </c:strRef>
          </c:tx>
          <c:spPr>
            <a:solidFill>
              <a:schemeClr val="accent3"/>
            </a:solidFill>
            <a:ln>
              <a:noFill/>
            </a:ln>
            <a:effectLst/>
          </c:spPr>
          <c:cat>
            <c:numRef>
              <c:f>'San Mateo'!$B$3:$V$3</c:f>
              <c:numCache>
                <c:formatCode>m/d/yyyy</c:formatCode>
                <c:ptCount val="21"/>
                <c:pt idx="0">
                  <c:v>38718.0</c:v>
                </c:pt>
                <c:pt idx="1">
                  <c:v>38899.0</c:v>
                </c:pt>
                <c:pt idx="2">
                  <c:v>39083.0</c:v>
                </c:pt>
                <c:pt idx="3">
                  <c:v>39264.0</c:v>
                </c:pt>
                <c:pt idx="4">
                  <c:v>39448.0</c:v>
                </c:pt>
                <c:pt idx="5">
                  <c:v>39630.0</c:v>
                </c:pt>
                <c:pt idx="6">
                  <c:v>39814.0</c:v>
                </c:pt>
                <c:pt idx="7">
                  <c:v>39995.0</c:v>
                </c:pt>
                <c:pt idx="8">
                  <c:v>40179.0</c:v>
                </c:pt>
                <c:pt idx="9">
                  <c:v>40360.0</c:v>
                </c:pt>
                <c:pt idx="10">
                  <c:v>40544.0</c:v>
                </c:pt>
                <c:pt idx="11">
                  <c:v>40725.0</c:v>
                </c:pt>
                <c:pt idx="12">
                  <c:v>40909.0</c:v>
                </c:pt>
                <c:pt idx="13">
                  <c:v>41091.0</c:v>
                </c:pt>
                <c:pt idx="14">
                  <c:v>41275.0</c:v>
                </c:pt>
                <c:pt idx="15">
                  <c:v>41456.0</c:v>
                </c:pt>
                <c:pt idx="16">
                  <c:v>41640.0</c:v>
                </c:pt>
                <c:pt idx="17">
                  <c:v>41821.0</c:v>
                </c:pt>
                <c:pt idx="18">
                  <c:v>42005.0</c:v>
                </c:pt>
                <c:pt idx="19">
                  <c:v>42186.0</c:v>
                </c:pt>
                <c:pt idx="20">
                  <c:v>42370.0</c:v>
                </c:pt>
              </c:numCache>
            </c:numRef>
          </c:cat>
          <c:val>
            <c:numRef>
              <c:f>'San Mateo'!$B$8:$V$8</c:f>
              <c:numCache>
                <c:formatCode>#,##0</c:formatCode>
                <c:ptCount val="21"/>
                <c:pt idx="0">
                  <c:v>22.0</c:v>
                </c:pt>
                <c:pt idx="1">
                  <c:v>29.0</c:v>
                </c:pt>
                <c:pt idx="2">
                  <c:v>23.0</c:v>
                </c:pt>
                <c:pt idx="3">
                  <c:v>27.0</c:v>
                </c:pt>
                <c:pt idx="4">
                  <c:v>27.0</c:v>
                </c:pt>
                <c:pt idx="5">
                  <c:v>19.0</c:v>
                </c:pt>
                <c:pt idx="6">
                  <c:v>14.0</c:v>
                </c:pt>
                <c:pt idx="7">
                  <c:v>15.0</c:v>
                </c:pt>
                <c:pt idx="8">
                  <c:v>15.0</c:v>
                </c:pt>
                <c:pt idx="9">
                  <c:v>9.0</c:v>
                </c:pt>
                <c:pt idx="10">
                  <c:v>7.0</c:v>
                </c:pt>
                <c:pt idx="11">
                  <c:v>7.0</c:v>
                </c:pt>
                <c:pt idx="12">
                  <c:v>12.0</c:v>
                </c:pt>
                <c:pt idx="13">
                  <c:v>11.0</c:v>
                </c:pt>
                <c:pt idx="14">
                  <c:v>16.0</c:v>
                </c:pt>
                <c:pt idx="15">
                  <c:v>18.0</c:v>
                </c:pt>
                <c:pt idx="16">
                  <c:v>17.0</c:v>
                </c:pt>
                <c:pt idx="17">
                  <c:v>11.0</c:v>
                </c:pt>
                <c:pt idx="18">
                  <c:v>17.0</c:v>
                </c:pt>
                <c:pt idx="19">
                  <c:v>22.0</c:v>
                </c:pt>
                <c:pt idx="20">
                  <c:v>18.0</c:v>
                </c:pt>
              </c:numCache>
            </c:numRef>
          </c:val>
        </c:ser>
        <c:ser>
          <c:idx val="3"/>
          <c:order val="3"/>
          <c:tx>
            <c:strRef>
              <c:f>'San Mateo'!$A$9</c:f>
              <c:strCache>
                <c:ptCount val="1"/>
                <c:pt idx="0">
                  <c:v>San Joaquin</c:v>
                </c:pt>
              </c:strCache>
            </c:strRef>
          </c:tx>
          <c:spPr>
            <a:solidFill>
              <a:schemeClr val="accent4"/>
            </a:solidFill>
            <a:ln w="25400">
              <a:noFill/>
            </a:ln>
            <a:effectLst/>
          </c:spPr>
          <c:cat>
            <c:numRef>
              <c:f>'San Mateo'!$B$3:$V$3</c:f>
              <c:numCache>
                <c:formatCode>m/d/yyyy</c:formatCode>
                <c:ptCount val="21"/>
                <c:pt idx="0">
                  <c:v>38718.0</c:v>
                </c:pt>
                <c:pt idx="1">
                  <c:v>38899.0</c:v>
                </c:pt>
                <c:pt idx="2">
                  <c:v>39083.0</c:v>
                </c:pt>
                <c:pt idx="3">
                  <c:v>39264.0</c:v>
                </c:pt>
                <c:pt idx="4">
                  <c:v>39448.0</c:v>
                </c:pt>
                <c:pt idx="5">
                  <c:v>39630.0</c:v>
                </c:pt>
                <c:pt idx="6">
                  <c:v>39814.0</c:v>
                </c:pt>
                <c:pt idx="7">
                  <c:v>39995.0</c:v>
                </c:pt>
                <c:pt idx="8">
                  <c:v>40179.0</c:v>
                </c:pt>
                <c:pt idx="9">
                  <c:v>40360.0</c:v>
                </c:pt>
                <c:pt idx="10">
                  <c:v>40544.0</c:v>
                </c:pt>
                <c:pt idx="11">
                  <c:v>40725.0</c:v>
                </c:pt>
                <c:pt idx="12">
                  <c:v>40909.0</c:v>
                </c:pt>
                <c:pt idx="13">
                  <c:v>41091.0</c:v>
                </c:pt>
                <c:pt idx="14">
                  <c:v>41275.0</c:v>
                </c:pt>
                <c:pt idx="15">
                  <c:v>41456.0</c:v>
                </c:pt>
                <c:pt idx="16">
                  <c:v>41640.0</c:v>
                </c:pt>
                <c:pt idx="17">
                  <c:v>41821.0</c:v>
                </c:pt>
                <c:pt idx="18">
                  <c:v>42005.0</c:v>
                </c:pt>
                <c:pt idx="19">
                  <c:v>42186.0</c:v>
                </c:pt>
                <c:pt idx="20">
                  <c:v>42370.0</c:v>
                </c:pt>
              </c:numCache>
            </c:numRef>
          </c:cat>
          <c:val>
            <c:numRef>
              <c:f>'San Mateo'!$B$9:$V$9</c:f>
              <c:numCache>
                <c:formatCode>#,##0</c:formatCode>
                <c:ptCount val="21"/>
                <c:pt idx="0">
                  <c:v>7.0</c:v>
                </c:pt>
                <c:pt idx="1">
                  <c:v>4.0</c:v>
                </c:pt>
                <c:pt idx="2">
                  <c:v>4.0</c:v>
                </c:pt>
                <c:pt idx="3">
                  <c:v>6.0</c:v>
                </c:pt>
                <c:pt idx="4">
                  <c:v>6.0</c:v>
                </c:pt>
                <c:pt idx="5">
                  <c:v>4.0</c:v>
                </c:pt>
                <c:pt idx="6">
                  <c:v>4.0</c:v>
                </c:pt>
                <c:pt idx="7">
                  <c:v>4.0</c:v>
                </c:pt>
                <c:pt idx="8">
                  <c:v>4.0</c:v>
                </c:pt>
                <c:pt idx="9">
                  <c:v>5.0</c:v>
                </c:pt>
                <c:pt idx="10">
                  <c:v>4.0</c:v>
                </c:pt>
                <c:pt idx="11">
                  <c:v>5.0</c:v>
                </c:pt>
                <c:pt idx="12">
                  <c:v>11.0</c:v>
                </c:pt>
                <c:pt idx="13">
                  <c:v>12.0</c:v>
                </c:pt>
                <c:pt idx="14">
                  <c:v>10.0</c:v>
                </c:pt>
                <c:pt idx="15">
                  <c:v>8.0</c:v>
                </c:pt>
                <c:pt idx="16">
                  <c:v>3.0</c:v>
                </c:pt>
                <c:pt idx="17">
                  <c:v>10.0</c:v>
                </c:pt>
                <c:pt idx="18">
                  <c:v>15.0</c:v>
                </c:pt>
                <c:pt idx="19">
                  <c:v>18.0</c:v>
                </c:pt>
                <c:pt idx="20">
                  <c:v>18.0</c:v>
                </c:pt>
              </c:numCache>
            </c:numRef>
          </c:val>
        </c:ser>
        <c:ser>
          <c:idx val="4"/>
          <c:order val="4"/>
          <c:tx>
            <c:strRef>
              <c:f>'San Mateo'!$A$10</c:f>
              <c:strCache>
                <c:ptCount val="1"/>
                <c:pt idx="0">
                  <c:v>Alameda</c:v>
                </c:pt>
              </c:strCache>
            </c:strRef>
          </c:tx>
          <c:spPr>
            <a:solidFill>
              <a:schemeClr val="accent5"/>
            </a:solidFill>
            <a:ln>
              <a:noFill/>
            </a:ln>
            <a:effectLst/>
          </c:spPr>
          <c:cat>
            <c:numRef>
              <c:f>'San Mateo'!$B$3:$V$3</c:f>
              <c:numCache>
                <c:formatCode>m/d/yyyy</c:formatCode>
                <c:ptCount val="21"/>
                <c:pt idx="0">
                  <c:v>38718.0</c:v>
                </c:pt>
                <c:pt idx="1">
                  <c:v>38899.0</c:v>
                </c:pt>
                <c:pt idx="2">
                  <c:v>39083.0</c:v>
                </c:pt>
                <c:pt idx="3">
                  <c:v>39264.0</c:v>
                </c:pt>
                <c:pt idx="4">
                  <c:v>39448.0</c:v>
                </c:pt>
                <c:pt idx="5">
                  <c:v>39630.0</c:v>
                </c:pt>
                <c:pt idx="6">
                  <c:v>39814.0</c:v>
                </c:pt>
                <c:pt idx="7">
                  <c:v>39995.0</c:v>
                </c:pt>
                <c:pt idx="8">
                  <c:v>40179.0</c:v>
                </c:pt>
                <c:pt idx="9">
                  <c:v>40360.0</c:v>
                </c:pt>
                <c:pt idx="10">
                  <c:v>40544.0</c:v>
                </c:pt>
                <c:pt idx="11">
                  <c:v>40725.0</c:v>
                </c:pt>
                <c:pt idx="12">
                  <c:v>40909.0</c:v>
                </c:pt>
                <c:pt idx="13">
                  <c:v>41091.0</c:v>
                </c:pt>
                <c:pt idx="14">
                  <c:v>41275.0</c:v>
                </c:pt>
                <c:pt idx="15">
                  <c:v>41456.0</c:v>
                </c:pt>
                <c:pt idx="16">
                  <c:v>41640.0</c:v>
                </c:pt>
                <c:pt idx="17">
                  <c:v>41821.0</c:v>
                </c:pt>
                <c:pt idx="18">
                  <c:v>42005.0</c:v>
                </c:pt>
                <c:pt idx="19">
                  <c:v>42186.0</c:v>
                </c:pt>
                <c:pt idx="20">
                  <c:v>42370.0</c:v>
                </c:pt>
              </c:numCache>
            </c:numRef>
          </c:cat>
          <c:val>
            <c:numRef>
              <c:f>'San Mateo'!$B$10:$V$10</c:f>
              <c:numCache>
                <c:formatCode>#,##0</c:formatCode>
                <c:ptCount val="21"/>
                <c:pt idx="0">
                  <c:v>32.0</c:v>
                </c:pt>
                <c:pt idx="1">
                  <c:v>29.0</c:v>
                </c:pt>
                <c:pt idx="2">
                  <c:v>32.0</c:v>
                </c:pt>
                <c:pt idx="3">
                  <c:v>28.0</c:v>
                </c:pt>
                <c:pt idx="4">
                  <c:v>30.0</c:v>
                </c:pt>
                <c:pt idx="5">
                  <c:v>28.0</c:v>
                </c:pt>
                <c:pt idx="6">
                  <c:v>16.0</c:v>
                </c:pt>
                <c:pt idx="7">
                  <c:v>19.0</c:v>
                </c:pt>
                <c:pt idx="8">
                  <c:v>16.0</c:v>
                </c:pt>
                <c:pt idx="9">
                  <c:v>15.0</c:v>
                </c:pt>
                <c:pt idx="10">
                  <c:v>23.0</c:v>
                </c:pt>
                <c:pt idx="11">
                  <c:v>18.0</c:v>
                </c:pt>
                <c:pt idx="12">
                  <c:v>23.0</c:v>
                </c:pt>
                <c:pt idx="13">
                  <c:v>18.0</c:v>
                </c:pt>
                <c:pt idx="14">
                  <c:v>18.0</c:v>
                </c:pt>
                <c:pt idx="15">
                  <c:v>22.0</c:v>
                </c:pt>
                <c:pt idx="16">
                  <c:v>18.0</c:v>
                </c:pt>
                <c:pt idx="17">
                  <c:v>22.0</c:v>
                </c:pt>
                <c:pt idx="18">
                  <c:v>15.0</c:v>
                </c:pt>
                <c:pt idx="19">
                  <c:v>23.0</c:v>
                </c:pt>
                <c:pt idx="20">
                  <c:v>16.0</c:v>
                </c:pt>
              </c:numCache>
            </c:numRef>
          </c:val>
        </c:ser>
        <c:dLbls>
          <c:showLegendKey val="0"/>
          <c:showVal val="0"/>
          <c:showCatName val="0"/>
          <c:showSerName val="0"/>
          <c:showPercent val="0"/>
          <c:showBubbleSize val="0"/>
        </c:dLbls>
        <c:axId val="-2088239352"/>
        <c:axId val="-2088017624"/>
      </c:areaChart>
      <c:dateAx>
        <c:axId val="-2088239352"/>
        <c:scaling>
          <c:orientation val="minMax"/>
          <c:min val="40909.0"/>
        </c:scaling>
        <c:delete val="0"/>
        <c:axPos val="b"/>
        <c:numFmt formatCode="m/d/yyyy"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2088017624"/>
        <c:crosses val="autoZero"/>
        <c:auto val="1"/>
        <c:lblOffset val="100"/>
        <c:baseTimeUnit val="months"/>
        <c:majorUnit val="6.0"/>
        <c:majorTimeUnit val="months"/>
      </c:dateAx>
      <c:valAx>
        <c:axId val="-2088017624"/>
        <c:scaling>
          <c:orientation val="minMax"/>
          <c:max val="300.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2088239352"/>
        <c:crosses val="autoZero"/>
        <c:crossBetween val="midCat"/>
      </c:valAx>
      <c:spPr>
        <a:noFill/>
        <a:ln>
          <a:noFill/>
        </a:ln>
        <a:effectLst/>
      </c:spPr>
    </c:plotArea>
    <c:legend>
      <c:legendPos val="b"/>
      <c:layou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zero"/>
    <c:showDLblsOverMax val="0"/>
  </c:chart>
  <c:spPr>
    <a:noFill/>
    <a:ln>
      <a:noFill/>
    </a:ln>
    <a:effectLst/>
  </c:spPr>
  <c:txPr>
    <a:bodyPr/>
    <a:lstStyle/>
    <a:p>
      <a:pPr>
        <a:defRPr/>
      </a:pPr>
      <a:endParaRPr lang="en-US"/>
    </a:p>
  </c:txPr>
  <c:externalData r:id="rId1">
    <c:autoUpdate val="0"/>
  </c:externalData>
</c:chartSpace>
</file>

<file path=ppt/charts/chart6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sz="1400" b="0" i="0" baseline="0" dirty="0">
                <a:effectLst/>
              </a:rPr>
              <a:t>Total Outflow Caseload, San Mateo County     </a:t>
            </a:r>
            <a:endParaRPr lang="en-US" sz="1400" dirty="0">
              <a:effectLst/>
            </a:endParaRPr>
          </a:p>
          <a:p>
            <a:pPr>
              <a:defRPr sz="1400" b="0" i="0" u="none" strike="noStrike" kern="1200" spc="0" baseline="0">
                <a:solidFill>
                  <a:schemeClr val="tx1">
                    <a:lumMod val="65000"/>
                    <a:lumOff val="35000"/>
                  </a:schemeClr>
                </a:solidFill>
                <a:latin typeface="+mn-lt"/>
                <a:ea typeface="+mn-ea"/>
                <a:cs typeface="+mn-cs"/>
              </a:defRPr>
            </a:pPr>
            <a:r>
              <a:rPr lang="en-US" sz="1400" b="0" i="0" baseline="0" dirty="0">
                <a:effectLst/>
              </a:rPr>
              <a:t>(Top 5, Jan. 2016)</a:t>
            </a:r>
            <a:endParaRPr lang="en-US" sz="1400" dirty="0">
              <a:effectLst/>
            </a:endParaRPr>
          </a:p>
        </c:rich>
      </c:tx>
      <c:layout/>
      <c:overlay val="0"/>
      <c:spPr>
        <a:noFill/>
        <a:ln>
          <a:noFill/>
        </a:ln>
        <a:effectLst/>
      </c:spPr>
    </c:title>
    <c:autoTitleDeleted val="0"/>
    <c:plotArea>
      <c:layout/>
      <c:barChart>
        <c:barDir val="col"/>
        <c:grouping val="clustered"/>
        <c:varyColors val="0"/>
        <c:ser>
          <c:idx val="0"/>
          <c:order val="0"/>
          <c:tx>
            <c:v>Total Caseload</c:v>
          </c:tx>
          <c:spPr>
            <a:solidFill>
              <a:schemeClr val="accent1"/>
            </a:solidFill>
            <a:ln>
              <a:noFill/>
            </a:ln>
            <a:effectLst/>
          </c:spPr>
          <c:invertIfNegative val="0"/>
          <c:cat>
            <c:strRef>
              <c:f>'San Mateo'!$A$68:$A$72</c:f>
              <c:strCache>
                <c:ptCount val="5"/>
                <c:pt idx="0">
                  <c:v>Santa Clara</c:v>
                </c:pt>
                <c:pt idx="1">
                  <c:v>Contra Costa</c:v>
                </c:pt>
                <c:pt idx="2">
                  <c:v>San Francisco</c:v>
                </c:pt>
                <c:pt idx="3">
                  <c:v>San Joaquin</c:v>
                </c:pt>
                <c:pt idx="4">
                  <c:v>Alameda</c:v>
                </c:pt>
              </c:strCache>
            </c:strRef>
          </c:cat>
          <c:val>
            <c:numRef>
              <c:f>'San Mateo'!$B$68:$B$72</c:f>
              <c:numCache>
                <c:formatCode>General</c:formatCode>
                <c:ptCount val="5"/>
                <c:pt idx="0">
                  <c:v>20.0</c:v>
                </c:pt>
                <c:pt idx="1">
                  <c:v>19.0</c:v>
                </c:pt>
                <c:pt idx="2">
                  <c:v>18.0</c:v>
                </c:pt>
                <c:pt idx="3">
                  <c:v>18.0</c:v>
                </c:pt>
                <c:pt idx="4">
                  <c:v>16.0</c:v>
                </c:pt>
              </c:numCache>
            </c:numRef>
          </c:val>
        </c:ser>
        <c:dLbls>
          <c:showLegendKey val="0"/>
          <c:showVal val="0"/>
          <c:showCatName val="0"/>
          <c:showSerName val="0"/>
          <c:showPercent val="0"/>
          <c:showBubbleSize val="0"/>
        </c:dLbls>
        <c:gapWidth val="219"/>
        <c:overlap val="-27"/>
        <c:axId val="-2087896968"/>
        <c:axId val="-2087892280"/>
      </c:barChart>
      <c:lineChart>
        <c:grouping val="standard"/>
        <c:varyColors val="0"/>
        <c:ser>
          <c:idx val="1"/>
          <c:order val="1"/>
          <c:tx>
            <c:v>Cumulative Percent</c:v>
          </c:tx>
          <c:spPr>
            <a:ln w="28575" cap="rnd">
              <a:solidFill>
                <a:schemeClr val="accent2"/>
              </a:solidFill>
              <a:round/>
            </a:ln>
            <a:effectLst/>
          </c:spPr>
          <c:marker>
            <c:symbol val="circle"/>
            <c:size val="5"/>
            <c:spPr>
              <a:solidFill>
                <a:schemeClr val="accent2"/>
              </a:solidFill>
              <a:ln w="9525">
                <a:solidFill>
                  <a:schemeClr val="accent2"/>
                </a:solidFill>
              </a:ln>
              <a:effectLst/>
            </c:spPr>
          </c:marker>
          <c:cat>
            <c:strRef>
              <c:f>'San Mateo'!$A$68:$A$72</c:f>
              <c:strCache>
                <c:ptCount val="5"/>
                <c:pt idx="0">
                  <c:v>Santa Clara</c:v>
                </c:pt>
                <c:pt idx="1">
                  <c:v>Contra Costa</c:v>
                </c:pt>
                <c:pt idx="2">
                  <c:v>San Francisco</c:v>
                </c:pt>
                <c:pt idx="3">
                  <c:v>San Joaquin</c:v>
                </c:pt>
                <c:pt idx="4">
                  <c:v>Alameda</c:v>
                </c:pt>
              </c:strCache>
            </c:strRef>
          </c:cat>
          <c:val>
            <c:numRef>
              <c:f>'San Mateo'!$E$68:$E$72</c:f>
              <c:numCache>
                <c:formatCode>0%</c:formatCode>
                <c:ptCount val="5"/>
                <c:pt idx="0">
                  <c:v>0.132450331125828</c:v>
                </c:pt>
                <c:pt idx="1">
                  <c:v>0.26530612244898</c:v>
                </c:pt>
                <c:pt idx="2">
                  <c:v>0.387755102040816</c:v>
                </c:pt>
                <c:pt idx="3">
                  <c:v>0.510204081632653</c:v>
                </c:pt>
                <c:pt idx="4">
                  <c:v>0.619047619047619</c:v>
                </c:pt>
              </c:numCache>
            </c:numRef>
          </c:val>
          <c:smooth val="0"/>
        </c:ser>
        <c:dLbls>
          <c:showLegendKey val="0"/>
          <c:showVal val="0"/>
          <c:showCatName val="0"/>
          <c:showSerName val="0"/>
          <c:showPercent val="0"/>
          <c:showBubbleSize val="0"/>
        </c:dLbls>
        <c:marker val="1"/>
        <c:smooth val="0"/>
        <c:axId val="-2088486168"/>
        <c:axId val="-2088580264"/>
      </c:lineChart>
      <c:catAx>
        <c:axId val="-208789696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2087892280"/>
        <c:crosses val="autoZero"/>
        <c:auto val="1"/>
        <c:lblAlgn val="ctr"/>
        <c:lblOffset val="100"/>
        <c:noMultiLvlLbl val="0"/>
      </c:catAx>
      <c:valAx>
        <c:axId val="-2087892280"/>
        <c:scaling>
          <c:orientation val="minMax"/>
          <c:max val="70.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2087896968"/>
        <c:crosses val="autoZero"/>
        <c:crossBetween val="between"/>
      </c:valAx>
      <c:valAx>
        <c:axId val="-2088580264"/>
        <c:scaling>
          <c:orientation val="minMax"/>
          <c:max val="1.0"/>
        </c:scaling>
        <c:delete val="0"/>
        <c:axPos val="r"/>
        <c:numFmt formatCode="0%" sourceLinked="1"/>
        <c:majorTickMark val="out"/>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2088486168"/>
        <c:crosses val="max"/>
        <c:crossBetween val="between"/>
      </c:valAx>
      <c:catAx>
        <c:axId val="-2088486168"/>
        <c:scaling>
          <c:orientation val="minMax"/>
        </c:scaling>
        <c:delete val="1"/>
        <c:axPos val="b"/>
        <c:numFmt formatCode="General" sourceLinked="1"/>
        <c:majorTickMark val="out"/>
        <c:minorTickMark val="none"/>
        <c:tickLblPos val="nextTo"/>
        <c:crossAx val="-2088580264"/>
        <c:crosses val="autoZero"/>
        <c:auto val="1"/>
        <c:lblAlgn val="ctr"/>
        <c:lblOffset val="100"/>
        <c:noMultiLvlLbl val="0"/>
      </c:catAx>
      <c:spPr>
        <a:noFill/>
        <a:ln>
          <a:noFill/>
        </a:ln>
        <a:effectLst/>
      </c:spPr>
    </c:plotArea>
    <c:legend>
      <c:legendPos val="b"/>
      <c:layou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6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sz="1400" b="0" i="0" baseline="0" dirty="0">
                <a:effectLst/>
              </a:rPr>
              <a:t>Change in Inflow Caseload, San Mateo County</a:t>
            </a:r>
            <a:endParaRPr lang="en-US" sz="1400" dirty="0">
              <a:effectLst/>
            </a:endParaRPr>
          </a:p>
          <a:p>
            <a:pPr>
              <a:defRPr sz="1400" b="0" i="0" u="none" strike="noStrike" kern="1200" spc="0" baseline="0">
                <a:solidFill>
                  <a:schemeClr val="tx1">
                    <a:lumMod val="65000"/>
                    <a:lumOff val="35000"/>
                  </a:schemeClr>
                </a:solidFill>
                <a:latin typeface="+mn-lt"/>
                <a:ea typeface="+mn-ea"/>
                <a:cs typeface="+mn-cs"/>
              </a:defRPr>
            </a:pPr>
            <a:r>
              <a:rPr lang="en-US" sz="1400" b="0" i="0" baseline="0" dirty="0">
                <a:effectLst/>
              </a:rPr>
              <a:t> (All)</a:t>
            </a:r>
            <a:endParaRPr lang="en-US" sz="1400" dirty="0">
              <a:effectLst/>
            </a:endParaRPr>
          </a:p>
        </c:rich>
      </c:tx>
      <c:layout/>
      <c:overlay val="0"/>
      <c:spPr>
        <a:noFill/>
        <a:ln>
          <a:noFill/>
        </a:ln>
        <a:effectLst/>
      </c:spPr>
    </c:title>
    <c:autoTitleDeleted val="0"/>
    <c:plotArea>
      <c:layout/>
      <c:areaChart>
        <c:grouping val="stacked"/>
        <c:varyColors val="0"/>
        <c:ser>
          <c:idx val="0"/>
          <c:order val="0"/>
          <c:spPr>
            <a:solidFill>
              <a:schemeClr val="accent1"/>
            </a:solidFill>
            <a:ln>
              <a:noFill/>
            </a:ln>
            <a:effectLst/>
          </c:spPr>
          <c:cat>
            <c:numRef>
              <c:f>'San Mateo'!$Z$3:$AT$3</c:f>
              <c:numCache>
                <c:formatCode>m/d/yyyy</c:formatCode>
                <c:ptCount val="21"/>
                <c:pt idx="0">
                  <c:v>38718.0</c:v>
                </c:pt>
                <c:pt idx="1">
                  <c:v>38899.0</c:v>
                </c:pt>
                <c:pt idx="2">
                  <c:v>39083.0</c:v>
                </c:pt>
                <c:pt idx="3">
                  <c:v>39264.0</c:v>
                </c:pt>
                <c:pt idx="4">
                  <c:v>39448.0</c:v>
                </c:pt>
                <c:pt idx="5">
                  <c:v>39630.0</c:v>
                </c:pt>
                <c:pt idx="6">
                  <c:v>39814.0</c:v>
                </c:pt>
                <c:pt idx="7">
                  <c:v>39995.0</c:v>
                </c:pt>
                <c:pt idx="8">
                  <c:v>40179.0</c:v>
                </c:pt>
                <c:pt idx="9">
                  <c:v>40360.0</c:v>
                </c:pt>
                <c:pt idx="10">
                  <c:v>40544.0</c:v>
                </c:pt>
                <c:pt idx="11">
                  <c:v>40725.0</c:v>
                </c:pt>
                <c:pt idx="12">
                  <c:v>40909.0</c:v>
                </c:pt>
                <c:pt idx="13">
                  <c:v>41091.0</c:v>
                </c:pt>
                <c:pt idx="14">
                  <c:v>41275.0</c:v>
                </c:pt>
                <c:pt idx="15">
                  <c:v>41456.0</c:v>
                </c:pt>
                <c:pt idx="16">
                  <c:v>41640.0</c:v>
                </c:pt>
                <c:pt idx="17">
                  <c:v>41821.0</c:v>
                </c:pt>
                <c:pt idx="18">
                  <c:v>42005.0</c:v>
                </c:pt>
                <c:pt idx="19">
                  <c:v>42186.0</c:v>
                </c:pt>
                <c:pt idx="20">
                  <c:v>42370.0</c:v>
                </c:pt>
              </c:numCache>
            </c:numRef>
          </c:cat>
          <c:val>
            <c:numRef>
              <c:f>'San Mateo'!$Z$64:$AT$64</c:f>
              <c:numCache>
                <c:formatCode>#,##0</c:formatCode>
                <c:ptCount val="21"/>
                <c:pt idx="0">
                  <c:v>225.0</c:v>
                </c:pt>
                <c:pt idx="1">
                  <c:v>254.0</c:v>
                </c:pt>
                <c:pt idx="2">
                  <c:v>249.0</c:v>
                </c:pt>
                <c:pt idx="3">
                  <c:v>286.0</c:v>
                </c:pt>
                <c:pt idx="4">
                  <c:v>235.0</c:v>
                </c:pt>
                <c:pt idx="5">
                  <c:v>230.0</c:v>
                </c:pt>
                <c:pt idx="6">
                  <c:v>211.0</c:v>
                </c:pt>
                <c:pt idx="7">
                  <c:v>204.0</c:v>
                </c:pt>
                <c:pt idx="8">
                  <c:v>171.0</c:v>
                </c:pt>
                <c:pt idx="9">
                  <c:v>170.0</c:v>
                </c:pt>
                <c:pt idx="10">
                  <c:v>132.0</c:v>
                </c:pt>
                <c:pt idx="11">
                  <c:v>133.0</c:v>
                </c:pt>
                <c:pt idx="12">
                  <c:v>111.0</c:v>
                </c:pt>
                <c:pt idx="13">
                  <c:v>119.0</c:v>
                </c:pt>
                <c:pt idx="14">
                  <c:v>131.0</c:v>
                </c:pt>
                <c:pt idx="15">
                  <c:v>129.0</c:v>
                </c:pt>
                <c:pt idx="16">
                  <c:v>122.0</c:v>
                </c:pt>
                <c:pt idx="17">
                  <c:v>121.0</c:v>
                </c:pt>
                <c:pt idx="18">
                  <c:v>114.0</c:v>
                </c:pt>
                <c:pt idx="19">
                  <c:v>115.0</c:v>
                </c:pt>
                <c:pt idx="20">
                  <c:v>100.0</c:v>
                </c:pt>
              </c:numCache>
            </c:numRef>
          </c:val>
        </c:ser>
        <c:dLbls>
          <c:showLegendKey val="0"/>
          <c:showVal val="0"/>
          <c:showCatName val="0"/>
          <c:showSerName val="0"/>
          <c:showPercent val="0"/>
          <c:showBubbleSize val="0"/>
        </c:dLbls>
        <c:axId val="-2134256168"/>
        <c:axId val="-2142530696"/>
      </c:areaChart>
      <c:dateAx>
        <c:axId val="-2134256168"/>
        <c:scaling>
          <c:orientation val="minMax"/>
          <c:min val="40909.0"/>
        </c:scaling>
        <c:delete val="0"/>
        <c:axPos val="b"/>
        <c:numFmt formatCode="m/d/yyyy"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2142530696"/>
        <c:crosses val="autoZero"/>
        <c:auto val="1"/>
        <c:lblOffset val="100"/>
        <c:baseTimeUnit val="months"/>
        <c:majorUnit val="6.0"/>
        <c:majorTimeUnit val="months"/>
      </c:dateAx>
      <c:valAx>
        <c:axId val="-2142530696"/>
        <c:scaling>
          <c:orientation val="minMax"/>
          <c:max val="300.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2134256168"/>
        <c:crosses val="autoZero"/>
        <c:crossBetween val="midCat"/>
      </c:valAx>
      <c:spPr>
        <a:noFill/>
        <a:ln>
          <a:noFill/>
        </a:ln>
        <a:effectLst/>
      </c:spPr>
    </c:plotArea>
    <c:plotVisOnly val="1"/>
    <c:dispBlanksAs val="zero"/>
    <c:showDLblsOverMax val="0"/>
  </c:chart>
  <c:spPr>
    <a:noFill/>
    <a:ln>
      <a:noFill/>
    </a:ln>
    <a:effectLst/>
  </c:spPr>
  <c:txPr>
    <a:bodyPr/>
    <a:lstStyle/>
    <a:p>
      <a:pPr>
        <a:defRPr/>
      </a:pPr>
      <a:endParaRPr lang="en-US"/>
    </a:p>
  </c:txPr>
  <c:externalData r:id="rId1">
    <c:autoUpdate val="0"/>
  </c:externalData>
</c:chartSpace>
</file>

<file path=ppt/charts/chart6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sz="1400" b="0" i="0" baseline="0" dirty="0">
                <a:effectLst/>
              </a:rPr>
              <a:t>Change in Inflow Caseload, San Mateo County</a:t>
            </a:r>
            <a:endParaRPr lang="en-US" sz="1400" dirty="0">
              <a:effectLst/>
            </a:endParaRPr>
          </a:p>
          <a:p>
            <a:pPr>
              <a:defRPr sz="1400" b="0" i="0" u="none" strike="noStrike" kern="1200" spc="0" baseline="0">
                <a:solidFill>
                  <a:schemeClr val="tx1">
                    <a:lumMod val="65000"/>
                    <a:lumOff val="35000"/>
                  </a:schemeClr>
                </a:solidFill>
                <a:latin typeface="+mn-lt"/>
                <a:ea typeface="+mn-ea"/>
                <a:cs typeface="+mn-cs"/>
              </a:defRPr>
            </a:pPr>
            <a:r>
              <a:rPr lang="en-US" sz="1400" b="0" i="0" baseline="0" dirty="0">
                <a:effectLst/>
              </a:rPr>
              <a:t> (Top 5)</a:t>
            </a:r>
            <a:endParaRPr lang="en-US" sz="1400" dirty="0">
              <a:effectLst/>
            </a:endParaRPr>
          </a:p>
        </c:rich>
      </c:tx>
      <c:layout/>
      <c:overlay val="0"/>
      <c:spPr>
        <a:noFill/>
        <a:ln>
          <a:noFill/>
        </a:ln>
        <a:effectLst/>
      </c:spPr>
    </c:title>
    <c:autoTitleDeleted val="0"/>
    <c:plotArea>
      <c:layout/>
      <c:areaChart>
        <c:grouping val="stacked"/>
        <c:varyColors val="0"/>
        <c:ser>
          <c:idx val="0"/>
          <c:order val="0"/>
          <c:tx>
            <c:strRef>
              <c:f>'San Mateo'!$Y$6</c:f>
              <c:strCache>
                <c:ptCount val="1"/>
                <c:pt idx="0">
                  <c:v>San Francisco</c:v>
                </c:pt>
              </c:strCache>
            </c:strRef>
          </c:tx>
          <c:spPr>
            <a:solidFill>
              <a:schemeClr val="accent1"/>
            </a:solidFill>
            <a:ln>
              <a:noFill/>
            </a:ln>
            <a:effectLst/>
          </c:spPr>
          <c:cat>
            <c:numRef>
              <c:f>'San Mateo'!$Z$3:$AT$3</c:f>
              <c:numCache>
                <c:formatCode>m/d/yyyy</c:formatCode>
                <c:ptCount val="21"/>
                <c:pt idx="0">
                  <c:v>38718.0</c:v>
                </c:pt>
                <c:pt idx="1">
                  <c:v>38899.0</c:v>
                </c:pt>
                <c:pt idx="2">
                  <c:v>39083.0</c:v>
                </c:pt>
                <c:pt idx="3">
                  <c:v>39264.0</c:v>
                </c:pt>
                <c:pt idx="4">
                  <c:v>39448.0</c:v>
                </c:pt>
                <c:pt idx="5">
                  <c:v>39630.0</c:v>
                </c:pt>
                <c:pt idx="6">
                  <c:v>39814.0</c:v>
                </c:pt>
                <c:pt idx="7">
                  <c:v>39995.0</c:v>
                </c:pt>
                <c:pt idx="8">
                  <c:v>40179.0</c:v>
                </c:pt>
                <c:pt idx="9">
                  <c:v>40360.0</c:v>
                </c:pt>
                <c:pt idx="10">
                  <c:v>40544.0</c:v>
                </c:pt>
                <c:pt idx="11">
                  <c:v>40725.0</c:v>
                </c:pt>
                <c:pt idx="12">
                  <c:v>40909.0</c:v>
                </c:pt>
                <c:pt idx="13">
                  <c:v>41091.0</c:v>
                </c:pt>
                <c:pt idx="14">
                  <c:v>41275.0</c:v>
                </c:pt>
                <c:pt idx="15">
                  <c:v>41456.0</c:v>
                </c:pt>
                <c:pt idx="16">
                  <c:v>41640.0</c:v>
                </c:pt>
                <c:pt idx="17">
                  <c:v>41821.0</c:v>
                </c:pt>
                <c:pt idx="18">
                  <c:v>42005.0</c:v>
                </c:pt>
                <c:pt idx="19">
                  <c:v>42186.0</c:v>
                </c:pt>
                <c:pt idx="20">
                  <c:v>42370.0</c:v>
                </c:pt>
              </c:numCache>
            </c:numRef>
          </c:cat>
          <c:val>
            <c:numRef>
              <c:f>'San Mateo'!$Z$6:$AT$6</c:f>
              <c:numCache>
                <c:formatCode>#,##0</c:formatCode>
                <c:ptCount val="21"/>
                <c:pt idx="0">
                  <c:v>141.0</c:v>
                </c:pt>
                <c:pt idx="1">
                  <c:v>161.0</c:v>
                </c:pt>
                <c:pt idx="2">
                  <c:v>169.0</c:v>
                </c:pt>
                <c:pt idx="3">
                  <c:v>191.0</c:v>
                </c:pt>
                <c:pt idx="4">
                  <c:v>157.0</c:v>
                </c:pt>
                <c:pt idx="5">
                  <c:v>162.0</c:v>
                </c:pt>
                <c:pt idx="6">
                  <c:v>146.0</c:v>
                </c:pt>
                <c:pt idx="7">
                  <c:v>134.0</c:v>
                </c:pt>
                <c:pt idx="8">
                  <c:v>127.0</c:v>
                </c:pt>
                <c:pt idx="9">
                  <c:v>120.0</c:v>
                </c:pt>
                <c:pt idx="10">
                  <c:v>99.0</c:v>
                </c:pt>
                <c:pt idx="11">
                  <c:v>97.0</c:v>
                </c:pt>
                <c:pt idx="12">
                  <c:v>75.0</c:v>
                </c:pt>
                <c:pt idx="13">
                  <c:v>76.0</c:v>
                </c:pt>
                <c:pt idx="14">
                  <c:v>84.0</c:v>
                </c:pt>
                <c:pt idx="15">
                  <c:v>84.0</c:v>
                </c:pt>
                <c:pt idx="16">
                  <c:v>69.0</c:v>
                </c:pt>
                <c:pt idx="17">
                  <c:v>66.0</c:v>
                </c:pt>
                <c:pt idx="18">
                  <c:v>65.0</c:v>
                </c:pt>
                <c:pt idx="19">
                  <c:v>66.0</c:v>
                </c:pt>
                <c:pt idx="20">
                  <c:v>61.0</c:v>
                </c:pt>
              </c:numCache>
            </c:numRef>
          </c:val>
        </c:ser>
        <c:ser>
          <c:idx val="1"/>
          <c:order val="1"/>
          <c:tx>
            <c:strRef>
              <c:f>'San Mateo'!$Y$7</c:f>
              <c:strCache>
                <c:ptCount val="1"/>
                <c:pt idx="0">
                  <c:v>Alameda</c:v>
                </c:pt>
              </c:strCache>
            </c:strRef>
          </c:tx>
          <c:spPr>
            <a:solidFill>
              <a:schemeClr val="accent2"/>
            </a:solidFill>
            <a:ln>
              <a:noFill/>
            </a:ln>
            <a:effectLst/>
          </c:spPr>
          <c:cat>
            <c:numRef>
              <c:f>'San Mateo'!$Z$3:$AT$3</c:f>
              <c:numCache>
                <c:formatCode>m/d/yyyy</c:formatCode>
                <c:ptCount val="21"/>
                <c:pt idx="0">
                  <c:v>38718.0</c:v>
                </c:pt>
                <c:pt idx="1">
                  <c:v>38899.0</c:v>
                </c:pt>
                <c:pt idx="2">
                  <c:v>39083.0</c:v>
                </c:pt>
                <c:pt idx="3">
                  <c:v>39264.0</c:v>
                </c:pt>
                <c:pt idx="4">
                  <c:v>39448.0</c:v>
                </c:pt>
                <c:pt idx="5">
                  <c:v>39630.0</c:v>
                </c:pt>
                <c:pt idx="6">
                  <c:v>39814.0</c:v>
                </c:pt>
                <c:pt idx="7">
                  <c:v>39995.0</c:v>
                </c:pt>
                <c:pt idx="8">
                  <c:v>40179.0</c:v>
                </c:pt>
                <c:pt idx="9">
                  <c:v>40360.0</c:v>
                </c:pt>
                <c:pt idx="10">
                  <c:v>40544.0</c:v>
                </c:pt>
                <c:pt idx="11">
                  <c:v>40725.0</c:v>
                </c:pt>
                <c:pt idx="12">
                  <c:v>40909.0</c:v>
                </c:pt>
                <c:pt idx="13">
                  <c:v>41091.0</c:v>
                </c:pt>
                <c:pt idx="14">
                  <c:v>41275.0</c:v>
                </c:pt>
                <c:pt idx="15">
                  <c:v>41456.0</c:v>
                </c:pt>
                <c:pt idx="16">
                  <c:v>41640.0</c:v>
                </c:pt>
                <c:pt idx="17">
                  <c:v>41821.0</c:v>
                </c:pt>
                <c:pt idx="18">
                  <c:v>42005.0</c:v>
                </c:pt>
                <c:pt idx="19">
                  <c:v>42186.0</c:v>
                </c:pt>
                <c:pt idx="20">
                  <c:v>42370.0</c:v>
                </c:pt>
              </c:numCache>
            </c:numRef>
          </c:cat>
          <c:val>
            <c:numRef>
              <c:f>'San Mateo'!$Z$7:$AT$7</c:f>
              <c:numCache>
                <c:formatCode>#,##0</c:formatCode>
                <c:ptCount val="21"/>
                <c:pt idx="0">
                  <c:v>33.0</c:v>
                </c:pt>
                <c:pt idx="1">
                  <c:v>24.0</c:v>
                </c:pt>
                <c:pt idx="2">
                  <c:v>17.0</c:v>
                </c:pt>
                <c:pt idx="3">
                  <c:v>24.0</c:v>
                </c:pt>
                <c:pt idx="4">
                  <c:v>24.0</c:v>
                </c:pt>
                <c:pt idx="5">
                  <c:v>19.0</c:v>
                </c:pt>
                <c:pt idx="6">
                  <c:v>16.0</c:v>
                </c:pt>
                <c:pt idx="7">
                  <c:v>22.0</c:v>
                </c:pt>
                <c:pt idx="8">
                  <c:v>12.0</c:v>
                </c:pt>
                <c:pt idx="9">
                  <c:v>13.0</c:v>
                </c:pt>
                <c:pt idx="10">
                  <c:v>9.0</c:v>
                </c:pt>
                <c:pt idx="11">
                  <c:v>13.0</c:v>
                </c:pt>
                <c:pt idx="12">
                  <c:v>11.0</c:v>
                </c:pt>
                <c:pt idx="13">
                  <c:v>11.0</c:v>
                </c:pt>
                <c:pt idx="14">
                  <c:v>12.0</c:v>
                </c:pt>
                <c:pt idx="15">
                  <c:v>12.0</c:v>
                </c:pt>
                <c:pt idx="16">
                  <c:v>13.0</c:v>
                </c:pt>
                <c:pt idx="17">
                  <c:v>12.0</c:v>
                </c:pt>
                <c:pt idx="18">
                  <c:v>11.0</c:v>
                </c:pt>
                <c:pt idx="19">
                  <c:v>11.0</c:v>
                </c:pt>
                <c:pt idx="20">
                  <c:v>13.0</c:v>
                </c:pt>
              </c:numCache>
            </c:numRef>
          </c:val>
        </c:ser>
        <c:ser>
          <c:idx val="2"/>
          <c:order val="2"/>
          <c:tx>
            <c:strRef>
              <c:f>'San Mateo'!$Y$8</c:f>
              <c:strCache>
                <c:ptCount val="1"/>
                <c:pt idx="0">
                  <c:v>Sacramento</c:v>
                </c:pt>
              </c:strCache>
            </c:strRef>
          </c:tx>
          <c:spPr>
            <a:solidFill>
              <a:schemeClr val="accent3"/>
            </a:solidFill>
            <a:ln>
              <a:noFill/>
            </a:ln>
            <a:effectLst/>
          </c:spPr>
          <c:cat>
            <c:numRef>
              <c:f>'San Mateo'!$Z$3:$AT$3</c:f>
              <c:numCache>
                <c:formatCode>m/d/yyyy</c:formatCode>
                <c:ptCount val="21"/>
                <c:pt idx="0">
                  <c:v>38718.0</c:v>
                </c:pt>
                <c:pt idx="1">
                  <c:v>38899.0</c:v>
                </c:pt>
                <c:pt idx="2">
                  <c:v>39083.0</c:v>
                </c:pt>
                <c:pt idx="3">
                  <c:v>39264.0</c:v>
                </c:pt>
                <c:pt idx="4">
                  <c:v>39448.0</c:v>
                </c:pt>
                <c:pt idx="5">
                  <c:v>39630.0</c:v>
                </c:pt>
                <c:pt idx="6">
                  <c:v>39814.0</c:v>
                </c:pt>
                <c:pt idx="7">
                  <c:v>39995.0</c:v>
                </c:pt>
                <c:pt idx="8">
                  <c:v>40179.0</c:v>
                </c:pt>
                <c:pt idx="9">
                  <c:v>40360.0</c:v>
                </c:pt>
                <c:pt idx="10">
                  <c:v>40544.0</c:v>
                </c:pt>
                <c:pt idx="11">
                  <c:v>40725.0</c:v>
                </c:pt>
                <c:pt idx="12">
                  <c:v>40909.0</c:v>
                </c:pt>
                <c:pt idx="13">
                  <c:v>41091.0</c:v>
                </c:pt>
                <c:pt idx="14">
                  <c:v>41275.0</c:v>
                </c:pt>
                <c:pt idx="15">
                  <c:v>41456.0</c:v>
                </c:pt>
                <c:pt idx="16">
                  <c:v>41640.0</c:v>
                </c:pt>
                <c:pt idx="17">
                  <c:v>41821.0</c:v>
                </c:pt>
                <c:pt idx="18">
                  <c:v>42005.0</c:v>
                </c:pt>
                <c:pt idx="19">
                  <c:v>42186.0</c:v>
                </c:pt>
                <c:pt idx="20">
                  <c:v>42370.0</c:v>
                </c:pt>
              </c:numCache>
            </c:numRef>
          </c:cat>
          <c:val>
            <c:numRef>
              <c:f>'San Mateo'!$Z$8:$AT$8</c:f>
              <c:numCache>
                <c:formatCode>#,##0</c:formatCode>
                <c:ptCount val="21"/>
                <c:pt idx="0">
                  <c:v>4.0</c:v>
                </c:pt>
                <c:pt idx="1">
                  <c:v>5.0</c:v>
                </c:pt>
                <c:pt idx="2">
                  <c:v>2.0</c:v>
                </c:pt>
                <c:pt idx="3">
                  <c:v>5.0</c:v>
                </c:pt>
                <c:pt idx="4">
                  <c:v>4.0</c:v>
                </c:pt>
                <c:pt idx="5">
                  <c:v>9.0</c:v>
                </c:pt>
                <c:pt idx="6">
                  <c:v>5.0</c:v>
                </c:pt>
                <c:pt idx="7">
                  <c:v>5.0</c:v>
                </c:pt>
                <c:pt idx="8">
                  <c:v>4.0</c:v>
                </c:pt>
                <c:pt idx="9">
                  <c:v>7.0</c:v>
                </c:pt>
                <c:pt idx="10">
                  <c:v>0.0</c:v>
                </c:pt>
                <c:pt idx="11">
                  <c:v>0.0</c:v>
                </c:pt>
                <c:pt idx="12">
                  <c:v>2.0</c:v>
                </c:pt>
                <c:pt idx="13">
                  <c:v>3.0</c:v>
                </c:pt>
                <c:pt idx="14">
                  <c:v>3.0</c:v>
                </c:pt>
                <c:pt idx="15">
                  <c:v>4.0</c:v>
                </c:pt>
                <c:pt idx="16">
                  <c:v>4.0</c:v>
                </c:pt>
                <c:pt idx="17">
                  <c:v>4.0</c:v>
                </c:pt>
                <c:pt idx="18">
                  <c:v>6.0</c:v>
                </c:pt>
                <c:pt idx="19">
                  <c:v>9.0</c:v>
                </c:pt>
                <c:pt idx="20">
                  <c:v>10.0</c:v>
                </c:pt>
              </c:numCache>
            </c:numRef>
          </c:val>
        </c:ser>
        <c:ser>
          <c:idx val="3"/>
          <c:order val="3"/>
          <c:tx>
            <c:strRef>
              <c:f>'San Mateo'!$Y$9</c:f>
              <c:strCache>
                <c:ptCount val="1"/>
                <c:pt idx="0">
                  <c:v>Santa Clara</c:v>
                </c:pt>
              </c:strCache>
            </c:strRef>
          </c:tx>
          <c:spPr>
            <a:solidFill>
              <a:schemeClr val="accent4"/>
            </a:solidFill>
            <a:ln>
              <a:noFill/>
            </a:ln>
            <a:effectLst/>
          </c:spPr>
          <c:cat>
            <c:numRef>
              <c:f>'San Mateo'!$Z$3:$AT$3</c:f>
              <c:numCache>
                <c:formatCode>m/d/yyyy</c:formatCode>
                <c:ptCount val="21"/>
                <c:pt idx="0">
                  <c:v>38718.0</c:v>
                </c:pt>
                <c:pt idx="1">
                  <c:v>38899.0</c:v>
                </c:pt>
                <c:pt idx="2">
                  <c:v>39083.0</c:v>
                </c:pt>
                <c:pt idx="3">
                  <c:v>39264.0</c:v>
                </c:pt>
                <c:pt idx="4">
                  <c:v>39448.0</c:v>
                </c:pt>
                <c:pt idx="5">
                  <c:v>39630.0</c:v>
                </c:pt>
                <c:pt idx="6">
                  <c:v>39814.0</c:v>
                </c:pt>
                <c:pt idx="7">
                  <c:v>39995.0</c:v>
                </c:pt>
                <c:pt idx="8">
                  <c:v>40179.0</c:v>
                </c:pt>
                <c:pt idx="9">
                  <c:v>40360.0</c:v>
                </c:pt>
                <c:pt idx="10">
                  <c:v>40544.0</c:v>
                </c:pt>
                <c:pt idx="11">
                  <c:v>40725.0</c:v>
                </c:pt>
                <c:pt idx="12">
                  <c:v>40909.0</c:v>
                </c:pt>
                <c:pt idx="13">
                  <c:v>41091.0</c:v>
                </c:pt>
                <c:pt idx="14">
                  <c:v>41275.0</c:v>
                </c:pt>
                <c:pt idx="15">
                  <c:v>41456.0</c:v>
                </c:pt>
                <c:pt idx="16">
                  <c:v>41640.0</c:v>
                </c:pt>
                <c:pt idx="17">
                  <c:v>41821.0</c:v>
                </c:pt>
                <c:pt idx="18">
                  <c:v>42005.0</c:v>
                </c:pt>
                <c:pt idx="19">
                  <c:v>42186.0</c:v>
                </c:pt>
                <c:pt idx="20">
                  <c:v>42370.0</c:v>
                </c:pt>
              </c:numCache>
            </c:numRef>
          </c:cat>
          <c:val>
            <c:numRef>
              <c:f>'San Mateo'!$Z$9:$AT$9</c:f>
              <c:numCache>
                <c:formatCode>#,##0</c:formatCode>
                <c:ptCount val="21"/>
                <c:pt idx="0">
                  <c:v>19.0</c:v>
                </c:pt>
                <c:pt idx="1">
                  <c:v>29.0</c:v>
                </c:pt>
                <c:pt idx="2">
                  <c:v>26.0</c:v>
                </c:pt>
                <c:pt idx="3">
                  <c:v>34.0</c:v>
                </c:pt>
                <c:pt idx="4">
                  <c:v>30.0</c:v>
                </c:pt>
                <c:pt idx="5">
                  <c:v>24.0</c:v>
                </c:pt>
                <c:pt idx="6">
                  <c:v>25.0</c:v>
                </c:pt>
                <c:pt idx="7">
                  <c:v>25.0</c:v>
                </c:pt>
                <c:pt idx="8">
                  <c:v>15.0</c:v>
                </c:pt>
                <c:pt idx="9">
                  <c:v>12.0</c:v>
                </c:pt>
                <c:pt idx="10">
                  <c:v>6.0</c:v>
                </c:pt>
                <c:pt idx="11">
                  <c:v>6.0</c:v>
                </c:pt>
                <c:pt idx="12">
                  <c:v>7.0</c:v>
                </c:pt>
                <c:pt idx="13">
                  <c:v>12.0</c:v>
                </c:pt>
                <c:pt idx="14">
                  <c:v>12.0</c:v>
                </c:pt>
                <c:pt idx="15">
                  <c:v>15.0</c:v>
                </c:pt>
                <c:pt idx="16">
                  <c:v>13.0</c:v>
                </c:pt>
                <c:pt idx="17">
                  <c:v>18.0</c:v>
                </c:pt>
                <c:pt idx="18">
                  <c:v>15.0</c:v>
                </c:pt>
                <c:pt idx="19">
                  <c:v>16.0</c:v>
                </c:pt>
                <c:pt idx="20">
                  <c:v>5.0</c:v>
                </c:pt>
              </c:numCache>
            </c:numRef>
          </c:val>
        </c:ser>
        <c:ser>
          <c:idx val="4"/>
          <c:order val="4"/>
          <c:tx>
            <c:strRef>
              <c:f>'San Mateo'!$Y$10</c:f>
              <c:strCache>
                <c:ptCount val="1"/>
                <c:pt idx="0">
                  <c:v>Sonoma</c:v>
                </c:pt>
              </c:strCache>
            </c:strRef>
          </c:tx>
          <c:spPr>
            <a:solidFill>
              <a:schemeClr val="accent5"/>
            </a:solidFill>
            <a:ln w="25400">
              <a:noFill/>
            </a:ln>
            <a:effectLst/>
          </c:spPr>
          <c:cat>
            <c:numRef>
              <c:f>'San Mateo'!$Z$3:$AT$3</c:f>
              <c:numCache>
                <c:formatCode>m/d/yyyy</c:formatCode>
                <c:ptCount val="21"/>
                <c:pt idx="0">
                  <c:v>38718.0</c:v>
                </c:pt>
                <c:pt idx="1">
                  <c:v>38899.0</c:v>
                </c:pt>
                <c:pt idx="2">
                  <c:v>39083.0</c:v>
                </c:pt>
                <c:pt idx="3">
                  <c:v>39264.0</c:v>
                </c:pt>
                <c:pt idx="4">
                  <c:v>39448.0</c:v>
                </c:pt>
                <c:pt idx="5">
                  <c:v>39630.0</c:v>
                </c:pt>
                <c:pt idx="6">
                  <c:v>39814.0</c:v>
                </c:pt>
                <c:pt idx="7">
                  <c:v>39995.0</c:v>
                </c:pt>
                <c:pt idx="8">
                  <c:v>40179.0</c:v>
                </c:pt>
                <c:pt idx="9">
                  <c:v>40360.0</c:v>
                </c:pt>
                <c:pt idx="10">
                  <c:v>40544.0</c:v>
                </c:pt>
                <c:pt idx="11">
                  <c:v>40725.0</c:v>
                </c:pt>
                <c:pt idx="12">
                  <c:v>40909.0</c:v>
                </c:pt>
                <c:pt idx="13">
                  <c:v>41091.0</c:v>
                </c:pt>
                <c:pt idx="14">
                  <c:v>41275.0</c:v>
                </c:pt>
                <c:pt idx="15">
                  <c:v>41456.0</c:v>
                </c:pt>
                <c:pt idx="16">
                  <c:v>41640.0</c:v>
                </c:pt>
                <c:pt idx="17">
                  <c:v>41821.0</c:v>
                </c:pt>
                <c:pt idx="18">
                  <c:v>42005.0</c:v>
                </c:pt>
                <c:pt idx="19">
                  <c:v>42186.0</c:v>
                </c:pt>
                <c:pt idx="20">
                  <c:v>42370.0</c:v>
                </c:pt>
              </c:numCache>
            </c:numRef>
          </c:cat>
          <c:val>
            <c:numRef>
              <c:f>'San Mateo'!$Z$10:$AT$10</c:f>
              <c:numCache>
                <c:formatCode>#,##0</c:formatCode>
                <c:ptCount val="21"/>
                <c:pt idx="0">
                  <c:v>0.0</c:v>
                </c:pt>
                <c:pt idx="1">
                  <c:v>6.0</c:v>
                </c:pt>
                <c:pt idx="2">
                  <c:v>3.0</c:v>
                </c:pt>
                <c:pt idx="3">
                  <c:v>0.0</c:v>
                </c:pt>
                <c:pt idx="4">
                  <c:v>0.0</c:v>
                </c:pt>
                <c:pt idx="5">
                  <c:v>1.0</c:v>
                </c:pt>
                <c:pt idx="6">
                  <c:v>1.0</c:v>
                </c:pt>
                <c:pt idx="7">
                  <c:v>1.0</c:v>
                </c:pt>
                <c:pt idx="8">
                  <c:v>1.0</c:v>
                </c:pt>
                <c:pt idx="9">
                  <c:v>3.0</c:v>
                </c:pt>
                <c:pt idx="10">
                  <c:v>3.0</c:v>
                </c:pt>
                <c:pt idx="11">
                  <c:v>1.0</c:v>
                </c:pt>
                <c:pt idx="12">
                  <c:v>2.0</c:v>
                </c:pt>
                <c:pt idx="13">
                  <c:v>0.0</c:v>
                </c:pt>
                <c:pt idx="14">
                  <c:v>2.0</c:v>
                </c:pt>
                <c:pt idx="15">
                  <c:v>0.0</c:v>
                </c:pt>
                <c:pt idx="16">
                  <c:v>3.0</c:v>
                </c:pt>
                <c:pt idx="17">
                  <c:v>2.0</c:v>
                </c:pt>
                <c:pt idx="18">
                  <c:v>2.0</c:v>
                </c:pt>
                <c:pt idx="19">
                  <c:v>0.0</c:v>
                </c:pt>
                <c:pt idx="20">
                  <c:v>2.0</c:v>
                </c:pt>
              </c:numCache>
            </c:numRef>
          </c:val>
        </c:ser>
        <c:dLbls>
          <c:showLegendKey val="0"/>
          <c:showVal val="0"/>
          <c:showCatName val="0"/>
          <c:showSerName val="0"/>
          <c:showPercent val="0"/>
          <c:showBubbleSize val="0"/>
        </c:dLbls>
        <c:axId val="-2134418536"/>
        <c:axId val="-2084962392"/>
      </c:areaChart>
      <c:dateAx>
        <c:axId val="-2134418536"/>
        <c:scaling>
          <c:orientation val="minMax"/>
          <c:min val="40909.0"/>
        </c:scaling>
        <c:delete val="0"/>
        <c:axPos val="b"/>
        <c:numFmt formatCode="m/d/yyyy"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2084962392"/>
        <c:crosses val="autoZero"/>
        <c:auto val="1"/>
        <c:lblOffset val="100"/>
        <c:baseTimeUnit val="months"/>
        <c:majorUnit val="6.0"/>
        <c:majorTimeUnit val="months"/>
      </c:dateAx>
      <c:valAx>
        <c:axId val="-2084962392"/>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2134418536"/>
        <c:crosses val="autoZero"/>
        <c:crossBetween val="midCat"/>
      </c:valAx>
      <c:spPr>
        <a:noFill/>
        <a:ln>
          <a:noFill/>
        </a:ln>
        <a:effectLst/>
      </c:spPr>
    </c:plotArea>
    <c:legend>
      <c:legendPos val="b"/>
      <c:layou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zero"/>
    <c:showDLblsOverMax val="0"/>
  </c:chart>
  <c:spPr>
    <a:noFill/>
    <a:ln>
      <a:noFill/>
    </a:ln>
    <a:effectLst/>
  </c:spPr>
  <c:txPr>
    <a:bodyPr/>
    <a:lstStyle/>
    <a:p>
      <a:pPr>
        <a:defRPr/>
      </a:pPr>
      <a:endParaRPr lang="en-US"/>
    </a:p>
  </c:txPr>
  <c:externalData r:id="rId1">
    <c:autoUpdate val="0"/>
  </c:externalData>
</c:chartSpace>
</file>

<file path=ppt/charts/chart65.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sz="1400" b="0" i="0" baseline="0" dirty="0">
                <a:effectLst/>
              </a:rPr>
              <a:t>Total Inflow Caseload, San Mateo County     </a:t>
            </a:r>
            <a:endParaRPr lang="en-US" sz="1400" dirty="0">
              <a:effectLst/>
            </a:endParaRPr>
          </a:p>
          <a:p>
            <a:pPr>
              <a:defRPr sz="1400" b="0" i="0" u="none" strike="noStrike" kern="1200" spc="0" baseline="0">
                <a:solidFill>
                  <a:schemeClr val="tx1">
                    <a:lumMod val="65000"/>
                    <a:lumOff val="35000"/>
                  </a:schemeClr>
                </a:solidFill>
                <a:latin typeface="+mn-lt"/>
                <a:ea typeface="+mn-ea"/>
                <a:cs typeface="+mn-cs"/>
              </a:defRPr>
            </a:pPr>
            <a:r>
              <a:rPr lang="en-US" sz="1400" b="0" i="0" baseline="0" dirty="0">
                <a:effectLst/>
              </a:rPr>
              <a:t>(Top 5, Jan. 2016)</a:t>
            </a:r>
            <a:endParaRPr lang="en-US" sz="1400" dirty="0">
              <a:effectLst/>
            </a:endParaRPr>
          </a:p>
        </c:rich>
      </c:tx>
      <c:layout/>
      <c:overlay val="0"/>
      <c:spPr>
        <a:noFill/>
        <a:ln>
          <a:noFill/>
        </a:ln>
        <a:effectLst/>
      </c:spPr>
    </c:title>
    <c:autoTitleDeleted val="0"/>
    <c:plotArea>
      <c:layout/>
      <c:barChart>
        <c:barDir val="col"/>
        <c:grouping val="clustered"/>
        <c:varyColors val="0"/>
        <c:ser>
          <c:idx val="0"/>
          <c:order val="0"/>
          <c:tx>
            <c:v>Total Caseload</c:v>
          </c:tx>
          <c:spPr>
            <a:solidFill>
              <a:schemeClr val="accent1"/>
            </a:solidFill>
            <a:ln>
              <a:noFill/>
            </a:ln>
            <a:effectLst/>
          </c:spPr>
          <c:invertIfNegative val="0"/>
          <c:cat>
            <c:strRef>
              <c:f>'San Mateo'!$Y$68:$Y$72</c:f>
              <c:strCache>
                <c:ptCount val="5"/>
                <c:pt idx="0">
                  <c:v>San Francisco</c:v>
                </c:pt>
                <c:pt idx="1">
                  <c:v>Alameda</c:v>
                </c:pt>
                <c:pt idx="2">
                  <c:v>Sacramento</c:v>
                </c:pt>
                <c:pt idx="3">
                  <c:v>Santa Clara</c:v>
                </c:pt>
                <c:pt idx="4">
                  <c:v>Sonoma</c:v>
                </c:pt>
              </c:strCache>
            </c:strRef>
          </c:cat>
          <c:val>
            <c:numRef>
              <c:f>'San Mateo'!$Z$68:$Z$72</c:f>
              <c:numCache>
                <c:formatCode>General</c:formatCode>
                <c:ptCount val="5"/>
                <c:pt idx="0">
                  <c:v>61.0</c:v>
                </c:pt>
                <c:pt idx="1">
                  <c:v>13.0</c:v>
                </c:pt>
                <c:pt idx="2">
                  <c:v>10.0</c:v>
                </c:pt>
                <c:pt idx="3">
                  <c:v>5.0</c:v>
                </c:pt>
                <c:pt idx="4">
                  <c:v>2.0</c:v>
                </c:pt>
              </c:numCache>
            </c:numRef>
          </c:val>
        </c:ser>
        <c:dLbls>
          <c:showLegendKey val="0"/>
          <c:showVal val="0"/>
          <c:showCatName val="0"/>
          <c:showSerName val="0"/>
          <c:showPercent val="0"/>
          <c:showBubbleSize val="0"/>
        </c:dLbls>
        <c:gapWidth val="219"/>
        <c:overlap val="-27"/>
        <c:axId val="-2067924200"/>
        <c:axId val="-2081868056"/>
      </c:barChart>
      <c:lineChart>
        <c:grouping val="standard"/>
        <c:varyColors val="0"/>
        <c:ser>
          <c:idx val="1"/>
          <c:order val="1"/>
          <c:tx>
            <c:v>Cumulative Percent</c:v>
          </c:tx>
          <c:spPr>
            <a:ln w="28575" cap="rnd">
              <a:solidFill>
                <a:schemeClr val="accent2"/>
              </a:solidFill>
              <a:round/>
            </a:ln>
            <a:effectLst/>
          </c:spPr>
          <c:marker>
            <c:symbol val="circle"/>
            <c:size val="5"/>
            <c:spPr>
              <a:solidFill>
                <a:schemeClr val="accent2"/>
              </a:solidFill>
              <a:ln w="9525">
                <a:solidFill>
                  <a:schemeClr val="accent2"/>
                </a:solidFill>
              </a:ln>
              <a:effectLst/>
            </c:spPr>
          </c:marker>
          <c:cat>
            <c:strRef>
              <c:f>'San Mateo'!$Y$68:$Y$72</c:f>
              <c:strCache>
                <c:ptCount val="5"/>
                <c:pt idx="0">
                  <c:v>San Francisco</c:v>
                </c:pt>
                <c:pt idx="1">
                  <c:v>Alameda</c:v>
                </c:pt>
                <c:pt idx="2">
                  <c:v>Sacramento</c:v>
                </c:pt>
                <c:pt idx="3">
                  <c:v>Santa Clara</c:v>
                </c:pt>
                <c:pt idx="4">
                  <c:v>Sonoma</c:v>
                </c:pt>
              </c:strCache>
            </c:strRef>
          </c:cat>
          <c:val>
            <c:numRef>
              <c:f>'San Mateo'!$AC$68:$AC$72</c:f>
              <c:numCache>
                <c:formatCode>0%</c:formatCode>
                <c:ptCount val="5"/>
                <c:pt idx="0">
                  <c:v>0.61</c:v>
                </c:pt>
                <c:pt idx="1">
                  <c:v>0.74</c:v>
                </c:pt>
                <c:pt idx="2">
                  <c:v>0.84</c:v>
                </c:pt>
                <c:pt idx="3">
                  <c:v>0.89</c:v>
                </c:pt>
                <c:pt idx="4">
                  <c:v>0.91</c:v>
                </c:pt>
              </c:numCache>
            </c:numRef>
          </c:val>
          <c:smooth val="0"/>
        </c:ser>
        <c:dLbls>
          <c:showLegendKey val="0"/>
          <c:showVal val="0"/>
          <c:showCatName val="0"/>
          <c:showSerName val="0"/>
          <c:showPercent val="0"/>
          <c:showBubbleSize val="0"/>
        </c:dLbls>
        <c:marker val="1"/>
        <c:smooth val="0"/>
        <c:axId val="-2141239320"/>
        <c:axId val="-2084118200"/>
      </c:lineChart>
      <c:catAx>
        <c:axId val="-206792420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2081868056"/>
        <c:crosses val="autoZero"/>
        <c:auto val="1"/>
        <c:lblAlgn val="ctr"/>
        <c:lblOffset val="100"/>
        <c:noMultiLvlLbl val="0"/>
      </c:catAx>
      <c:valAx>
        <c:axId val="-2081868056"/>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2067924200"/>
        <c:crosses val="autoZero"/>
        <c:crossBetween val="between"/>
      </c:valAx>
      <c:valAx>
        <c:axId val="-2084118200"/>
        <c:scaling>
          <c:orientation val="minMax"/>
          <c:max val="1.0"/>
        </c:scaling>
        <c:delete val="0"/>
        <c:axPos val="r"/>
        <c:numFmt formatCode="0%" sourceLinked="1"/>
        <c:majorTickMark val="out"/>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2141239320"/>
        <c:crosses val="max"/>
        <c:crossBetween val="between"/>
      </c:valAx>
      <c:catAx>
        <c:axId val="-2141239320"/>
        <c:scaling>
          <c:orientation val="minMax"/>
        </c:scaling>
        <c:delete val="1"/>
        <c:axPos val="b"/>
        <c:numFmt formatCode="General" sourceLinked="1"/>
        <c:majorTickMark val="out"/>
        <c:minorTickMark val="none"/>
        <c:tickLblPos val="nextTo"/>
        <c:crossAx val="-2084118200"/>
        <c:crosses val="autoZero"/>
        <c:auto val="1"/>
        <c:lblAlgn val="ctr"/>
        <c:lblOffset val="100"/>
        <c:noMultiLvlLbl val="0"/>
      </c:catAx>
      <c:spPr>
        <a:noFill/>
        <a:ln>
          <a:noFill/>
        </a:ln>
        <a:effectLst/>
      </c:spPr>
    </c:plotArea>
    <c:legend>
      <c:legendPos val="b"/>
      <c:layou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00" b="1" i="0" u="none" strike="noStrike" kern="1200" spc="0" baseline="0">
                <a:solidFill>
                  <a:schemeClr val="tx1">
                    <a:lumMod val="65000"/>
                    <a:lumOff val="35000"/>
                  </a:schemeClr>
                </a:solidFill>
                <a:latin typeface="+mn-lt"/>
                <a:ea typeface="+mn-ea"/>
                <a:cs typeface="+mn-cs"/>
              </a:defRPr>
            </a:pPr>
            <a:r>
              <a:rPr lang="en-US" sz="1800" b="1" dirty="0"/>
              <a:t>Total Caseload</a:t>
            </a:r>
            <a:r>
              <a:rPr lang="en-US" sz="1800" b="1" baseline="0" dirty="0"/>
              <a:t> by County, Bay Area CA, Jan. 2016</a:t>
            </a:r>
            <a:endParaRPr lang="en-US" sz="1800" b="1" dirty="0"/>
          </a:p>
        </c:rich>
      </c:tx>
      <c:layout/>
      <c:overlay val="0"/>
      <c:spPr>
        <a:noFill/>
        <a:ln>
          <a:noFill/>
        </a:ln>
        <a:effectLst/>
      </c:spPr>
    </c:title>
    <c:autoTitleDeleted val="0"/>
    <c:plotArea>
      <c:layout/>
      <c:barChart>
        <c:barDir val="col"/>
        <c:grouping val="clustered"/>
        <c:varyColors val="0"/>
        <c:ser>
          <c:idx val="0"/>
          <c:order val="0"/>
          <c:tx>
            <c:v>Total Caseload</c:v>
          </c:tx>
          <c:spPr>
            <a:solidFill>
              <a:schemeClr val="accent1"/>
            </a:solidFill>
            <a:ln>
              <a:noFill/>
            </a:ln>
            <a:effectLst/>
          </c:spPr>
          <c:invertIfNegative val="0"/>
          <c:cat>
            <c:strRef>
              <c:f>workspace_v2!$A$154:$A$160</c:f>
              <c:strCache>
                <c:ptCount val="7"/>
                <c:pt idx="0">
                  <c:v>Alameda</c:v>
                </c:pt>
                <c:pt idx="1">
                  <c:v>Santa Clara</c:v>
                </c:pt>
                <c:pt idx="2">
                  <c:v>Contra Costa</c:v>
                </c:pt>
                <c:pt idx="3">
                  <c:v>San Francisco</c:v>
                </c:pt>
                <c:pt idx="4">
                  <c:v>San Mateo</c:v>
                </c:pt>
                <c:pt idx="5">
                  <c:v>Santa Cruz</c:v>
                </c:pt>
                <c:pt idx="6">
                  <c:v>Marin</c:v>
                </c:pt>
              </c:strCache>
            </c:strRef>
          </c:cat>
          <c:val>
            <c:numRef>
              <c:f>workspace_v2!$B$154:$B$160</c:f>
              <c:numCache>
                <c:formatCode>#,##0</c:formatCode>
                <c:ptCount val="7"/>
                <c:pt idx="0">
                  <c:v>1652.0</c:v>
                </c:pt>
                <c:pt idx="1">
                  <c:v>1300.0</c:v>
                </c:pt>
                <c:pt idx="2">
                  <c:v>1178.0</c:v>
                </c:pt>
                <c:pt idx="3">
                  <c:v>924.0</c:v>
                </c:pt>
                <c:pt idx="4">
                  <c:v>336.0</c:v>
                </c:pt>
                <c:pt idx="5">
                  <c:v>261.0</c:v>
                </c:pt>
                <c:pt idx="6">
                  <c:v>79.0</c:v>
                </c:pt>
              </c:numCache>
            </c:numRef>
          </c:val>
        </c:ser>
        <c:dLbls>
          <c:showLegendKey val="0"/>
          <c:showVal val="0"/>
          <c:showCatName val="0"/>
          <c:showSerName val="0"/>
          <c:showPercent val="0"/>
          <c:showBubbleSize val="0"/>
        </c:dLbls>
        <c:gapWidth val="219"/>
        <c:overlap val="-27"/>
        <c:axId val="-2064763624"/>
        <c:axId val="-2065355112"/>
      </c:barChart>
      <c:lineChart>
        <c:grouping val="standard"/>
        <c:varyColors val="0"/>
        <c:ser>
          <c:idx val="1"/>
          <c:order val="1"/>
          <c:tx>
            <c:v>Cumulative Percent</c:v>
          </c:tx>
          <c:spPr>
            <a:ln w="28575" cap="rnd">
              <a:solidFill>
                <a:schemeClr val="accent2"/>
              </a:solidFill>
              <a:round/>
            </a:ln>
            <a:effectLst/>
          </c:spPr>
          <c:marker>
            <c:symbol val="none"/>
          </c:marker>
          <c:dPt>
            <c:idx val="2"/>
            <c:marker>
              <c:symbol val="circle"/>
              <c:size val="8"/>
              <c:spPr>
                <a:solidFill>
                  <a:schemeClr val="accent2"/>
                </a:solidFill>
                <a:ln w="9525">
                  <a:solidFill>
                    <a:schemeClr val="accent2"/>
                  </a:solidFill>
                </a:ln>
                <a:effectLst/>
              </c:spPr>
            </c:marker>
            <c:bubble3D val="0"/>
          </c:dPt>
          <c:cat>
            <c:strRef>
              <c:f>workspace_v2!$A$154:$A$160</c:f>
              <c:strCache>
                <c:ptCount val="7"/>
                <c:pt idx="0">
                  <c:v>Alameda</c:v>
                </c:pt>
                <c:pt idx="1">
                  <c:v>Santa Clara</c:v>
                </c:pt>
                <c:pt idx="2">
                  <c:v>Contra Costa</c:v>
                </c:pt>
                <c:pt idx="3">
                  <c:v>San Francisco</c:v>
                </c:pt>
                <c:pt idx="4">
                  <c:v>San Mateo</c:v>
                </c:pt>
                <c:pt idx="5">
                  <c:v>Santa Cruz</c:v>
                </c:pt>
                <c:pt idx="6">
                  <c:v>Marin</c:v>
                </c:pt>
              </c:strCache>
            </c:strRef>
          </c:cat>
          <c:val>
            <c:numRef>
              <c:f>workspace_v2!$E$154:$E$160</c:f>
              <c:numCache>
                <c:formatCode>0%</c:formatCode>
                <c:ptCount val="7"/>
                <c:pt idx="0">
                  <c:v>0.288307155322862</c:v>
                </c:pt>
                <c:pt idx="1">
                  <c:v>0.515183246073298</c:v>
                </c:pt>
                <c:pt idx="2">
                  <c:v>0.720767888307155</c:v>
                </c:pt>
                <c:pt idx="3">
                  <c:v>0.882024432809773</c:v>
                </c:pt>
                <c:pt idx="4">
                  <c:v>0.94066317626527</c:v>
                </c:pt>
                <c:pt idx="5">
                  <c:v>0.986212914485166</c:v>
                </c:pt>
                <c:pt idx="6">
                  <c:v>1.0</c:v>
                </c:pt>
              </c:numCache>
            </c:numRef>
          </c:val>
          <c:smooth val="0"/>
        </c:ser>
        <c:dLbls>
          <c:showLegendKey val="0"/>
          <c:showVal val="0"/>
          <c:showCatName val="0"/>
          <c:showSerName val="0"/>
          <c:showPercent val="0"/>
          <c:showBubbleSize val="0"/>
        </c:dLbls>
        <c:marker val="1"/>
        <c:smooth val="0"/>
        <c:axId val="-2064765672"/>
        <c:axId val="-2065357576"/>
      </c:lineChart>
      <c:catAx>
        <c:axId val="-206476362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00" b="0" i="0" u="none" strike="noStrike" kern="1200" baseline="0">
                <a:solidFill>
                  <a:schemeClr val="tx1">
                    <a:lumMod val="65000"/>
                    <a:lumOff val="35000"/>
                  </a:schemeClr>
                </a:solidFill>
                <a:latin typeface="+mn-lt"/>
                <a:ea typeface="+mn-ea"/>
                <a:cs typeface="+mn-cs"/>
              </a:defRPr>
            </a:pPr>
            <a:endParaRPr lang="en-US"/>
          </a:p>
        </c:txPr>
        <c:crossAx val="-2065355112"/>
        <c:crosses val="autoZero"/>
        <c:auto val="1"/>
        <c:lblAlgn val="ctr"/>
        <c:lblOffset val="100"/>
        <c:noMultiLvlLbl val="0"/>
      </c:catAx>
      <c:valAx>
        <c:axId val="-2065355112"/>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crossAx val="-2064763624"/>
        <c:crosses val="autoZero"/>
        <c:crossBetween val="between"/>
      </c:valAx>
      <c:valAx>
        <c:axId val="-2065357576"/>
        <c:scaling>
          <c:orientation val="minMax"/>
          <c:max val="1.0"/>
        </c:scaling>
        <c:delete val="0"/>
        <c:axPos val="r"/>
        <c:numFmt formatCode="0%" sourceLinked="1"/>
        <c:majorTickMark val="out"/>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2064765672"/>
        <c:crosses val="max"/>
        <c:crossBetween val="between"/>
      </c:valAx>
      <c:catAx>
        <c:axId val="-2064765672"/>
        <c:scaling>
          <c:orientation val="minMax"/>
        </c:scaling>
        <c:delete val="1"/>
        <c:axPos val="b"/>
        <c:numFmt formatCode="General" sourceLinked="1"/>
        <c:majorTickMark val="out"/>
        <c:minorTickMark val="none"/>
        <c:tickLblPos val="nextTo"/>
        <c:crossAx val="-2065357576"/>
        <c:crosses val="autoZero"/>
        <c:auto val="1"/>
        <c:lblAlgn val="ctr"/>
        <c:lblOffset val="100"/>
        <c:noMultiLvlLbl val="0"/>
      </c:catAx>
      <c:spPr>
        <a:noFill/>
        <a:ln>
          <a:noFill/>
        </a:ln>
        <a:effectLst/>
      </c:spPr>
    </c:plotArea>
    <c:legend>
      <c:legendPos val="b"/>
      <c:layout/>
      <c:overlay val="0"/>
      <c:spPr>
        <a:noFill/>
        <a:ln>
          <a:noFill/>
        </a:ln>
        <a:effectLst/>
      </c:spPr>
      <c:txPr>
        <a:bodyPr rot="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1" i="0" u="none" strike="noStrike" kern="1200" spc="0" baseline="0">
                <a:solidFill>
                  <a:schemeClr val="tx1">
                    <a:lumMod val="65000"/>
                    <a:lumOff val="35000"/>
                  </a:schemeClr>
                </a:solidFill>
                <a:latin typeface="+mn-lt"/>
                <a:ea typeface="+mn-ea"/>
                <a:cs typeface="+mn-cs"/>
              </a:defRPr>
            </a:pPr>
            <a:r>
              <a:rPr lang="en-US" sz="1400" b="1" dirty="0"/>
              <a:t>Change in Proportion of Bay Area</a:t>
            </a:r>
            <a:r>
              <a:rPr lang="en-US" sz="1400" b="1" baseline="0" dirty="0"/>
              <a:t> Child Welfare Caseload: </a:t>
            </a:r>
          </a:p>
          <a:p>
            <a:pPr>
              <a:defRPr sz="1400" b="1" i="0" u="none" strike="noStrike" kern="1200" spc="0" baseline="0">
                <a:solidFill>
                  <a:schemeClr val="tx1">
                    <a:lumMod val="65000"/>
                    <a:lumOff val="35000"/>
                  </a:schemeClr>
                </a:solidFill>
                <a:latin typeface="+mn-lt"/>
                <a:ea typeface="+mn-ea"/>
                <a:cs typeface="+mn-cs"/>
              </a:defRPr>
            </a:pPr>
            <a:r>
              <a:rPr lang="en-US" sz="1400" b="1" baseline="0" dirty="0"/>
              <a:t>2012 to 2016</a:t>
            </a:r>
            <a:endParaRPr lang="en-US" sz="1400" b="1" dirty="0"/>
          </a:p>
        </c:rich>
      </c:tx>
      <c:layout/>
      <c:overlay val="0"/>
      <c:spPr>
        <a:noFill/>
        <a:ln>
          <a:noFill/>
        </a:ln>
        <a:effectLst/>
      </c:spPr>
    </c:title>
    <c:autoTitleDeleted val="0"/>
    <c:plotArea>
      <c:layout/>
      <c:barChart>
        <c:barDir val="bar"/>
        <c:grouping val="clustered"/>
        <c:varyColors val="0"/>
        <c:ser>
          <c:idx val="12"/>
          <c:order val="0"/>
          <c:tx>
            <c:strRef>
              <c:f>workspace_v1!$N$15</c:f>
              <c:strCache>
                <c:ptCount val="1"/>
                <c:pt idx="0">
                  <c:v>1/1/2012</c:v>
                </c:pt>
              </c:strCache>
            </c:strRef>
          </c:tx>
          <c:spPr>
            <a:solidFill>
              <a:schemeClr val="accent1">
                <a:lumMod val="80000"/>
                <a:lumOff val="2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workspace_v1!$A$16:$A$22</c:f>
              <c:strCache>
                <c:ptCount val="7"/>
                <c:pt idx="0">
                  <c:v>Santa Cruz</c:v>
                </c:pt>
                <c:pt idx="1">
                  <c:v>Santa Clara</c:v>
                </c:pt>
                <c:pt idx="2">
                  <c:v>San Mateo</c:v>
                </c:pt>
                <c:pt idx="3">
                  <c:v>San Francisco</c:v>
                </c:pt>
                <c:pt idx="4">
                  <c:v>Marin</c:v>
                </c:pt>
                <c:pt idx="5">
                  <c:v>Contra Costa</c:v>
                </c:pt>
                <c:pt idx="6">
                  <c:v>Alameda</c:v>
                </c:pt>
              </c:strCache>
            </c:strRef>
          </c:cat>
          <c:val>
            <c:numRef>
              <c:f>workspace_v1!$N$16:$N$22</c:f>
              <c:numCache>
                <c:formatCode>0%</c:formatCode>
                <c:ptCount val="7"/>
                <c:pt idx="0">
                  <c:v>0.0522173161835285</c:v>
                </c:pt>
                <c:pt idx="1">
                  <c:v>0.192359377999616</c:v>
                </c:pt>
                <c:pt idx="2">
                  <c:v>0.0585525052793242</c:v>
                </c:pt>
                <c:pt idx="3">
                  <c:v>0.207141485889806</c:v>
                </c:pt>
                <c:pt idx="4">
                  <c:v>0.0140142061816088</c:v>
                </c:pt>
                <c:pt idx="5">
                  <c:v>0.185448262622384</c:v>
                </c:pt>
                <c:pt idx="6">
                  <c:v>0.290266845843732</c:v>
                </c:pt>
              </c:numCache>
            </c:numRef>
          </c:val>
        </c:ser>
        <c:ser>
          <c:idx val="20"/>
          <c:order val="1"/>
          <c:tx>
            <c:strRef>
              <c:f>workspace_v1!$V$15</c:f>
              <c:strCache>
                <c:ptCount val="1"/>
                <c:pt idx="0">
                  <c:v>1/1/2016</c:v>
                </c:pt>
              </c:strCache>
            </c:strRef>
          </c:tx>
          <c:spPr>
            <a:solidFill>
              <a:srgbClr val="F0A12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workspace_v1!$A$16:$A$22</c:f>
              <c:strCache>
                <c:ptCount val="7"/>
                <c:pt idx="0">
                  <c:v>Santa Cruz</c:v>
                </c:pt>
                <c:pt idx="1">
                  <c:v>Santa Clara</c:v>
                </c:pt>
                <c:pt idx="2">
                  <c:v>San Mateo</c:v>
                </c:pt>
                <c:pt idx="3">
                  <c:v>San Francisco</c:v>
                </c:pt>
                <c:pt idx="4">
                  <c:v>Marin</c:v>
                </c:pt>
                <c:pt idx="5">
                  <c:v>Contra Costa</c:v>
                </c:pt>
                <c:pt idx="6">
                  <c:v>Alameda</c:v>
                </c:pt>
              </c:strCache>
            </c:strRef>
          </c:cat>
          <c:val>
            <c:numRef>
              <c:f>workspace_v1!$V$16:$V$22</c:f>
              <c:numCache>
                <c:formatCode>0%</c:formatCode>
                <c:ptCount val="7"/>
                <c:pt idx="0">
                  <c:v>0.0455497382198953</c:v>
                </c:pt>
                <c:pt idx="1">
                  <c:v>0.226876090750436</c:v>
                </c:pt>
                <c:pt idx="2">
                  <c:v>0.0586387434554974</c:v>
                </c:pt>
                <c:pt idx="3">
                  <c:v>0.161256544502618</c:v>
                </c:pt>
                <c:pt idx="4">
                  <c:v>0.0137870855148342</c:v>
                </c:pt>
                <c:pt idx="5">
                  <c:v>0.205584642233857</c:v>
                </c:pt>
                <c:pt idx="6">
                  <c:v>0.288307155322862</c:v>
                </c:pt>
              </c:numCache>
            </c:numRef>
          </c:val>
        </c:ser>
        <c:dLbls>
          <c:showLegendKey val="0"/>
          <c:showVal val="0"/>
          <c:showCatName val="0"/>
          <c:showSerName val="0"/>
          <c:showPercent val="0"/>
          <c:showBubbleSize val="0"/>
        </c:dLbls>
        <c:gapWidth val="150"/>
        <c:axId val="-2065668712"/>
        <c:axId val="-2065665224"/>
        <c:extLst>
          <c:ext xmlns:c15="http://schemas.microsoft.com/office/drawing/2012/chart" uri="{02D57815-91ED-43cb-92C2-25804820EDAC}">
            <c15:filteredBarSeries>
              <c15:ser>
                <c:idx val="0"/>
                <c:order val="0"/>
                <c:tx>
                  <c:strRef>
                    <c:extLst>
                      <c:ext uri="{02D57815-91ED-43cb-92C2-25804820EDAC}">
                        <c15:formulaRef>
                          <c15:sqref>workspace_v1!$B$15</c15:sqref>
                        </c15:formulaRef>
                      </c:ext>
                    </c:extLst>
                    <c:strCache>
                      <c:ptCount val="1"/>
                      <c:pt idx="0">
                        <c:v>1/1/2006</c:v>
                      </c:pt>
                    </c:strCache>
                  </c:strRef>
                </c:tx>
                <c:spPr>
                  <a:solidFill>
                    <a:schemeClr val="accent1"/>
                  </a:solidFill>
                  <a:ln>
                    <a:noFill/>
                  </a:ln>
                  <a:effectLst/>
                </c:spPr>
                <c:invertIfNegative val="0"/>
                <c:cat>
                  <c:strRef>
                    <c:extLst>
                      <c:ext uri="{02D57815-91ED-43cb-92C2-25804820EDAC}">
                        <c15:formulaRef>
                          <c15:sqref>workspace_v1!$A$16:$A$22</c15:sqref>
                        </c15:formulaRef>
                      </c:ext>
                    </c:extLst>
                    <c:strCache>
                      <c:ptCount val="7"/>
                      <c:pt idx="0">
                        <c:v>Santa Cruz</c:v>
                      </c:pt>
                      <c:pt idx="1">
                        <c:v>Santa Clara</c:v>
                      </c:pt>
                      <c:pt idx="2">
                        <c:v>San Mateo</c:v>
                      </c:pt>
                      <c:pt idx="3">
                        <c:v>San Francisco</c:v>
                      </c:pt>
                      <c:pt idx="4">
                        <c:v>Marin</c:v>
                      </c:pt>
                      <c:pt idx="5">
                        <c:v>Contra Costa</c:v>
                      </c:pt>
                      <c:pt idx="6">
                        <c:v>Alameda</c:v>
                      </c:pt>
                    </c:strCache>
                  </c:strRef>
                </c:cat>
                <c:val>
                  <c:numRef>
                    <c:extLst>
                      <c:ext uri="{02D57815-91ED-43cb-92C2-25804820EDAC}">
                        <c15:formulaRef>
                          <c15:sqref>workspace_v1!$B$16:$B$22</c15:sqref>
                        </c15:formulaRef>
                      </c:ext>
                    </c:extLst>
                    <c:numCache>
                      <c:formatCode>0%</c:formatCode>
                      <c:ptCount val="7"/>
                      <c:pt idx="0">
                        <c:v>3.6770160008477271E-2</c:v>
                      </c:pt>
                      <c:pt idx="1">
                        <c:v>0.22062096005086362</c:v>
                      </c:pt>
                      <c:pt idx="2">
                        <c:v>5.1287485429691637E-2</c:v>
                      </c:pt>
                      <c:pt idx="3">
                        <c:v>0.20493800996079262</c:v>
                      </c:pt>
                      <c:pt idx="4">
                        <c:v>9.007099713892127E-3</c:v>
                      </c:pt>
                      <c:pt idx="5">
                        <c:v>0.18438062943732117</c:v>
                      </c:pt>
                      <c:pt idx="6">
                        <c:v>0.29299565539896155</c:v>
                      </c:pt>
                    </c:numCache>
                  </c:numRef>
                </c:val>
              </c15:ser>
            </c15:filteredBarSeries>
            <c15:filteredBarSeries>
              <c15:ser>
                <c:idx val="1"/>
                <c:order val="1"/>
                <c:tx>
                  <c:strRef>
                    <c:extLst xmlns:c15="http://schemas.microsoft.com/office/drawing/2012/chart">
                      <c:ext xmlns:c15="http://schemas.microsoft.com/office/drawing/2012/chart" uri="{02D57815-91ED-43cb-92C2-25804820EDAC}">
                        <c15:formulaRef>
                          <c15:sqref>workspace_v1!$C$15</c15:sqref>
                        </c15:formulaRef>
                      </c:ext>
                    </c:extLst>
                    <c:strCache>
                      <c:ptCount val="1"/>
                      <c:pt idx="0">
                        <c:v>7/1/2006</c:v>
                      </c:pt>
                    </c:strCache>
                  </c:strRef>
                </c:tx>
                <c:spPr>
                  <a:solidFill>
                    <a:schemeClr val="accent2"/>
                  </a:solidFill>
                  <a:ln>
                    <a:noFill/>
                  </a:ln>
                  <a:effectLst/>
                </c:spPr>
                <c:invertIfNegative val="0"/>
                <c:cat>
                  <c:strRef>
                    <c:extLst xmlns:c15="http://schemas.microsoft.com/office/drawing/2012/chart">
                      <c:ext xmlns:c15="http://schemas.microsoft.com/office/drawing/2012/chart" uri="{02D57815-91ED-43cb-92C2-25804820EDAC}">
                        <c15:formulaRef>
                          <c15:sqref>workspace_v1!$A$16:$A$22</c15:sqref>
                        </c15:formulaRef>
                      </c:ext>
                    </c:extLst>
                    <c:strCache>
                      <c:ptCount val="7"/>
                      <c:pt idx="0">
                        <c:v>Santa Cruz</c:v>
                      </c:pt>
                      <c:pt idx="1">
                        <c:v>Santa Clara</c:v>
                      </c:pt>
                      <c:pt idx="2">
                        <c:v>San Mateo</c:v>
                      </c:pt>
                      <c:pt idx="3">
                        <c:v>San Francisco</c:v>
                      </c:pt>
                      <c:pt idx="4">
                        <c:v>Marin</c:v>
                      </c:pt>
                      <c:pt idx="5">
                        <c:v>Contra Costa</c:v>
                      </c:pt>
                      <c:pt idx="6">
                        <c:v>Alameda</c:v>
                      </c:pt>
                    </c:strCache>
                  </c:strRef>
                </c:cat>
                <c:val>
                  <c:numRef>
                    <c:extLst xmlns:c15="http://schemas.microsoft.com/office/drawing/2012/chart">
                      <c:ext xmlns:c15="http://schemas.microsoft.com/office/drawing/2012/chart" uri="{02D57815-91ED-43cb-92C2-25804820EDAC}">
                        <c15:formulaRef>
                          <c15:sqref>workspace_v1!$C$16:$C$22</c15:sqref>
                        </c15:formulaRef>
                      </c:ext>
                    </c:extLst>
                    <c:numCache>
                      <c:formatCode>0%</c:formatCode>
                      <c:ptCount val="7"/>
                      <c:pt idx="0">
                        <c:v>3.2569753555531433E-2</c:v>
                      </c:pt>
                      <c:pt idx="1">
                        <c:v>0.22527412875909239</c:v>
                      </c:pt>
                      <c:pt idx="2">
                        <c:v>5.1785908153294972E-2</c:v>
                      </c:pt>
                      <c:pt idx="3">
                        <c:v>0.20855498860058624</c:v>
                      </c:pt>
                      <c:pt idx="4">
                        <c:v>8.7938334599934869E-3</c:v>
                      </c:pt>
                      <c:pt idx="5">
                        <c:v>0.18380197589838237</c:v>
                      </c:pt>
                      <c:pt idx="6">
                        <c:v>0.28921941157311909</c:v>
                      </c:pt>
                    </c:numCache>
                  </c:numRef>
                </c:val>
              </c15:ser>
            </c15:filteredBarSeries>
            <c15:filteredBarSeries>
              <c15:ser>
                <c:idx val="2"/>
                <c:order val="2"/>
                <c:tx>
                  <c:strRef>
                    <c:extLst xmlns:c15="http://schemas.microsoft.com/office/drawing/2012/chart">
                      <c:ext xmlns:c15="http://schemas.microsoft.com/office/drawing/2012/chart" uri="{02D57815-91ED-43cb-92C2-25804820EDAC}">
                        <c15:formulaRef>
                          <c15:sqref>workspace_v1!$D$15</c15:sqref>
                        </c15:formulaRef>
                      </c:ext>
                    </c:extLst>
                    <c:strCache>
                      <c:ptCount val="1"/>
                      <c:pt idx="0">
                        <c:v>1/1/2007</c:v>
                      </c:pt>
                    </c:strCache>
                  </c:strRef>
                </c:tx>
                <c:spPr>
                  <a:solidFill>
                    <a:schemeClr val="accent3"/>
                  </a:solidFill>
                  <a:ln>
                    <a:noFill/>
                  </a:ln>
                  <a:effectLst/>
                </c:spPr>
                <c:invertIfNegative val="0"/>
                <c:cat>
                  <c:strRef>
                    <c:extLst xmlns:c15="http://schemas.microsoft.com/office/drawing/2012/chart">
                      <c:ext xmlns:c15="http://schemas.microsoft.com/office/drawing/2012/chart" uri="{02D57815-91ED-43cb-92C2-25804820EDAC}">
                        <c15:formulaRef>
                          <c15:sqref>workspace_v1!$A$16:$A$22</c15:sqref>
                        </c15:formulaRef>
                      </c:ext>
                    </c:extLst>
                    <c:strCache>
                      <c:ptCount val="7"/>
                      <c:pt idx="0">
                        <c:v>Santa Cruz</c:v>
                      </c:pt>
                      <c:pt idx="1">
                        <c:v>Santa Clara</c:v>
                      </c:pt>
                      <c:pt idx="2">
                        <c:v>San Mateo</c:v>
                      </c:pt>
                      <c:pt idx="3">
                        <c:v>San Francisco</c:v>
                      </c:pt>
                      <c:pt idx="4">
                        <c:v>Marin</c:v>
                      </c:pt>
                      <c:pt idx="5">
                        <c:v>Contra Costa</c:v>
                      </c:pt>
                      <c:pt idx="6">
                        <c:v>Alameda</c:v>
                      </c:pt>
                    </c:strCache>
                  </c:strRef>
                </c:cat>
                <c:val>
                  <c:numRef>
                    <c:extLst xmlns:c15="http://schemas.microsoft.com/office/drawing/2012/chart">
                      <c:ext xmlns:c15="http://schemas.microsoft.com/office/drawing/2012/chart" uri="{02D57815-91ED-43cb-92C2-25804820EDAC}">
                        <c15:formulaRef>
                          <c15:sqref>workspace_v1!$D$16:$D$22</c15:sqref>
                        </c15:formulaRef>
                      </c:ext>
                    </c:extLst>
                    <c:numCache>
                      <c:formatCode>0%</c:formatCode>
                      <c:ptCount val="7"/>
                      <c:pt idx="0">
                        <c:v>3.434940855323021E-2</c:v>
                      </c:pt>
                      <c:pt idx="1">
                        <c:v>0.22702456778889901</c:v>
                      </c:pt>
                      <c:pt idx="2">
                        <c:v>5.0500454959053684E-2</c:v>
                      </c:pt>
                      <c:pt idx="3">
                        <c:v>0.20825750682438582</c:v>
                      </c:pt>
                      <c:pt idx="4">
                        <c:v>9.3266606005459503E-3</c:v>
                      </c:pt>
                      <c:pt idx="5">
                        <c:v>0.18607825295723385</c:v>
                      </c:pt>
                      <c:pt idx="6">
                        <c:v>0.28446314831665148</c:v>
                      </c:pt>
                    </c:numCache>
                  </c:numRef>
                </c:val>
              </c15:ser>
            </c15:filteredBarSeries>
            <c15:filteredBarSeries>
              <c15:ser>
                <c:idx val="3"/>
                <c:order val="3"/>
                <c:tx>
                  <c:strRef>
                    <c:extLst xmlns:c15="http://schemas.microsoft.com/office/drawing/2012/chart">
                      <c:ext xmlns:c15="http://schemas.microsoft.com/office/drawing/2012/chart" uri="{02D57815-91ED-43cb-92C2-25804820EDAC}">
                        <c15:formulaRef>
                          <c15:sqref>workspace_v1!$E$15</c15:sqref>
                        </c15:formulaRef>
                      </c:ext>
                    </c:extLst>
                    <c:strCache>
                      <c:ptCount val="1"/>
                      <c:pt idx="0">
                        <c:v>7/1/2007</c:v>
                      </c:pt>
                    </c:strCache>
                  </c:strRef>
                </c:tx>
                <c:spPr>
                  <a:solidFill>
                    <a:schemeClr val="accent4"/>
                  </a:solidFill>
                  <a:ln>
                    <a:noFill/>
                  </a:ln>
                  <a:effectLst/>
                </c:spPr>
                <c:invertIfNegative val="0"/>
                <c:cat>
                  <c:strRef>
                    <c:extLst xmlns:c15="http://schemas.microsoft.com/office/drawing/2012/chart">
                      <c:ext xmlns:c15="http://schemas.microsoft.com/office/drawing/2012/chart" uri="{02D57815-91ED-43cb-92C2-25804820EDAC}">
                        <c15:formulaRef>
                          <c15:sqref>workspace_v1!$A$16:$A$22</c15:sqref>
                        </c15:formulaRef>
                      </c:ext>
                    </c:extLst>
                    <c:strCache>
                      <c:ptCount val="7"/>
                      <c:pt idx="0">
                        <c:v>Santa Cruz</c:v>
                      </c:pt>
                      <c:pt idx="1">
                        <c:v>Santa Clara</c:v>
                      </c:pt>
                      <c:pt idx="2">
                        <c:v>San Mateo</c:v>
                      </c:pt>
                      <c:pt idx="3">
                        <c:v>San Francisco</c:v>
                      </c:pt>
                      <c:pt idx="4">
                        <c:v>Marin</c:v>
                      </c:pt>
                      <c:pt idx="5">
                        <c:v>Contra Costa</c:v>
                      </c:pt>
                      <c:pt idx="6">
                        <c:v>Alameda</c:v>
                      </c:pt>
                    </c:strCache>
                  </c:strRef>
                </c:cat>
                <c:val>
                  <c:numRef>
                    <c:extLst xmlns:c15="http://schemas.microsoft.com/office/drawing/2012/chart">
                      <c:ext xmlns:c15="http://schemas.microsoft.com/office/drawing/2012/chart" uri="{02D57815-91ED-43cb-92C2-25804820EDAC}">
                        <c15:formulaRef>
                          <c15:sqref>workspace_v1!$E$16:$E$22</c15:sqref>
                        </c15:formulaRef>
                      </c:ext>
                    </c:extLst>
                    <c:numCache>
                      <c:formatCode>0%</c:formatCode>
                      <c:ptCount val="7"/>
                      <c:pt idx="0">
                        <c:v>3.7079554586155437E-2</c:v>
                      </c:pt>
                      <c:pt idx="1">
                        <c:v>0.23521983698771667</c:v>
                      </c:pt>
                      <c:pt idx="2">
                        <c:v>5.1773619561473999E-2</c:v>
                      </c:pt>
                      <c:pt idx="3">
                        <c:v>0.20606130180231891</c:v>
                      </c:pt>
                      <c:pt idx="4">
                        <c:v>9.183790609574102E-3</c:v>
                      </c:pt>
                      <c:pt idx="5">
                        <c:v>0.1760991849385834</c:v>
                      </c:pt>
                      <c:pt idx="6">
                        <c:v>0.28458271151417747</c:v>
                      </c:pt>
                    </c:numCache>
                  </c:numRef>
                </c:val>
              </c15:ser>
            </c15:filteredBarSeries>
            <c15:filteredBarSeries>
              <c15:ser>
                <c:idx val="4"/>
                <c:order val="4"/>
                <c:tx>
                  <c:strRef>
                    <c:extLst xmlns:c15="http://schemas.microsoft.com/office/drawing/2012/chart">
                      <c:ext xmlns:c15="http://schemas.microsoft.com/office/drawing/2012/chart" uri="{02D57815-91ED-43cb-92C2-25804820EDAC}">
                        <c15:formulaRef>
                          <c15:sqref>workspace_v1!$F$15</c15:sqref>
                        </c15:formulaRef>
                      </c:ext>
                    </c:extLst>
                    <c:strCache>
                      <c:ptCount val="1"/>
                      <c:pt idx="0">
                        <c:v>1/1/2008</c:v>
                      </c:pt>
                    </c:strCache>
                  </c:strRef>
                </c:tx>
                <c:spPr>
                  <a:solidFill>
                    <a:schemeClr val="accent5"/>
                  </a:solidFill>
                  <a:ln>
                    <a:noFill/>
                  </a:ln>
                  <a:effectLst/>
                </c:spPr>
                <c:invertIfNegative val="0"/>
                <c:cat>
                  <c:strRef>
                    <c:extLst xmlns:c15="http://schemas.microsoft.com/office/drawing/2012/chart">
                      <c:ext xmlns:c15="http://schemas.microsoft.com/office/drawing/2012/chart" uri="{02D57815-91ED-43cb-92C2-25804820EDAC}">
                        <c15:formulaRef>
                          <c15:sqref>workspace_v1!$A$16:$A$22</c15:sqref>
                        </c15:formulaRef>
                      </c:ext>
                    </c:extLst>
                    <c:strCache>
                      <c:ptCount val="7"/>
                      <c:pt idx="0">
                        <c:v>Santa Cruz</c:v>
                      </c:pt>
                      <c:pt idx="1">
                        <c:v>Santa Clara</c:v>
                      </c:pt>
                      <c:pt idx="2">
                        <c:v>San Mateo</c:v>
                      </c:pt>
                      <c:pt idx="3">
                        <c:v>San Francisco</c:v>
                      </c:pt>
                      <c:pt idx="4">
                        <c:v>Marin</c:v>
                      </c:pt>
                      <c:pt idx="5">
                        <c:v>Contra Costa</c:v>
                      </c:pt>
                      <c:pt idx="6">
                        <c:v>Alameda</c:v>
                      </c:pt>
                    </c:strCache>
                  </c:strRef>
                </c:cat>
                <c:val>
                  <c:numRef>
                    <c:extLst xmlns:c15="http://schemas.microsoft.com/office/drawing/2012/chart">
                      <c:ext xmlns:c15="http://schemas.microsoft.com/office/drawing/2012/chart" uri="{02D57815-91ED-43cb-92C2-25804820EDAC}">
                        <c15:formulaRef>
                          <c15:sqref>workspace_v1!$F$16:$F$22</c15:sqref>
                        </c15:formulaRef>
                      </c:ext>
                    </c:extLst>
                    <c:numCache>
                      <c:formatCode>0%</c:formatCode>
                      <c:ptCount val="7"/>
                      <c:pt idx="0">
                        <c:v>3.218249075215783E-2</c:v>
                      </c:pt>
                      <c:pt idx="1">
                        <c:v>0.22909987669543774</c:v>
                      </c:pt>
                      <c:pt idx="2">
                        <c:v>5.4747225647348949E-2</c:v>
                      </c:pt>
                      <c:pt idx="3">
                        <c:v>0.20209617755856968</c:v>
                      </c:pt>
                      <c:pt idx="4">
                        <c:v>8.8779284833538849E-3</c:v>
                      </c:pt>
                      <c:pt idx="5">
                        <c:v>0.18286066584463626</c:v>
                      </c:pt>
                      <c:pt idx="6">
                        <c:v>0.29013563501849571</c:v>
                      </c:pt>
                    </c:numCache>
                  </c:numRef>
                </c:val>
              </c15:ser>
            </c15:filteredBarSeries>
            <c15:filteredBarSeries>
              <c15:ser>
                <c:idx val="5"/>
                <c:order val="5"/>
                <c:tx>
                  <c:strRef>
                    <c:extLst xmlns:c15="http://schemas.microsoft.com/office/drawing/2012/chart">
                      <c:ext xmlns:c15="http://schemas.microsoft.com/office/drawing/2012/chart" uri="{02D57815-91ED-43cb-92C2-25804820EDAC}">
                        <c15:formulaRef>
                          <c15:sqref>workspace_v1!$G$15</c15:sqref>
                        </c15:formulaRef>
                      </c:ext>
                    </c:extLst>
                    <c:strCache>
                      <c:ptCount val="1"/>
                      <c:pt idx="0">
                        <c:v>7/1/2008</c:v>
                      </c:pt>
                    </c:strCache>
                  </c:strRef>
                </c:tx>
                <c:spPr>
                  <a:solidFill>
                    <a:schemeClr val="accent6"/>
                  </a:solidFill>
                  <a:ln>
                    <a:noFill/>
                  </a:ln>
                  <a:effectLst/>
                </c:spPr>
                <c:invertIfNegative val="0"/>
                <c:cat>
                  <c:strRef>
                    <c:extLst xmlns:c15="http://schemas.microsoft.com/office/drawing/2012/chart">
                      <c:ext xmlns:c15="http://schemas.microsoft.com/office/drawing/2012/chart" uri="{02D57815-91ED-43cb-92C2-25804820EDAC}">
                        <c15:formulaRef>
                          <c15:sqref>workspace_v1!$A$16:$A$22</c15:sqref>
                        </c15:formulaRef>
                      </c:ext>
                    </c:extLst>
                    <c:strCache>
                      <c:ptCount val="7"/>
                      <c:pt idx="0">
                        <c:v>Santa Cruz</c:v>
                      </c:pt>
                      <c:pt idx="1">
                        <c:v>Santa Clara</c:v>
                      </c:pt>
                      <c:pt idx="2">
                        <c:v>San Mateo</c:v>
                      </c:pt>
                      <c:pt idx="3">
                        <c:v>San Francisco</c:v>
                      </c:pt>
                      <c:pt idx="4">
                        <c:v>Marin</c:v>
                      </c:pt>
                      <c:pt idx="5">
                        <c:v>Contra Costa</c:v>
                      </c:pt>
                      <c:pt idx="6">
                        <c:v>Alameda</c:v>
                      </c:pt>
                    </c:strCache>
                  </c:strRef>
                </c:cat>
                <c:val>
                  <c:numRef>
                    <c:extLst xmlns:c15="http://schemas.microsoft.com/office/drawing/2012/chart">
                      <c:ext xmlns:c15="http://schemas.microsoft.com/office/drawing/2012/chart" uri="{02D57815-91ED-43cb-92C2-25804820EDAC}">
                        <c15:formulaRef>
                          <c15:sqref>workspace_v1!$G$16:$G$22</c15:sqref>
                        </c15:formulaRef>
                      </c:ext>
                    </c:extLst>
                    <c:numCache>
                      <c:formatCode>0%</c:formatCode>
                      <c:ptCount val="7"/>
                      <c:pt idx="0">
                        <c:v>3.1620039037085233E-2</c:v>
                      </c:pt>
                      <c:pt idx="1">
                        <c:v>0.22094990240728693</c:v>
                      </c:pt>
                      <c:pt idx="2">
                        <c:v>5.1659076122316197E-2</c:v>
                      </c:pt>
                      <c:pt idx="3">
                        <c:v>0.20455432661027975</c:v>
                      </c:pt>
                      <c:pt idx="4">
                        <c:v>7.41704619388419E-3</c:v>
                      </c:pt>
                      <c:pt idx="5">
                        <c:v>0.1797007156798959</c:v>
                      </c:pt>
                      <c:pt idx="6">
                        <c:v>0.30409889394925177</c:v>
                      </c:pt>
                    </c:numCache>
                  </c:numRef>
                </c:val>
              </c15:ser>
            </c15:filteredBarSeries>
            <c15:filteredBarSeries>
              <c15:ser>
                <c:idx val="6"/>
                <c:order val="6"/>
                <c:tx>
                  <c:strRef>
                    <c:extLst xmlns:c15="http://schemas.microsoft.com/office/drawing/2012/chart">
                      <c:ext xmlns:c15="http://schemas.microsoft.com/office/drawing/2012/chart" uri="{02D57815-91ED-43cb-92C2-25804820EDAC}">
                        <c15:formulaRef>
                          <c15:sqref>workspace_v1!$H$15</c15:sqref>
                        </c15:formulaRef>
                      </c:ext>
                    </c:extLst>
                    <c:strCache>
                      <c:ptCount val="1"/>
                      <c:pt idx="0">
                        <c:v>1/1/2009</c:v>
                      </c:pt>
                    </c:strCache>
                  </c:strRef>
                </c:tx>
                <c:spPr>
                  <a:solidFill>
                    <a:schemeClr val="accent1">
                      <a:lumMod val="60000"/>
                    </a:schemeClr>
                  </a:solidFill>
                  <a:ln>
                    <a:noFill/>
                  </a:ln>
                  <a:effectLst/>
                </c:spPr>
                <c:invertIfNegative val="0"/>
                <c:cat>
                  <c:strRef>
                    <c:extLst xmlns:c15="http://schemas.microsoft.com/office/drawing/2012/chart">
                      <c:ext xmlns:c15="http://schemas.microsoft.com/office/drawing/2012/chart" uri="{02D57815-91ED-43cb-92C2-25804820EDAC}">
                        <c15:formulaRef>
                          <c15:sqref>workspace_v1!$A$16:$A$22</c15:sqref>
                        </c15:formulaRef>
                      </c:ext>
                    </c:extLst>
                    <c:strCache>
                      <c:ptCount val="7"/>
                      <c:pt idx="0">
                        <c:v>Santa Cruz</c:v>
                      </c:pt>
                      <c:pt idx="1">
                        <c:v>Santa Clara</c:v>
                      </c:pt>
                      <c:pt idx="2">
                        <c:v>San Mateo</c:v>
                      </c:pt>
                      <c:pt idx="3">
                        <c:v>San Francisco</c:v>
                      </c:pt>
                      <c:pt idx="4">
                        <c:v>Marin</c:v>
                      </c:pt>
                      <c:pt idx="5">
                        <c:v>Contra Costa</c:v>
                      </c:pt>
                      <c:pt idx="6">
                        <c:v>Alameda</c:v>
                      </c:pt>
                    </c:strCache>
                  </c:strRef>
                </c:cat>
                <c:val>
                  <c:numRef>
                    <c:extLst xmlns:c15="http://schemas.microsoft.com/office/drawing/2012/chart">
                      <c:ext xmlns:c15="http://schemas.microsoft.com/office/drawing/2012/chart" uri="{02D57815-91ED-43cb-92C2-25804820EDAC}">
                        <c15:formulaRef>
                          <c15:sqref>workspace_v1!$H$16:$H$22</c15:sqref>
                        </c15:formulaRef>
                      </c:ext>
                    </c:extLst>
                    <c:numCache>
                      <c:formatCode>0%</c:formatCode>
                      <c:ptCount val="7"/>
                      <c:pt idx="0">
                        <c:v>3.5148173673328738E-2</c:v>
                      </c:pt>
                      <c:pt idx="1">
                        <c:v>0.21791867677463819</c:v>
                      </c:pt>
                      <c:pt idx="2">
                        <c:v>4.7691247415575462E-2</c:v>
                      </c:pt>
                      <c:pt idx="3">
                        <c:v>0.20813232253618194</c:v>
                      </c:pt>
                      <c:pt idx="4">
                        <c:v>7.3053066850447971E-3</c:v>
                      </c:pt>
                      <c:pt idx="5">
                        <c:v>0.1848380427291523</c:v>
                      </c:pt>
                      <c:pt idx="6">
                        <c:v>0.29896623018607854</c:v>
                      </c:pt>
                    </c:numCache>
                  </c:numRef>
                </c:val>
              </c15:ser>
            </c15:filteredBarSeries>
            <c15:filteredBarSeries>
              <c15:ser>
                <c:idx val="7"/>
                <c:order val="7"/>
                <c:tx>
                  <c:strRef>
                    <c:extLst xmlns:c15="http://schemas.microsoft.com/office/drawing/2012/chart">
                      <c:ext xmlns:c15="http://schemas.microsoft.com/office/drawing/2012/chart" uri="{02D57815-91ED-43cb-92C2-25804820EDAC}">
                        <c15:formulaRef>
                          <c15:sqref>workspace_v1!$I$15</c15:sqref>
                        </c15:formulaRef>
                      </c:ext>
                    </c:extLst>
                    <c:strCache>
                      <c:ptCount val="1"/>
                      <c:pt idx="0">
                        <c:v>7/1/2009</c:v>
                      </c:pt>
                    </c:strCache>
                  </c:strRef>
                </c:tx>
                <c:spPr>
                  <a:solidFill>
                    <a:schemeClr val="accent2">
                      <a:lumMod val="60000"/>
                    </a:schemeClr>
                  </a:solidFill>
                  <a:ln>
                    <a:noFill/>
                  </a:ln>
                  <a:effectLst/>
                </c:spPr>
                <c:invertIfNegative val="0"/>
                <c:cat>
                  <c:strRef>
                    <c:extLst xmlns:c15="http://schemas.microsoft.com/office/drawing/2012/chart">
                      <c:ext xmlns:c15="http://schemas.microsoft.com/office/drawing/2012/chart" uri="{02D57815-91ED-43cb-92C2-25804820EDAC}">
                        <c15:formulaRef>
                          <c15:sqref>workspace_v1!$A$16:$A$22</c15:sqref>
                        </c15:formulaRef>
                      </c:ext>
                    </c:extLst>
                    <c:strCache>
                      <c:ptCount val="7"/>
                      <c:pt idx="0">
                        <c:v>Santa Cruz</c:v>
                      </c:pt>
                      <c:pt idx="1">
                        <c:v>Santa Clara</c:v>
                      </c:pt>
                      <c:pt idx="2">
                        <c:v>San Mateo</c:v>
                      </c:pt>
                      <c:pt idx="3">
                        <c:v>San Francisco</c:v>
                      </c:pt>
                      <c:pt idx="4">
                        <c:v>Marin</c:v>
                      </c:pt>
                      <c:pt idx="5">
                        <c:v>Contra Costa</c:v>
                      </c:pt>
                      <c:pt idx="6">
                        <c:v>Alameda</c:v>
                      </c:pt>
                    </c:strCache>
                  </c:strRef>
                </c:cat>
                <c:val>
                  <c:numRef>
                    <c:extLst xmlns:c15="http://schemas.microsoft.com/office/drawing/2012/chart">
                      <c:ext xmlns:c15="http://schemas.microsoft.com/office/drawing/2012/chart" uri="{02D57815-91ED-43cb-92C2-25804820EDAC}">
                        <c15:formulaRef>
                          <c15:sqref>workspace_v1!$I$16:$I$22</c15:sqref>
                        </c15:formulaRef>
                      </c:ext>
                    </c:extLst>
                    <c:numCache>
                      <c:formatCode>0%</c:formatCode>
                      <c:ptCount val="7"/>
                      <c:pt idx="0">
                        <c:v>3.7939179214644229E-2</c:v>
                      </c:pt>
                      <c:pt idx="1">
                        <c:v>0.2187776793622675</c:v>
                      </c:pt>
                      <c:pt idx="2">
                        <c:v>4.5025095955122531E-2</c:v>
                      </c:pt>
                      <c:pt idx="3">
                        <c:v>0.2121346324180691</c:v>
                      </c:pt>
                      <c:pt idx="4">
                        <c:v>8.2669028638913487E-3</c:v>
                      </c:pt>
                      <c:pt idx="5">
                        <c:v>0.18142899320932979</c:v>
                      </c:pt>
                      <c:pt idx="6">
                        <c:v>0.29642751697667552</c:v>
                      </c:pt>
                    </c:numCache>
                  </c:numRef>
                </c:val>
              </c15:ser>
            </c15:filteredBarSeries>
            <c15:filteredBarSeries>
              <c15:ser>
                <c:idx val="8"/>
                <c:order val="8"/>
                <c:tx>
                  <c:strRef>
                    <c:extLst xmlns:c15="http://schemas.microsoft.com/office/drawing/2012/chart">
                      <c:ext xmlns:c15="http://schemas.microsoft.com/office/drawing/2012/chart" uri="{02D57815-91ED-43cb-92C2-25804820EDAC}">
                        <c15:formulaRef>
                          <c15:sqref>workspace_v1!$J$15</c15:sqref>
                        </c15:formulaRef>
                      </c:ext>
                    </c:extLst>
                    <c:strCache>
                      <c:ptCount val="1"/>
                      <c:pt idx="0">
                        <c:v>1/1/2010</c:v>
                      </c:pt>
                    </c:strCache>
                  </c:strRef>
                </c:tx>
                <c:spPr>
                  <a:solidFill>
                    <a:schemeClr val="accent3">
                      <a:lumMod val="60000"/>
                    </a:schemeClr>
                  </a:solidFill>
                  <a:ln>
                    <a:noFill/>
                  </a:ln>
                  <a:effectLst/>
                </c:spPr>
                <c:invertIfNegative val="0"/>
                <c:cat>
                  <c:strRef>
                    <c:extLst xmlns:c15="http://schemas.microsoft.com/office/drawing/2012/chart">
                      <c:ext xmlns:c15="http://schemas.microsoft.com/office/drawing/2012/chart" uri="{02D57815-91ED-43cb-92C2-25804820EDAC}">
                        <c15:formulaRef>
                          <c15:sqref>workspace_v1!$A$16:$A$22</c15:sqref>
                        </c15:formulaRef>
                      </c:ext>
                    </c:extLst>
                    <c:strCache>
                      <c:ptCount val="7"/>
                      <c:pt idx="0">
                        <c:v>Santa Cruz</c:v>
                      </c:pt>
                      <c:pt idx="1">
                        <c:v>Santa Clara</c:v>
                      </c:pt>
                      <c:pt idx="2">
                        <c:v>San Mateo</c:v>
                      </c:pt>
                      <c:pt idx="3">
                        <c:v>San Francisco</c:v>
                      </c:pt>
                      <c:pt idx="4">
                        <c:v>Marin</c:v>
                      </c:pt>
                      <c:pt idx="5">
                        <c:v>Contra Costa</c:v>
                      </c:pt>
                      <c:pt idx="6">
                        <c:v>Alameda</c:v>
                      </c:pt>
                    </c:strCache>
                  </c:strRef>
                </c:cat>
                <c:val>
                  <c:numRef>
                    <c:extLst xmlns:c15="http://schemas.microsoft.com/office/drawing/2012/chart">
                      <c:ext xmlns:c15="http://schemas.microsoft.com/office/drawing/2012/chart" uri="{02D57815-91ED-43cb-92C2-25804820EDAC}">
                        <c15:formulaRef>
                          <c15:sqref>workspace_v1!$J$16:$J$22</c15:sqref>
                        </c15:formulaRef>
                      </c:ext>
                    </c:extLst>
                    <c:numCache>
                      <c:formatCode>0%</c:formatCode>
                      <c:ptCount val="7"/>
                      <c:pt idx="0">
                        <c:v>3.5915606377838624E-2</c:v>
                      </c:pt>
                      <c:pt idx="1">
                        <c:v>0.20260911579964569</c:v>
                      </c:pt>
                      <c:pt idx="2">
                        <c:v>4.8639072314382345E-2</c:v>
                      </c:pt>
                      <c:pt idx="3">
                        <c:v>0.22290223868577871</c:v>
                      </c:pt>
                      <c:pt idx="4">
                        <c:v>1.0146561443066516E-2</c:v>
                      </c:pt>
                      <c:pt idx="5">
                        <c:v>0.17168626187791916</c:v>
                      </c:pt>
                      <c:pt idx="6">
                        <c:v>0.30810114350136897</c:v>
                      </c:pt>
                    </c:numCache>
                  </c:numRef>
                </c:val>
              </c15:ser>
            </c15:filteredBarSeries>
            <c15:filteredBarSeries>
              <c15:ser>
                <c:idx val="9"/>
                <c:order val="9"/>
                <c:tx>
                  <c:strRef>
                    <c:extLst xmlns:c15="http://schemas.microsoft.com/office/drawing/2012/chart">
                      <c:ext xmlns:c15="http://schemas.microsoft.com/office/drawing/2012/chart" uri="{02D57815-91ED-43cb-92C2-25804820EDAC}">
                        <c15:formulaRef>
                          <c15:sqref>workspace_v1!$K$15</c15:sqref>
                        </c15:formulaRef>
                      </c:ext>
                    </c:extLst>
                    <c:strCache>
                      <c:ptCount val="1"/>
                      <c:pt idx="0">
                        <c:v>7/1/2010</c:v>
                      </c:pt>
                    </c:strCache>
                  </c:strRef>
                </c:tx>
                <c:spPr>
                  <a:solidFill>
                    <a:schemeClr val="accent4">
                      <a:lumMod val="60000"/>
                    </a:schemeClr>
                  </a:solidFill>
                  <a:ln>
                    <a:noFill/>
                  </a:ln>
                  <a:effectLst/>
                </c:spPr>
                <c:invertIfNegative val="0"/>
                <c:cat>
                  <c:strRef>
                    <c:extLst xmlns:c15="http://schemas.microsoft.com/office/drawing/2012/chart">
                      <c:ext xmlns:c15="http://schemas.microsoft.com/office/drawing/2012/chart" uri="{02D57815-91ED-43cb-92C2-25804820EDAC}">
                        <c15:formulaRef>
                          <c15:sqref>workspace_v1!$A$16:$A$22</c15:sqref>
                        </c15:formulaRef>
                      </c:ext>
                    </c:extLst>
                    <c:strCache>
                      <c:ptCount val="7"/>
                      <c:pt idx="0">
                        <c:v>Santa Cruz</c:v>
                      </c:pt>
                      <c:pt idx="1">
                        <c:v>Santa Clara</c:v>
                      </c:pt>
                      <c:pt idx="2">
                        <c:v>San Mateo</c:v>
                      </c:pt>
                      <c:pt idx="3">
                        <c:v>San Francisco</c:v>
                      </c:pt>
                      <c:pt idx="4">
                        <c:v>Marin</c:v>
                      </c:pt>
                      <c:pt idx="5">
                        <c:v>Contra Costa</c:v>
                      </c:pt>
                      <c:pt idx="6">
                        <c:v>Alameda</c:v>
                      </c:pt>
                    </c:strCache>
                  </c:strRef>
                </c:cat>
                <c:val>
                  <c:numRef>
                    <c:extLst xmlns:c15="http://schemas.microsoft.com/office/drawing/2012/chart">
                      <c:ext xmlns:c15="http://schemas.microsoft.com/office/drawing/2012/chart" uri="{02D57815-91ED-43cb-92C2-25804820EDAC}">
                        <c15:formulaRef>
                          <c15:sqref>workspace_v1!$K$16:$K$22</c15:sqref>
                        </c15:formulaRef>
                      </c:ext>
                    </c:extLst>
                    <c:numCache>
                      <c:formatCode>0%</c:formatCode>
                      <c:ptCount val="7"/>
                      <c:pt idx="0">
                        <c:v>4.2545949625595644E-2</c:v>
                      </c:pt>
                      <c:pt idx="1">
                        <c:v>0.19537100068073521</c:v>
                      </c:pt>
                      <c:pt idx="2">
                        <c:v>4.9353301565690948E-2</c:v>
                      </c:pt>
                      <c:pt idx="3">
                        <c:v>0.22991831177671887</c:v>
                      </c:pt>
                      <c:pt idx="4">
                        <c:v>1.3104152484683457E-2</c:v>
                      </c:pt>
                      <c:pt idx="5">
                        <c:v>0.16354663036078965</c:v>
                      </c:pt>
                      <c:pt idx="6">
                        <c:v>0.30616065350578625</c:v>
                      </c:pt>
                    </c:numCache>
                  </c:numRef>
                </c:val>
              </c15:ser>
            </c15:filteredBarSeries>
            <c15:filteredBarSeries>
              <c15:ser>
                <c:idx val="10"/>
                <c:order val="10"/>
                <c:tx>
                  <c:strRef>
                    <c:extLst xmlns:c15="http://schemas.microsoft.com/office/drawing/2012/chart">
                      <c:ext xmlns:c15="http://schemas.microsoft.com/office/drawing/2012/chart" uri="{02D57815-91ED-43cb-92C2-25804820EDAC}">
                        <c15:formulaRef>
                          <c15:sqref>workspace_v1!$L$15</c15:sqref>
                        </c15:formulaRef>
                      </c:ext>
                    </c:extLst>
                    <c:strCache>
                      <c:ptCount val="1"/>
                      <c:pt idx="0">
                        <c:v>1/1/2011</c:v>
                      </c:pt>
                    </c:strCache>
                  </c:strRef>
                </c:tx>
                <c:spPr>
                  <a:solidFill>
                    <a:schemeClr val="accent5">
                      <a:lumMod val="60000"/>
                    </a:schemeClr>
                  </a:solidFill>
                  <a:ln>
                    <a:noFill/>
                  </a:ln>
                  <a:effectLst/>
                </c:spPr>
                <c:invertIfNegative val="0"/>
                <c:cat>
                  <c:strRef>
                    <c:extLst xmlns:c15="http://schemas.microsoft.com/office/drawing/2012/chart">
                      <c:ext xmlns:c15="http://schemas.microsoft.com/office/drawing/2012/chart" uri="{02D57815-91ED-43cb-92C2-25804820EDAC}">
                        <c15:formulaRef>
                          <c15:sqref>workspace_v1!$A$16:$A$22</c15:sqref>
                        </c15:formulaRef>
                      </c:ext>
                    </c:extLst>
                    <c:strCache>
                      <c:ptCount val="7"/>
                      <c:pt idx="0">
                        <c:v>Santa Cruz</c:v>
                      </c:pt>
                      <c:pt idx="1">
                        <c:v>Santa Clara</c:v>
                      </c:pt>
                      <c:pt idx="2">
                        <c:v>San Mateo</c:v>
                      </c:pt>
                      <c:pt idx="3">
                        <c:v>San Francisco</c:v>
                      </c:pt>
                      <c:pt idx="4">
                        <c:v>Marin</c:v>
                      </c:pt>
                      <c:pt idx="5">
                        <c:v>Contra Costa</c:v>
                      </c:pt>
                      <c:pt idx="6">
                        <c:v>Alameda</c:v>
                      </c:pt>
                    </c:strCache>
                  </c:strRef>
                </c:cat>
                <c:val>
                  <c:numRef>
                    <c:extLst xmlns:c15="http://schemas.microsoft.com/office/drawing/2012/chart">
                      <c:ext xmlns:c15="http://schemas.microsoft.com/office/drawing/2012/chart" uri="{02D57815-91ED-43cb-92C2-25804820EDAC}">
                        <c15:formulaRef>
                          <c15:sqref>workspace_v1!$L$16:$L$22</c15:sqref>
                        </c15:formulaRef>
                      </c:ext>
                    </c:extLst>
                    <c:numCache>
                      <c:formatCode>0%</c:formatCode>
                      <c:ptCount val="7"/>
                      <c:pt idx="0">
                        <c:v>4.593128390596745E-2</c:v>
                      </c:pt>
                      <c:pt idx="1">
                        <c:v>0.18571428571428572</c:v>
                      </c:pt>
                      <c:pt idx="2">
                        <c:v>5.6600361663652801E-2</c:v>
                      </c:pt>
                      <c:pt idx="3">
                        <c:v>0.22676311030741411</c:v>
                      </c:pt>
                      <c:pt idx="4">
                        <c:v>1.2658227848101266E-2</c:v>
                      </c:pt>
                      <c:pt idx="5">
                        <c:v>0.17070524412296564</c:v>
                      </c:pt>
                      <c:pt idx="6">
                        <c:v>0.301627486437613</c:v>
                      </c:pt>
                    </c:numCache>
                  </c:numRef>
                </c:val>
              </c15:ser>
            </c15:filteredBarSeries>
            <c15:filteredBarSeries>
              <c15:ser>
                <c:idx val="11"/>
                <c:order val="11"/>
                <c:tx>
                  <c:strRef>
                    <c:extLst xmlns:c15="http://schemas.microsoft.com/office/drawing/2012/chart">
                      <c:ext xmlns:c15="http://schemas.microsoft.com/office/drawing/2012/chart" uri="{02D57815-91ED-43cb-92C2-25804820EDAC}">
                        <c15:formulaRef>
                          <c15:sqref>workspace_v1!$M$15</c15:sqref>
                        </c15:formulaRef>
                      </c:ext>
                    </c:extLst>
                    <c:strCache>
                      <c:ptCount val="1"/>
                      <c:pt idx="0">
                        <c:v>7/1/2011</c:v>
                      </c:pt>
                    </c:strCache>
                  </c:strRef>
                </c:tx>
                <c:spPr>
                  <a:solidFill>
                    <a:schemeClr val="accent6">
                      <a:lumMod val="60000"/>
                    </a:schemeClr>
                  </a:solidFill>
                  <a:ln>
                    <a:noFill/>
                  </a:ln>
                  <a:effectLst/>
                </c:spPr>
                <c:invertIfNegative val="0"/>
                <c:cat>
                  <c:strRef>
                    <c:extLst xmlns:c15="http://schemas.microsoft.com/office/drawing/2012/chart">
                      <c:ext xmlns:c15="http://schemas.microsoft.com/office/drawing/2012/chart" uri="{02D57815-91ED-43cb-92C2-25804820EDAC}">
                        <c15:formulaRef>
                          <c15:sqref>workspace_v1!$A$16:$A$22</c15:sqref>
                        </c15:formulaRef>
                      </c:ext>
                    </c:extLst>
                    <c:strCache>
                      <c:ptCount val="7"/>
                      <c:pt idx="0">
                        <c:v>Santa Cruz</c:v>
                      </c:pt>
                      <c:pt idx="1">
                        <c:v>Santa Clara</c:v>
                      </c:pt>
                      <c:pt idx="2">
                        <c:v>San Mateo</c:v>
                      </c:pt>
                      <c:pt idx="3">
                        <c:v>San Francisco</c:v>
                      </c:pt>
                      <c:pt idx="4">
                        <c:v>Marin</c:v>
                      </c:pt>
                      <c:pt idx="5">
                        <c:v>Contra Costa</c:v>
                      </c:pt>
                      <c:pt idx="6">
                        <c:v>Alameda</c:v>
                      </c:pt>
                    </c:strCache>
                  </c:strRef>
                </c:cat>
                <c:val>
                  <c:numRef>
                    <c:extLst xmlns:c15="http://schemas.microsoft.com/office/drawing/2012/chart">
                      <c:ext xmlns:c15="http://schemas.microsoft.com/office/drawing/2012/chart" uri="{02D57815-91ED-43cb-92C2-25804820EDAC}">
                        <c15:formulaRef>
                          <c15:sqref>workspace_v1!$M$16:$M$22</c15:sqref>
                        </c15:formulaRef>
                      </c:ext>
                    </c:extLst>
                    <c:numCache>
                      <c:formatCode>0%</c:formatCode>
                      <c:ptCount val="7"/>
                      <c:pt idx="0">
                        <c:v>4.864667154352597E-2</c:v>
                      </c:pt>
                      <c:pt idx="1">
                        <c:v>0.18672275054864668</c:v>
                      </c:pt>
                      <c:pt idx="2">
                        <c:v>5.6693489392831017E-2</c:v>
                      </c:pt>
                      <c:pt idx="3">
                        <c:v>0.21634967081199707</c:v>
                      </c:pt>
                      <c:pt idx="4">
                        <c:v>1.4996342355523043E-2</c:v>
                      </c:pt>
                      <c:pt idx="5">
                        <c:v>0.179407461594733</c:v>
                      </c:pt>
                      <c:pt idx="6">
                        <c:v>0.29718361375274321</c:v>
                      </c:pt>
                    </c:numCache>
                  </c:numRef>
                </c:val>
              </c15:ser>
            </c15:filteredBarSeries>
            <c15:filteredBarSeries>
              <c15:ser>
                <c:idx val="13"/>
                <c:order val="13"/>
                <c:tx>
                  <c:strRef>
                    <c:extLst xmlns:c15="http://schemas.microsoft.com/office/drawing/2012/chart">
                      <c:ext xmlns:c15="http://schemas.microsoft.com/office/drawing/2012/chart" uri="{02D57815-91ED-43cb-92C2-25804820EDAC}">
                        <c15:formulaRef>
                          <c15:sqref>workspace_v1!$O$15</c15:sqref>
                        </c15:formulaRef>
                      </c:ext>
                    </c:extLst>
                    <c:strCache>
                      <c:ptCount val="1"/>
                      <c:pt idx="0">
                        <c:v>7/1/2012</c:v>
                      </c:pt>
                    </c:strCache>
                  </c:strRef>
                </c:tx>
                <c:spPr>
                  <a:solidFill>
                    <a:schemeClr val="accent2">
                      <a:lumMod val="80000"/>
                      <a:lumOff val="20000"/>
                    </a:schemeClr>
                  </a:solidFill>
                  <a:ln>
                    <a:noFill/>
                  </a:ln>
                  <a:effectLst/>
                </c:spPr>
                <c:invertIfNegative val="0"/>
                <c:cat>
                  <c:strRef>
                    <c:extLst xmlns:c15="http://schemas.microsoft.com/office/drawing/2012/chart">
                      <c:ext xmlns:c15="http://schemas.microsoft.com/office/drawing/2012/chart" uri="{02D57815-91ED-43cb-92C2-25804820EDAC}">
                        <c15:formulaRef>
                          <c15:sqref>workspace_v1!$A$16:$A$22</c15:sqref>
                        </c15:formulaRef>
                      </c:ext>
                    </c:extLst>
                    <c:strCache>
                      <c:ptCount val="7"/>
                      <c:pt idx="0">
                        <c:v>Santa Cruz</c:v>
                      </c:pt>
                      <c:pt idx="1">
                        <c:v>Santa Clara</c:v>
                      </c:pt>
                      <c:pt idx="2">
                        <c:v>San Mateo</c:v>
                      </c:pt>
                      <c:pt idx="3">
                        <c:v>San Francisco</c:v>
                      </c:pt>
                      <c:pt idx="4">
                        <c:v>Marin</c:v>
                      </c:pt>
                      <c:pt idx="5">
                        <c:v>Contra Costa</c:v>
                      </c:pt>
                      <c:pt idx="6">
                        <c:v>Alameda</c:v>
                      </c:pt>
                    </c:strCache>
                  </c:strRef>
                </c:cat>
                <c:val>
                  <c:numRef>
                    <c:extLst xmlns:c15="http://schemas.microsoft.com/office/drawing/2012/chart">
                      <c:ext xmlns:c15="http://schemas.microsoft.com/office/drawing/2012/chart" uri="{02D57815-91ED-43cb-92C2-25804820EDAC}">
                        <c15:formulaRef>
                          <c15:sqref>workspace_v1!$O$16:$O$22</c15:sqref>
                        </c15:formulaRef>
                      </c:ext>
                    </c:extLst>
                    <c:numCache>
                      <c:formatCode>0%</c:formatCode>
                      <c:ptCount val="7"/>
                      <c:pt idx="0">
                        <c:v>5.2808988764044947E-2</c:v>
                      </c:pt>
                      <c:pt idx="1">
                        <c:v>0.19868913857677903</c:v>
                      </c:pt>
                      <c:pt idx="2">
                        <c:v>6.0674157303370786E-2</c:v>
                      </c:pt>
                      <c:pt idx="3">
                        <c:v>0.20074906367041198</c:v>
                      </c:pt>
                      <c:pt idx="4">
                        <c:v>1.5917602996254682E-2</c:v>
                      </c:pt>
                      <c:pt idx="5">
                        <c:v>0.1902621722846442</c:v>
                      </c:pt>
                      <c:pt idx="6">
                        <c:v>0.2808988764044944</c:v>
                      </c:pt>
                    </c:numCache>
                  </c:numRef>
                </c:val>
              </c15:ser>
            </c15:filteredBarSeries>
            <c15:filteredBarSeries>
              <c15:ser>
                <c:idx val="14"/>
                <c:order val="14"/>
                <c:tx>
                  <c:strRef>
                    <c:extLst xmlns:c15="http://schemas.microsoft.com/office/drawing/2012/chart">
                      <c:ext xmlns:c15="http://schemas.microsoft.com/office/drawing/2012/chart" uri="{02D57815-91ED-43cb-92C2-25804820EDAC}">
                        <c15:formulaRef>
                          <c15:sqref>workspace_v1!$P$15</c15:sqref>
                        </c15:formulaRef>
                      </c:ext>
                    </c:extLst>
                    <c:strCache>
                      <c:ptCount val="1"/>
                      <c:pt idx="0">
                        <c:v>1/1/2013</c:v>
                      </c:pt>
                    </c:strCache>
                  </c:strRef>
                </c:tx>
                <c:spPr>
                  <a:solidFill>
                    <a:schemeClr val="accent3">
                      <a:lumMod val="80000"/>
                      <a:lumOff val="20000"/>
                    </a:schemeClr>
                  </a:solidFill>
                  <a:ln>
                    <a:noFill/>
                  </a:ln>
                  <a:effectLst/>
                </c:spPr>
                <c:invertIfNegative val="0"/>
                <c:cat>
                  <c:strRef>
                    <c:extLst xmlns:c15="http://schemas.microsoft.com/office/drawing/2012/chart">
                      <c:ext xmlns:c15="http://schemas.microsoft.com/office/drawing/2012/chart" uri="{02D57815-91ED-43cb-92C2-25804820EDAC}">
                        <c15:formulaRef>
                          <c15:sqref>workspace_v1!$A$16:$A$22</c15:sqref>
                        </c15:formulaRef>
                      </c:ext>
                    </c:extLst>
                    <c:strCache>
                      <c:ptCount val="7"/>
                      <c:pt idx="0">
                        <c:v>Santa Cruz</c:v>
                      </c:pt>
                      <c:pt idx="1">
                        <c:v>Santa Clara</c:v>
                      </c:pt>
                      <c:pt idx="2">
                        <c:v>San Mateo</c:v>
                      </c:pt>
                      <c:pt idx="3">
                        <c:v>San Francisco</c:v>
                      </c:pt>
                      <c:pt idx="4">
                        <c:v>Marin</c:v>
                      </c:pt>
                      <c:pt idx="5">
                        <c:v>Contra Costa</c:v>
                      </c:pt>
                      <c:pt idx="6">
                        <c:v>Alameda</c:v>
                      </c:pt>
                    </c:strCache>
                  </c:strRef>
                </c:cat>
                <c:val>
                  <c:numRef>
                    <c:extLst xmlns:c15="http://schemas.microsoft.com/office/drawing/2012/chart">
                      <c:ext xmlns:c15="http://schemas.microsoft.com/office/drawing/2012/chart" uri="{02D57815-91ED-43cb-92C2-25804820EDAC}">
                        <c15:formulaRef>
                          <c15:sqref>workspace_v1!$P$16:$P$22</c15:sqref>
                        </c15:formulaRef>
                      </c:ext>
                    </c:extLst>
                    <c:numCache>
                      <c:formatCode>0%</c:formatCode>
                      <c:ptCount val="7"/>
                      <c:pt idx="0">
                        <c:v>5.134649910233393E-2</c:v>
                      </c:pt>
                      <c:pt idx="1">
                        <c:v>0.20933572710951526</c:v>
                      </c:pt>
                      <c:pt idx="2">
                        <c:v>6.283662477558348E-2</c:v>
                      </c:pt>
                      <c:pt idx="3">
                        <c:v>0.19802513464991023</c:v>
                      </c:pt>
                      <c:pt idx="4">
                        <c:v>1.3464991023339317E-2</c:v>
                      </c:pt>
                      <c:pt idx="5">
                        <c:v>0.19605026929982047</c:v>
                      </c:pt>
                      <c:pt idx="6">
                        <c:v>0.2689407540394973</c:v>
                      </c:pt>
                    </c:numCache>
                  </c:numRef>
                </c:val>
              </c15:ser>
            </c15:filteredBarSeries>
            <c15:filteredBarSeries>
              <c15:ser>
                <c:idx val="15"/>
                <c:order val="15"/>
                <c:tx>
                  <c:strRef>
                    <c:extLst xmlns:c15="http://schemas.microsoft.com/office/drawing/2012/chart">
                      <c:ext xmlns:c15="http://schemas.microsoft.com/office/drawing/2012/chart" uri="{02D57815-91ED-43cb-92C2-25804820EDAC}">
                        <c15:formulaRef>
                          <c15:sqref>workspace_v1!$Q$15</c15:sqref>
                        </c15:formulaRef>
                      </c:ext>
                    </c:extLst>
                    <c:strCache>
                      <c:ptCount val="1"/>
                      <c:pt idx="0">
                        <c:v>7/1/2013</c:v>
                      </c:pt>
                    </c:strCache>
                  </c:strRef>
                </c:tx>
                <c:spPr>
                  <a:solidFill>
                    <a:schemeClr val="accent4">
                      <a:lumMod val="80000"/>
                      <a:lumOff val="20000"/>
                    </a:schemeClr>
                  </a:solidFill>
                  <a:ln>
                    <a:noFill/>
                  </a:ln>
                  <a:effectLst/>
                </c:spPr>
                <c:invertIfNegative val="0"/>
                <c:cat>
                  <c:strRef>
                    <c:extLst xmlns:c15="http://schemas.microsoft.com/office/drawing/2012/chart">
                      <c:ext xmlns:c15="http://schemas.microsoft.com/office/drawing/2012/chart" uri="{02D57815-91ED-43cb-92C2-25804820EDAC}">
                        <c15:formulaRef>
                          <c15:sqref>workspace_v1!$A$16:$A$22</c15:sqref>
                        </c15:formulaRef>
                      </c:ext>
                    </c:extLst>
                    <c:strCache>
                      <c:ptCount val="7"/>
                      <c:pt idx="0">
                        <c:v>Santa Cruz</c:v>
                      </c:pt>
                      <c:pt idx="1">
                        <c:v>Santa Clara</c:v>
                      </c:pt>
                      <c:pt idx="2">
                        <c:v>San Mateo</c:v>
                      </c:pt>
                      <c:pt idx="3">
                        <c:v>San Francisco</c:v>
                      </c:pt>
                      <c:pt idx="4">
                        <c:v>Marin</c:v>
                      </c:pt>
                      <c:pt idx="5">
                        <c:v>Contra Costa</c:v>
                      </c:pt>
                      <c:pt idx="6">
                        <c:v>Alameda</c:v>
                      </c:pt>
                    </c:strCache>
                  </c:strRef>
                </c:cat>
                <c:val>
                  <c:numRef>
                    <c:extLst xmlns:c15="http://schemas.microsoft.com/office/drawing/2012/chart">
                      <c:ext xmlns:c15="http://schemas.microsoft.com/office/drawing/2012/chart" uri="{02D57815-91ED-43cb-92C2-25804820EDAC}">
                        <c15:formulaRef>
                          <c15:sqref>workspace_v1!$Q$16:$Q$22</c15:sqref>
                        </c15:formulaRef>
                      </c:ext>
                    </c:extLst>
                    <c:numCache>
                      <c:formatCode>0%</c:formatCode>
                      <c:ptCount val="7"/>
                      <c:pt idx="0">
                        <c:v>4.7749914118859496E-2</c:v>
                      </c:pt>
                      <c:pt idx="1">
                        <c:v>0.21401580212985227</c:v>
                      </c:pt>
                      <c:pt idx="2">
                        <c:v>6.2521470285125391E-2</c:v>
                      </c:pt>
                      <c:pt idx="3">
                        <c:v>0.18412916523531433</c:v>
                      </c:pt>
                      <c:pt idx="4">
                        <c:v>1.4084507042253521E-2</c:v>
                      </c:pt>
                      <c:pt idx="5">
                        <c:v>0.20010305736860184</c:v>
                      </c:pt>
                      <c:pt idx="6">
                        <c:v>0.27739608381999314</c:v>
                      </c:pt>
                    </c:numCache>
                  </c:numRef>
                </c:val>
              </c15:ser>
            </c15:filteredBarSeries>
            <c15:filteredBarSeries>
              <c15:ser>
                <c:idx val="16"/>
                <c:order val="16"/>
                <c:tx>
                  <c:strRef>
                    <c:extLst xmlns:c15="http://schemas.microsoft.com/office/drawing/2012/chart">
                      <c:ext xmlns:c15="http://schemas.microsoft.com/office/drawing/2012/chart" uri="{02D57815-91ED-43cb-92C2-25804820EDAC}">
                        <c15:formulaRef>
                          <c15:sqref>workspace_v1!$R$15</c15:sqref>
                        </c15:formulaRef>
                      </c:ext>
                    </c:extLst>
                    <c:strCache>
                      <c:ptCount val="1"/>
                      <c:pt idx="0">
                        <c:v>1/1/2014</c:v>
                      </c:pt>
                    </c:strCache>
                  </c:strRef>
                </c:tx>
                <c:spPr>
                  <a:solidFill>
                    <a:schemeClr val="accent5">
                      <a:lumMod val="80000"/>
                      <a:lumOff val="20000"/>
                    </a:schemeClr>
                  </a:solidFill>
                  <a:ln>
                    <a:noFill/>
                  </a:ln>
                  <a:effectLst/>
                </c:spPr>
                <c:invertIfNegative val="0"/>
                <c:cat>
                  <c:strRef>
                    <c:extLst xmlns:c15="http://schemas.microsoft.com/office/drawing/2012/chart">
                      <c:ext xmlns:c15="http://schemas.microsoft.com/office/drawing/2012/chart" uri="{02D57815-91ED-43cb-92C2-25804820EDAC}">
                        <c15:formulaRef>
                          <c15:sqref>workspace_v1!$A$16:$A$22</c15:sqref>
                        </c15:formulaRef>
                      </c:ext>
                    </c:extLst>
                    <c:strCache>
                      <c:ptCount val="7"/>
                      <c:pt idx="0">
                        <c:v>Santa Cruz</c:v>
                      </c:pt>
                      <c:pt idx="1">
                        <c:v>Santa Clara</c:v>
                      </c:pt>
                      <c:pt idx="2">
                        <c:v>San Mateo</c:v>
                      </c:pt>
                      <c:pt idx="3">
                        <c:v>San Francisco</c:v>
                      </c:pt>
                      <c:pt idx="4">
                        <c:v>Marin</c:v>
                      </c:pt>
                      <c:pt idx="5">
                        <c:v>Contra Costa</c:v>
                      </c:pt>
                      <c:pt idx="6">
                        <c:v>Alameda</c:v>
                      </c:pt>
                    </c:strCache>
                  </c:strRef>
                </c:cat>
                <c:val>
                  <c:numRef>
                    <c:extLst xmlns:c15="http://schemas.microsoft.com/office/drawing/2012/chart">
                      <c:ext xmlns:c15="http://schemas.microsoft.com/office/drawing/2012/chart" uri="{02D57815-91ED-43cb-92C2-25804820EDAC}">
                        <c15:formulaRef>
                          <c15:sqref>workspace_v1!$R$16:$R$22</c15:sqref>
                        </c15:formulaRef>
                      </c:ext>
                    </c:extLst>
                    <c:numCache>
                      <c:formatCode>0%</c:formatCode>
                      <c:ptCount val="7"/>
                      <c:pt idx="0">
                        <c:v>4.2509072058061169E-2</c:v>
                      </c:pt>
                      <c:pt idx="1">
                        <c:v>0.21997580784517021</c:v>
                      </c:pt>
                      <c:pt idx="2">
                        <c:v>5.7542768273716953E-2</c:v>
                      </c:pt>
                      <c:pt idx="3">
                        <c:v>0.17833074131674442</c:v>
                      </c:pt>
                      <c:pt idx="4">
                        <c:v>1.347848626231208E-2</c:v>
                      </c:pt>
                      <c:pt idx="5">
                        <c:v>0.20096768619319164</c:v>
                      </c:pt>
                      <c:pt idx="6">
                        <c:v>0.2871954380508035</c:v>
                      </c:pt>
                    </c:numCache>
                  </c:numRef>
                </c:val>
              </c15:ser>
            </c15:filteredBarSeries>
            <c15:filteredBarSeries>
              <c15:ser>
                <c:idx val="17"/>
                <c:order val="17"/>
                <c:tx>
                  <c:strRef>
                    <c:extLst xmlns:c15="http://schemas.microsoft.com/office/drawing/2012/chart">
                      <c:ext xmlns:c15="http://schemas.microsoft.com/office/drawing/2012/chart" uri="{02D57815-91ED-43cb-92C2-25804820EDAC}">
                        <c15:formulaRef>
                          <c15:sqref>workspace_v1!$S$15</c15:sqref>
                        </c15:formulaRef>
                      </c:ext>
                    </c:extLst>
                    <c:strCache>
                      <c:ptCount val="1"/>
                      <c:pt idx="0">
                        <c:v>7/1/2014</c:v>
                      </c:pt>
                    </c:strCache>
                  </c:strRef>
                </c:tx>
                <c:spPr>
                  <a:solidFill>
                    <a:schemeClr val="accent6">
                      <a:lumMod val="80000"/>
                      <a:lumOff val="20000"/>
                    </a:schemeClr>
                  </a:solidFill>
                  <a:ln>
                    <a:noFill/>
                  </a:ln>
                  <a:effectLst/>
                </c:spPr>
                <c:invertIfNegative val="0"/>
                <c:cat>
                  <c:strRef>
                    <c:extLst xmlns:c15="http://schemas.microsoft.com/office/drawing/2012/chart">
                      <c:ext xmlns:c15="http://schemas.microsoft.com/office/drawing/2012/chart" uri="{02D57815-91ED-43cb-92C2-25804820EDAC}">
                        <c15:formulaRef>
                          <c15:sqref>workspace_v1!$A$16:$A$22</c15:sqref>
                        </c15:formulaRef>
                      </c:ext>
                    </c:extLst>
                    <c:strCache>
                      <c:ptCount val="7"/>
                      <c:pt idx="0">
                        <c:v>Santa Cruz</c:v>
                      </c:pt>
                      <c:pt idx="1">
                        <c:v>Santa Clara</c:v>
                      </c:pt>
                      <c:pt idx="2">
                        <c:v>San Mateo</c:v>
                      </c:pt>
                      <c:pt idx="3">
                        <c:v>San Francisco</c:v>
                      </c:pt>
                      <c:pt idx="4">
                        <c:v>Marin</c:v>
                      </c:pt>
                      <c:pt idx="5">
                        <c:v>Contra Costa</c:v>
                      </c:pt>
                      <c:pt idx="6">
                        <c:v>Alameda</c:v>
                      </c:pt>
                    </c:strCache>
                  </c:strRef>
                </c:cat>
                <c:val>
                  <c:numRef>
                    <c:extLst xmlns:c15="http://schemas.microsoft.com/office/drawing/2012/chart">
                      <c:ext xmlns:c15="http://schemas.microsoft.com/office/drawing/2012/chart" uri="{02D57815-91ED-43cb-92C2-25804820EDAC}">
                        <c15:formulaRef>
                          <c15:sqref>workspace_v1!$S$16:$S$22</c15:sqref>
                        </c15:formulaRef>
                      </c:ext>
                    </c:extLst>
                    <c:numCache>
                      <c:formatCode>0%</c:formatCode>
                      <c:ptCount val="7"/>
                      <c:pt idx="0">
                        <c:v>4.4473946232990377E-2</c:v>
                      </c:pt>
                      <c:pt idx="1">
                        <c:v>0.22801194822436111</c:v>
                      </c:pt>
                      <c:pt idx="2">
                        <c:v>5.8247593760371724E-2</c:v>
                      </c:pt>
                      <c:pt idx="3">
                        <c:v>0.17441088615997344</c:v>
                      </c:pt>
                      <c:pt idx="4">
                        <c:v>1.5599070693660804E-2</c:v>
                      </c:pt>
                      <c:pt idx="5">
                        <c:v>0.19482243611018918</c:v>
                      </c:pt>
                      <c:pt idx="6">
                        <c:v>0.28443411881845337</c:v>
                      </c:pt>
                    </c:numCache>
                  </c:numRef>
                </c:val>
              </c15:ser>
            </c15:filteredBarSeries>
            <c15:filteredBarSeries>
              <c15:ser>
                <c:idx val="18"/>
                <c:order val="18"/>
                <c:tx>
                  <c:strRef>
                    <c:extLst xmlns:c15="http://schemas.microsoft.com/office/drawing/2012/chart">
                      <c:ext xmlns:c15="http://schemas.microsoft.com/office/drawing/2012/chart" uri="{02D57815-91ED-43cb-92C2-25804820EDAC}">
                        <c15:formulaRef>
                          <c15:sqref>workspace_v1!$T$15</c15:sqref>
                        </c15:formulaRef>
                      </c:ext>
                    </c:extLst>
                    <c:strCache>
                      <c:ptCount val="1"/>
                      <c:pt idx="0">
                        <c:v>1/1/2015</c:v>
                      </c:pt>
                    </c:strCache>
                  </c:strRef>
                </c:tx>
                <c:spPr>
                  <a:solidFill>
                    <a:schemeClr val="accent1">
                      <a:lumMod val="80000"/>
                    </a:schemeClr>
                  </a:solidFill>
                  <a:ln>
                    <a:noFill/>
                  </a:ln>
                  <a:effectLst/>
                </c:spPr>
                <c:invertIfNegative val="0"/>
                <c:cat>
                  <c:strRef>
                    <c:extLst xmlns:c15="http://schemas.microsoft.com/office/drawing/2012/chart">
                      <c:ext xmlns:c15="http://schemas.microsoft.com/office/drawing/2012/chart" uri="{02D57815-91ED-43cb-92C2-25804820EDAC}">
                        <c15:formulaRef>
                          <c15:sqref>workspace_v1!$A$16:$A$22</c15:sqref>
                        </c15:formulaRef>
                      </c:ext>
                    </c:extLst>
                    <c:strCache>
                      <c:ptCount val="7"/>
                      <c:pt idx="0">
                        <c:v>Santa Cruz</c:v>
                      </c:pt>
                      <c:pt idx="1">
                        <c:v>Santa Clara</c:v>
                      </c:pt>
                      <c:pt idx="2">
                        <c:v>San Mateo</c:v>
                      </c:pt>
                      <c:pt idx="3">
                        <c:v>San Francisco</c:v>
                      </c:pt>
                      <c:pt idx="4">
                        <c:v>Marin</c:v>
                      </c:pt>
                      <c:pt idx="5">
                        <c:v>Contra Costa</c:v>
                      </c:pt>
                      <c:pt idx="6">
                        <c:v>Alameda</c:v>
                      </c:pt>
                    </c:strCache>
                  </c:strRef>
                </c:cat>
                <c:val>
                  <c:numRef>
                    <c:extLst xmlns:c15="http://schemas.microsoft.com/office/drawing/2012/chart">
                      <c:ext xmlns:c15="http://schemas.microsoft.com/office/drawing/2012/chart" uri="{02D57815-91ED-43cb-92C2-25804820EDAC}">
                        <c15:formulaRef>
                          <c15:sqref>workspace_v1!$T$16:$T$22</c15:sqref>
                        </c15:formulaRef>
                      </c:ext>
                    </c:extLst>
                    <c:numCache>
                      <c:formatCode>0%</c:formatCode>
                      <c:ptCount val="7"/>
                      <c:pt idx="0">
                        <c:v>4.4595490716180373E-2</c:v>
                      </c:pt>
                      <c:pt idx="1">
                        <c:v>0.23226127320954906</c:v>
                      </c:pt>
                      <c:pt idx="2">
                        <c:v>5.8189655172413791E-2</c:v>
                      </c:pt>
                      <c:pt idx="3">
                        <c:v>0.17092175066312998</c:v>
                      </c:pt>
                      <c:pt idx="4">
                        <c:v>1.5915119363395226E-2</c:v>
                      </c:pt>
                      <c:pt idx="5">
                        <c:v>0.20440981432360741</c:v>
                      </c:pt>
                      <c:pt idx="6">
                        <c:v>0.27370689655172414</c:v>
                      </c:pt>
                    </c:numCache>
                  </c:numRef>
                </c:val>
              </c15:ser>
            </c15:filteredBarSeries>
            <c15:filteredBarSeries>
              <c15:ser>
                <c:idx val="19"/>
                <c:order val="19"/>
                <c:tx>
                  <c:strRef>
                    <c:extLst xmlns:c15="http://schemas.microsoft.com/office/drawing/2012/chart">
                      <c:ext xmlns:c15="http://schemas.microsoft.com/office/drawing/2012/chart" uri="{02D57815-91ED-43cb-92C2-25804820EDAC}">
                        <c15:formulaRef>
                          <c15:sqref>workspace_v1!$U$15</c15:sqref>
                        </c15:formulaRef>
                      </c:ext>
                    </c:extLst>
                    <c:strCache>
                      <c:ptCount val="1"/>
                      <c:pt idx="0">
                        <c:v>7/1/2015</c:v>
                      </c:pt>
                    </c:strCache>
                  </c:strRef>
                </c:tx>
                <c:spPr>
                  <a:solidFill>
                    <a:schemeClr val="accent2">
                      <a:lumMod val="80000"/>
                    </a:schemeClr>
                  </a:solidFill>
                  <a:ln>
                    <a:noFill/>
                  </a:ln>
                  <a:effectLst/>
                </c:spPr>
                <c:invertIfNegative val="0"/>
                <c:cat>
                  <c:strRef>
                    <c:extLst xmlns:c15="http://schemas.microsoft.com/office/drawing/2012/chart">
                      <c:ext xmlns:c15="http://schemas.microsoft.com/office/drawing/2012/chart" uri="{02D57815-91ED-43cb-92C2-25804820EDAC}">
                        <c15:formulaRef>
                          <c15:sqref>workspace_v1!$A$16:$A$22</c15:sqref>
                        </c15:formulaRef>
                      </c:ext>
                    </c:extLst>
                    <c:strCache>
                      <c:ptCount val="7"/>
                      <c:pt idx="0">
                        <c:v>Santa Cruz</c:v>
                      </c:pt>
                      <c:pt idx="1">
                        <c:v>Santa Clara</c:v>
                      </c:pt>
                      <c:pt idx="2">
                        <c:v>San Mateo</c:v>
                      </c:pt>
                      <c:pt idx="3">
                        <c:v>San Francisco</c:v>
                      </c:pt>
                      <c:pt idx="4">
                        <c:v>Marin</c:v>
                      </c:pt>
                      <c:pt idx="5">
                        <c:v>Contra Costa</c:v>
                      </c:pt>
                      <c:pt idx="6">
                        <c:v>Alameda</c:v>
                      </c:pt>
                    </c:strCache>
                  </c:strRef>
                </c:cat>
                <c:val>
                  <c:numRef>
                    <c:extLst xmlns:c15="http://schemas.microsoft.com/office/drawing/2012/chart">
                      <c:ext xmlns:c15="http://schemas.microsoft.com/office/drawing/2012/chart" uri="{02D57815-91ED-43cb-92C2-25804820EDAC}">
                        <c15:formulaRef>
                          <c15:sqref>workspace_v1!$U$16:$U$22</c15:sqref>
                        </c15:formulaRef>
                      </c:ext>
                    </c:extLst>
                    <c:numCache>
                      <c:formatCode>0%</c:formatCode>
                      <c:ptCount val="7"/>
                      <c:pt idx="0">
                        <c:v>4.6666666666666669E-2</c:v>
                      </c:pt>
                      <c:pt idx="1">
                        <c:v>0.23162393162393163</c:v>
                      </c:pt>
                      <c:pt idx="2">
                        <c:v>5.9316239316239319E-2</c:v>
                      </c:pt>
                      <c:pt idx="3">
                        <c:v>0.16735042735042735</c:v>
                      </c:pt>
                      <c:pt idx="4">
                        <c:v>1.5042735042735043E-2</c:v>
                      </c:pt>
                      <c:pt idx="5">
                        <c:v>0.18974358974358974</c:v>
                      </c:pt>
                      <c:pt idx="6">
                        <c:v>0.29025641025641025</c:v>
                      </c:pt>
                    </c:numCache>
                  </c:numRef>
                </c:val>
              </c15:ser>
            </c15:filteredBarSeries>
          </c:ext>
        </c:extLst>
      </c:barChart>
      <c:catAx>
        <c:axId val="-2065668712"/>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crossAx val="-2065665224"/>
        <c:crosses val="autoZero"/>
        <c:auto val="1"/>
        <c:lblAlgn val="ctr"/>
        <c:lblOffset val="100"/>
        <c:noMultiLvlLbl val="0"/>
      </c:catAx>
      <c:valAx>
        <c:axId val="-2065665224"/>
        <c:scaling>
          <c:orientation val="minMax"/>
        </c:scaling>
        <c:delete val="1"/>
        <c:axPos val="t"/>
        <c:numFmt formatCode="0%" sourceLinked="1"/>
        <c:majorTickMark val="none"/>
        <c:minorTickMark val="none"/>
        <c:tickLblPos val="nextTo"/>
        <c:crossAx val="-2065668712"/>
        <c:crosses val="autoZero"/>
        <c:crossBetween val="between"/>
      </c:valAx>
      <c:spPr>
        <a:noFill/>
        <a:ln>
          <a:noFill/>
        </a:ln>
        <a:effectLst/>
      </c:spPr>
    </c:plotArea>
    <c:legend>
      <c:legendPos val="b"/>
      <c:layout/>
      <c:overlay val="0"/>
      <c:spPr>
        <a:noFill/>
        <a:ln>
          <a:noFill/>
        </a:ln>
        <a:effectLst/>
      </c:spPr>
      <c:txPr>
        <a:bodyPr rot="0" spcFirstLastPara="1" vertOverflow="ellipsis" vert="horz" wrap="square" anchor="ctr" anchorCtr="1"/>
        <a:lstStyle/>
        <a:p>
          <a:pPr>
            <a:defRPr sz="11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solidFill>
      <a:schemeClr val="bg1"/>
    </a:solidFill>
    <a:ln w="9525" cap="flat" cmpd="sng" algn="ctr">
      <a:noFill/>
      <a:round/>
    </a:ln>
    <a:effectLst/>
  </c:spPr>
  <c:txPr>
    <a:bodyPr/>
    <a:lstStyle/>
    <a:p>
      <a:pPr>
        <a:defRPr/>
      </a:pPr>
      <a:endParaRPr lang="en-US"/>
    </a:p>
  </c:txPr>
  <c:externalData r:id="rId1">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1" i="0" u="none" strike="noStrike" kern="1200" spc="0" baseline="0">
                <a:solidFill>
                  <a:schemeClr val="tx1">
                    <a:lumMod val="65000"/>
                    <a:lumOff val="35000"/>
                  </a:schemeClr>
                </a:solidFill>
                <a:latin typeface="+mn-lt"/>
                <a:ea typeface="+mn-ea"/>
                <a:cs typeface="+mn-cs"/>
              </a:defRPr>
            </a:pPr>
            <a:r>
              <a:rPr lang="en-US" sz="1400" b="1" dirty="0" smtClean="0"/>
              <a:t>Proportion </a:t>
            </a:r>
            <a:r>
              <a:rPr lang="en-US" sz="1400" b="1" dirty="0"/>
              <a:t>of Bay Area</a:t>
            </a:r>
            <a:r>
              <a:rPr lang="en-US" sz="1400" b="1" baseline="0" dirty="0"/>
              <a:t> Child Welfare Caseload: </a:t>
            </a:r>
            <a:r>
              <a:rPr lang="en-US" sz="1400" b="1" baseline="0" dirty="0" smtClean="0"/>
              <a:t>2016</a:t>
            </a:r>
          </a:p>
          <a:p>
            <a:pPr>
              <a:defRPr sz="1400" b="1" i="0" u="none" strike="noStrike" kern="1200" spc="0" baseline="0">
                <a:solidFill>
                  <a:schemeClr val="tx1">
                    <a:lumMod val="65000"/>
                    <a:lumOff val="35000"/>
                  </a:schemeClr>
                </a:solidFill>
                <a:latin typeface="+mn-lt"/>
                <a:ea typeface="+mn-ea"/>
                <a:cs typeface="+mn-cs"/>
              </a:defRPr>
            </a:pPr>
            <a:r>
              <a:rPr lang="en-US" sz="1400" b="1" baseline="0" dirty="0" smtClean="0"/>
              <a:t>Start Caseload vs. End Caseload</a:t>
            </a:r>
            <a:endParaRPr lang="en-US" sz="1400" b="1" dirty="0"/>
          </a:p>
        </c:rich>
      </c:tx>
      <c:layout/>
      <c:overlay val="0"/>
      <c:spPr>
        <a:noFill/>
        <a:ln>
          <a:noFill/>
        </a:ln>
        <a:effectLst/>
      </c:spPr>
    </c:title>
    <c:autoTitleDeleted val="0"/>
    <c:plotArea>
      <c:layout/>
      <c:barChart>
        <c:barDir val="bar"/>
        <c:grouping val="clustered"/>
        <c:varyColors val="0"/>
        <c:ser>
          <c:idx val="20"/>
          <c:order val="0"/>
          <c:tx>
            <c:strRef>
              <c:f>workspace_v1!$Z$48</c:f>
              <c:strCache>
                <c:ptCount val="1"/>
                <c:pt idx="0">
                  <c:v>Base</c:v>
                </c:pt>
              </c:strCache>
            </c:strRef>
          </c:tx>
          <c:spPr>
            <a:solidFill>
              <a:srgbClr val="F0A12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workspace_v1!$Y$49:$Y$55</c:f>
              <c:strCache>
                <c:ptCount val="7"/>
                <c:pt idx="0">
                  <c:v>Santa Cruz</c:v>
                </c:pt>
                <c:pt idx="1">
                  <c:v>Santa Clara</c:v>
                </c:pt>
                <c:pt idx="2">
                  <c:v>San Mateo</c:v>
                </c:pt>
                <c:pt idx="3">
                  <c:v>San Francisco</c:v>
                </c:pt>
                <c:pt idx="4">
                  <c:v>Marin</c:v>
                </c:pt>
                <c:pt idx="5">
                  <c:v>Contra Costa</c:v>
                </c:pt>
                <c:pt idx="6">
                  <c:v>Alameda</c:v>
                </c:pt>
              </c:strCache>
            </c:strRef>
          </c:cat>
          <c:val>
            <c:numRef>
              <c:f>workspace_v1!$Z$49:$Z$55</c:f>
              <c:numCache>
                <c:formatCode>0%</c:formatCode>
                <c:ptCount val="7"/>
                <c:pt idx="0">
                  <c:v>0.0455497382198953</c:v>
                </c:pt>
                <c:pt idx="1">
                  <c:v>0.226876090750436</c:v>
                </c:pt>
                <c:pt idx="2">
                  <c:v>0.0586387434554974</c:v>
                </c:pt>
                <c:pt idx="3">
                  <c:v>0.161256544502618</c:v>
                </c:pt>
                <c:pt idx="4">
                  <c:v>0.0137870855148342</c:v>
                </c:pt>
                <c:pt idx="5">
                  <c:v>0.205584642233857</c:v>
                </c:pt>
                <c:pt idx="6">
                  <c:v>0.288307155322862</c:v>
                </c:pt>
              </c:numCache>
            </c:numRef>
          </c:val>
        </c:ser>
        <c:ser>
          <c:idx val="0"/>
          <c:order val="1"/>
          <c:tx>
            <c:strRef>
              <c:f>workspace_v1!$AA$48</c:f>
              <c:strCache>
                <c:ptCount val="1"/>
                <c:pt idx="0">
                  <c:v>Final</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workspace_v1!$Y$49:$Y$55</c:f>
              <c:strCache>
                <c:ptCount val="7"/>
                <c:pt idx="0">
                  <c:v>Santa Cruz</c:v>
                </c:pt>
                <c:pt idx="1">
                  <c:v>Santa Clara</c:v>
                </c:pt>
                <c:pt idx="2">
                  <c:v>San Mateo</c:v>
                </c:pt>
                <c:pt idx="3">
                  <c:v>San Francisco</c:v>
                </c:pt>
                <c:pt idx="4">
                  <c:v>Marin</c:v>
                </c:pt>
                <c:pt idx="5">
                  <c:v>Contra Costa</c:v>
                </c:pt>
                <c:pt idx="6">
                  <c:v>Alameda</c:v>
                </c:pt>
              </c:strCache>
            </c:strRef>
          </c:cat>
          <c:val>
            <c:numRef>
              <c:f>workspace_v1!$AA$49:$AA$55</c:f>
              <c:numCache>
                <c:formatCode>0%</c:formatCode>
                <c:ptCount val="7"/>
                <c:pt idx="0">
                  <c:v>0.0531011045029737</c:v>
                </c:pt>
                <c:pt idx="1">
                  <c:v>0.239592183517417</c:v>
                </c:pt>
                <c:pt idx="2">
                  <c:v>0.06053525913339</c:v>
                </c:pt>
                <c:pt idx="3">
                  <c:v>0.0928207306711979</c:v>
                </c:pt>
                <c:pt idx="4">
                  <c:v>0.0252761257434155</c:v>
                </c:pt>
                <c:pt idx="5">
                  <c:v>0.276338147833475</c:v>
                </c:pt>
                <c:pt idx="6">
                  <c:v>0.252336448598131</c:v>
                </c:pt>
              </c:numCache>
            </c:numRef>
          </c:val>
        </c:ser>
        <c:dLbls>
          <c:showLegendKey val="0"/>
          <c:showVal val="0"/>
          <c:showCatName val="0"/>
          <c:showSerName val="0"/>
          <c:showPercent val="0"/>
          <c:showBubbleSize val="0"/>
        </c:dLbls>
        <c:gapWidth val="150"/>
        <c:axId val="-2065576552"/>
        <c:axId val="-2065573064"/>
        <c:extLst/>
      </c:barChart>
      <c:catAx>
        <c:axId val="-2065576552"/>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crossAx val="-2065573064"/>
        <c:crosses val="autoZero"/>
        <c:auto val="1"/>
        <c:lblAlgn val="ctr"/>
        <c:lblOffset val="100"/>
        <c:noMultiLvlLbl val="0"/>
      </c:catAx>
      <c:valAx>
        <c:axId val="-2065573064"/>
        <c:scaling>
          <c:orientation val="minMax"/>
        </c:scaling>
        <c:delete val="1"/>
        <c:axPos val="t"/>
        <c:numFmt formatCode="0%" sourceLinked="1"/>
        <c:majorTickMark val="none"/>
        <c:minorTickMark val="none"/>
        <c:tickLblPos val="nextTo"/>
        <c:crossAx val="-2065576552"/>
        <c:crosses val="autoZero"/>
        <c:crossBetween val="between"/>
      </c:valAx>
      <c:spPr>
        <a:noFill/>
        <a:ln>
          <a:noFill/>
        </a:ln>
        <a:effectLst/>
      </c:spPr>
    </c:plotArea>
    <c:plotVisOnly val="1"/>
    <c:dispBlanksAs val="gap"/>
    <c:showDLblsOverMax val="0"/>
  </c:chart>
  <c:spPr>
    <a:solidFill>
      <a:schemeClr val="bg1"/>
    </a:solidFill>
    <a:ln w="9525" cap="flat" cmpd="sng" algn="ctr">
      <a:noFill/>
      <a:round/>
    </a:ln>
    <a:effectLst/>
  </c:spPr>
  <c:txPr>
    <a:bodyPr/>
    <a:lstStyle/>
    <a:p>
      <a:pPr>
        <a:defRPr/>
      </a:pPr>
      <a:endParaRPr lang="en-US"/>
    </a:p>
  </c:txPr>
  <c:externalData r:id="rId1">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0.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2.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3.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4.xml><?xml version="1.0" encoding="utf-8"?>
<cs:chartStyle xmlns:cs="http://schemas.microsoft.com/office/drawing/2012/chartStyle" xmlns:a="http://schemas.openxmlformats.org/drawingml/2006/main" id="332">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6.xml><?xml version="1.0" encoding="utf-8"?>
<cs:chartStyle xmlns:cs="http://schemas.microsoft.com/office/drawing/2012/chartStyle" xmlns:a="http://schemas.openxmlformats.org/drawingml/2006/main" id="27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ln w="9525" cap="flat" cmpd="sng" algn="ctr">
        <a:solidFill>
          <a:schemeClr val="tx1">
            <a:lumMod val="15000"/>
            <a:lumOff val="85000"/>
          </a:schemeClr>
        </a:solidFill>
        <a:round/>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7.xml><?xml version="1.0" encoding="utf-8"?>
<cs:chartStyle xmlns:cs="http://schemas.microsoft.com/office/drawing/2012/chartStyle" xmlns:a="http://schemas.openxmlformats.org/drawingml/2006/main" id="27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ln w="9525" cap="flat" cmpd="sng" algn="ctr">
        <a:solidFill>
          <a:schemeClr val="tx1">
            <a:lumMod val="15000"/>
            <a:lumOff val="85000"/>
          </a:schemeClr>
        </a:solidFill>
        <a:round/>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9.xml><?xml version="1.0" encoding="utf-8"?>
<cs:chartStyle xmlns:cs="http://schemas.microsoft.com/office/drawing/2012/chartStyle" xmlns:a="http://schemas.openxmlformats.org/drawingml/2006/main" id="27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ln w="9525" cap="flat" cmpd="sng" algn="ctr">
        <a:solidFill>
          <a:schemeClr val="tx1">
            <a:lumMod val="15000"/>
            <a:lumOff val="85000"/>
          </a:schemeClr>
        </a:solidFill>
        <a:round/>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332">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0.xml><?xml version="1.0" encoding="utf-8"?>
<cs:chartStyle xmlns:cs="http://schemas.microsoft.com/office/drawing/2012/chartStyle" xmlns:a="http://schemas.openxmlformats.org/drawingml/2006/main" id="27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ln w="9525" cap="flat" cmpd="sng" algn="ctr">
        <a:solidFill>
          <a:schemeClr val="tx1">
            <a:lumMod val="15000"/>
            <a:lumOff val="85000"/>
          </a:schemeClr>
        </a:solidFill>
        <a:round/>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1.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2.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3.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4.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6.xml><?xml version="1.0" encoding="utf-8"?>
<cs:chartStyle xmlns:cs="http://schemas.microsoft.com/office/drawing/2012/chartStyle" xmlns:a="http://schemas.openxmlformats.org/drawingml/2006/main" id="27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ln w="9525" cap="flat" cmpd="sng" algn="ctr">
        <a:solidFill>
          <a:schemeClr val="tx1">
            <a:lumMod val="15000"/>
            <a:lumOff val="85000"/>
          </a:schemeClr>
        </a:solidFill>
        <a:round/>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7.xml><?xml version="1.0" encoding="utf-8"?>
<cs:chartStyle xmlns:cs="http://schemas.microsoft.com/office/drawing/2012/chartStyle" xmlns:a="http://schemas.openxmlformats.org/drawingml/2006/main" id="27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ln w="9525" cap="flat" cmpd="sng" algn="ctr">
        <a:solidFill>
          <a:schemeClr val="tx1">
            <a:lumMod val="15000"/>
            <a:lumOff val="85000"/>
          </a:schemeClr>
        </a:solidFill>
        <a:round/>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9.xml><?xml version="1.0" encoding="utf-8"?>
<cs:chartStyle xmlns:cs="http://schemas.microsoft.com/office/drawing/2012/chartStyle" xmlns:a="http://schemas.openxmlformats.org/drawingml/2006/main" id="27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ln w="9525" cap="flat" cmpd="sng" algn="ctr">
        <a:solidFill>
          <a:schemeClr val="tx1">
            <a:lumMod val="15000"/>
            <a:lumOff val="85000"/>
          </a:schemeClr>
        </a:solidFill>
        <a:round/>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332">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0.xml><?xml version="1.0" encoding="utf-8"?>
<cs:chartStyle xmlns:cs="http://schemas.microsoft.com/office/drawing/2012/chartStyle" xmlns:a="http://schemas.openxmlformats.org/drawingml/2006/main" id="27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ln w="9525" cap="flat" cmpd="sng" algn="ctr">
        <a:solidFill>
          <a:schemeClr val="tx1">
            <a:lumMod val="15000"/>
            <a:lumOff val="85000"/>
          </a:schemeClr>
        </a:solidFill>
        <a:round/>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3.xml><?xml version="1.0" encoding="utf-8"?>
<cs:chartStyle xmlns:cs="http://schemas.microsoft.com/office/drawing/2012/chartStyle" xmlns:a="http://schemas.openxmlformats.org/drawingml/2006/main" id="27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ln w="9525" cap="flat" cmpd="sng" algn="ctr">
        <a:solidFill>
          <a:schemeClr val="tx1">
            <a:lumMod val="15000"/>
            <a:lumOff val="85000"/>
          </a:schemeClr>
        </a:solidFill>
        <a:round/>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4.xml><?xml version="1.0" encoding="utf-8"?>
<cs:chartStyle xmlns:cs="http://schemas.microsoft.com/office/drawing/2012/chartStyle" xmlns:a="http://schemas.openxmlformats.org/drawingml/2006/main" id="27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ln w="9525" cap="flat" cmpd="sng" algn="ctr">
        <a:solidFill>
          <a:schemeClr val="tx1">
            <a:lumMod val="15000"/>
            <a:lumOff val="85000"/>
          </a:schemeClr>
        </a:solidFill>
        <a:round/>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6.xml><?xml version="1.0" encoding="utf-8"?>
<cs:chartStyle xmlns:cs="http://schemas.microsoft.com/office/drawing/2012/chartStyle" xmlns:a="http://schemas.openxmlformats.org/drawingml/2006/main" id="27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ln w="9525" cap="flat" cmpd="sng" algn="ctr">
        <a:solidFill>
          <a:schemeClr val="tx1">
            <a:lumMod val="15000"/>
            <a:lumOff val="85000"/>
          </a:schemeClr>
        </a:solidFill>
        <a:round/>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7.xml><?xml version="1.0" encoding="utf-8"?>
<cs:chartStyle xmlns:cs="http://schemas.microsoft.com/office/drawing/2012/chartStyle" xmlns:a="http://schemas.openxmlformats.org/drawingml/2006/main" id="27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ln w="9525" cap="flat" cmpd="sng" algn="ctr">
        <a:solidFill>
          <a:schemeClr val="tx1">
            <a:lumMod val="15000"/>
            <a:lumOff val="85000"/>
          </a:schemeClr>
        </a:solidFill>
        <a:round/>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8.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9.xml><?xml version="1.0" encoding="utf-8"?>
<cs:chartStyle xmlns:cs="http://schemas.microsoft.com/office/drawing/2012/chartStyle" xmlns:a="http://schemas.openxmlformats.org/drawingml/2006/main" id="27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ln w="9525" cap="flat" cmpd="sng" algn="ctr">
        <a:solidFill>
          <a:schemeClr val="tx1">
            <a:lumMod val="15000"/>
            <a:lumOff val="85000"/>
          </a:schemeClr>
        </a:solidFill>
        <a:round/>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332">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0.xml><?xml version="1.0" encoding="utf-8"?>
<cs:chartStyle xmlns:cs="http://schemas.microsoft.com/office/drawing/2012/chartStyle" xmlns:a="http://schemas.openxmlformats.org/drawingml/2006/main" id="27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ln w="9525" cap="flat" cmpd="sng" algn="ctr">
        <a:solidFill>
          <a:schemeClr val="tx1">
            <a:lumMod val="15000"/>
            <a:lumOff val="85000"/>
          </a:schemeClr>
        </a:solidFill>
        <a:round/>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2.xml><?xml version="1.0" encoding="utf-8"?>
<cs:chartStyle xmlns:cs="http://schemas.microsoft.com/office/drawing/2012/chartStyle" xmlns:a="http://schemas.openxmlformats.org/drawingml/2006/main" id="27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ln w="9525" cap="flat" cmpd="sng" algn="ctr">
        <a:solidFill>
          <a:schemeClr val="tx1">
            <a:lumMod val="15000"/>
            <a:lumOff val="85000"/>
          </a:schemeClr>
        </a:solidFill>
        <a:round/>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3.xml><?xml version="1.0" encoding="utf-8"?>
<cs:chartStyle xmlns:cs="http://schemas.microsoft.com/office/drawing/2012/chartStyle" xmlns:a="http://schemas.openxmlformats.org/drawingml/2006/main" id="27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ln w="9525" cap="flat" cmpd="sng" algn="ctr">
        <a:solidFill>
          <a:schemeClr val="tx1">
            <a:lumMod val="15000"/>
            <a:lumOff val="85000"/>
          </a:schemeClr>
        </a:solidFill>
        <a:round/>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5.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6.xml><?xml version="1.0" encoding="utf-8"?>
<cs:chartStyle xmlns:cs="http://schemas.microsoft.com/office/drawing/2012/chartStyle" xmlns:a="http://schemas.openxmlformats.org/drawingml/2006/main" id="27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ln w="9525" cap="flat" cmpd="sng" algn="ctr">
        <a:solidFill>
          <a:schemeClr val="tx1">
            <a:lumMod val="15000"/>
            <a:lumOff val="85000"/>
          </a:schemeClr>
        </a:solidFill>
        <a:round/>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7.xml><?xml version="1.0" encoding="utf-8"?>
<cs:chartStyle xmlns:cs="http://schemas.microsoft.com/office/drawing/2012/chartStyle" xmlns:a="http://schemas.openxmlformats.org/drawingml/2006/main" id="27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ln w="9525" cap="flat" cmpd="sng" algn="ctr">
        <a:solidFill>
          <a:schemeClr val="tx1">
            <a:lumMod val="15000"/>
            <a:lumOff val="85000"/>
          </a:schemeClr>
        </a:solidFill>
        <a:round/>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9.xml><?xml version="1.0" encoding="utf-8"?>
<cs:chartStyle xmlns:cs="http://schemas.microsoft.com/office/drawing/2012/chartStyle" xmlns:a="http://schemas.openxmlformats.org/drawingml/2006/main" id="27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ln w="9525" cap="flat" cmpd="sng" algn="ctr">
        <a:solidFill>
          <a:schemeClr val="tx1">
            <a:lumMod val="15000"/>
            <a:lumOff val="85000"/>
          </a:schemeClr>
        </a:solidFill>
        <a:round/>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332">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0.xml><?xml version="1.0" encoding="utf-8"?>
<cs:chartStyle xmlns:cs="http://schemas.microsoft.com/office/drawing/2012/chartStyle" xmlns:a="http://schemas.openxmlformats.org/drawingml/2006/main" id="27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ln w="9525" cap="flat" cmpd="sng" algn="ctr">
        <a:solidFill>
          <a:schemeClr val="tx1">
            <a:lumMod val="15000"/>
            <a:lumOff val="85000"/>
          </a:schemeClr>
        </a:solidFill>
        <a:round/>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2.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3.xml><?xml version="1.0" encoding="utf-8"?>
<cs:chartStyle xmlns:cs="http://schemas.microsoft.com/office/drawing/2012/chartStyle" xmlns:a="http://schemas.openxmlformats.org/drawingml/2006/main" id="27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ln w="9525" cap="flat" cmpd="sng" algn="ctr">
        <a:solidFill>
          <a:schemeClr val="tx1">
            <a:lumMod val="15000"/>
            <a:lumOff val="85000"/>
          </a:schemeClr>
        </a:solidFill>
        <a:round/>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4.xml><?xml version="1.0" encoding="utf-8"?>
<cs:chartStyle xmlns:cs="http://schemas.microsoft.com/office/drawing/2012/chartStyle" xmlns:a="http://schemas.openxmlformats.org/drawingml/2006/main" id="27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ln w="9525" cap="flat" cmpd="sng" algn="ctr">
        <a:solidFill>
          <a:schemeClr val="tx1">
            <a:lumMod val="15000"/>
            <a:lumOff val="85000"/>
          </a:schemeClr>
        </a:solidFill>
        <a:round/>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6.xml><?xml version="1.0" encoding="utf-8"?>
<cs:chartStyle xmlns:cs="http://schemas.microsoft.com/office/drawing/2012/chartStyle" xmlns:a="http://schemas.openxmlformats.org/drawingml/2006/main" id="27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ln w="9525" cap="flat" cmpd="sng" algn="ctr">
        <a:solidFill>
          <a:schemeClr val="tx1">
            <a:lumMod val="15000"/>
            <a:lumOff val="85000"/>
          </a:schemeClr>
        </a:solidFill>
        <a:round/>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7.xml><?xml version="1.0" encoding="utf-8"?>
<cs:chartStyle xmlns:cs="http://schemas.microsoft.com/office/drawing/2012/chartStyle" xmlns:a="http://schemas.openxmlformats.org/drawingml/2006/main" id="27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ln w="9525" cap="flat" cmpd="sng" algn="ctr">
        <a:solidFill>
          <a:schemeClr val="tx1">
            <a:lumMod val="15000"/>
            <a:lumOff val="85000"/>
          </a:schemeClr>
        </a:solidFill>
        <a:round/>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9.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60.xml><?xml version="1.0" encoding="utf-8"?>
<cs:chartStyle xmlns:cs="http://schemas.microsoft.com/office/drawing/2012/chartStyle" xmlns:a="http://schemas.openxmlformats.org/drawingml/2006/main" id="27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ln w="9525" cap="flat" cmpd="sng" algn="ctr">
        <a:solidFill>
          <a:schemeClr val="tx1">
            <a:lumMod val="15000"/>
            <a:lumOff val="85000"/>
          </a:schemeClr>
        </a:solidFill>
        <a:round/>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61.xml><?xml version="1.0" encoding="utf-8"?>
<cs:chartStyle xmlns:cs="http://schemas.microsoft.com/office/drawing/2012/chartStyle" xmlns:a="http://schemas.openxmlformats.org/drawingml/2006/main" id="27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ln w="9525" cap="flat" cmpd="sng" algn="ctr">
        <a:solidFill>
          <a:schemeClr val="tx1">
            <a:lumMod val="15000"/>
            <a:lumOff val="85000"/>
          </a:schemeClr>
        </a:solidFill>
        <a:round/>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6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63.xml><?xml version="1.0" encoding="utf-8"?>
<cs:chartStyle xmlns:cs="http://schemas.microsoft.com/office/drawing/2012/chartStyle" xmlns:a="http://schemas.openxmlformats.org/drawingml/2006/main" id="27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ln w="9525" cap="flat" cmpd="sng" algn="ctr">
        <a:solidFill>
          <a:schemeClr val="tx1">
            <a:lumMod val="15000"/>
            <a:lumOff val="85000"/>
          </a:schemeClr>
        </a:solidFill>
        <a:round/>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64.xml><?xml version="1.0" encoding="utf-8"?>
<cs:chartStyle xmlns:cs="http://schemas.microsoft.com/office/drawing/2012/chartStyle" xmlns:a="http://schemas.openxmlformats.org/drawingml/2006/main" id="27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ln w="9525" cap="flat" cmpd="sng" algn="ctr">
        <a:solidFill>
          <a:schemeClr val="tx1">
            <a:lumMod val="15000"/>
            <a:lumOff val="85000"/>
          </a:schemeClr>
        </a:solidFill>
        <a:round/>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6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9.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rawings/drawing1.xml><?xml version="1.0" encoding="utf-8"?>
<c:userShapes xmlns:c="http://schemas.openxmlformats.org/drawingml/2006/chart">
  <cdr:relSizeAnchor xmlns:cdr="http://schemas.openxmlformats.org/drawingml/2006/chartDrawing">
    <cdr:from>
      <cdr:x>0.50074</cdr:x>
      <cdr:y>0.1825</cdr:y>
    </cdr:from>
    <cdr:to>
      <cdr:x>0.69026</cdr:x>
      <cdr:y>0.22616</cdr:y>
    </cdr:to>
    <cdr:sp macro="" textlink="">
      <cdr:nvSpPr>
        <cdr:cNvPr id="2" name="TextBox 4"/>
        <cdr:cNvSpPr txBox="1"/>
      </cdr:nvSpPr>
      <cdr:spPr>
        <a:xfrm xmlns:a="http://schemas.openxmlformats.org/drawingml/2006/main">
          <a:off x="2502935" y="1029186"/>
          <a:ext cx="947316" cy="246220"/>
        </a:xfrm>
        <a:prstGeom xmlns:a="http://schemas.openxmlformats.org/drawingml/2006/main" prst="rect">
          <a:avLst/>
        </a:prstGeom>
        <a:noFill xmlns:a="http://schemas.openxmlformats.org/drawingml/2006/main"/>
        <a:ln xmlns:a="http://schemas.openxmlformats.org/drawingml/2006/main">
          <a:noFill/>
        </a:ln>
      </cdr:spPr>
      <cdr:txBody>
        <a:bodyPr xmlns:a="http://schemas.openxmlformats.org/drawingml/2006/main" wrap="square" rtlCol="0">
          <a:spAutoFit/>
        </a:bodyPr>
        <a:lstStyle xmlns:a="http://schemas.openxmlformats.org/drawingml/2006/main">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xmlns:a="http://schemas.openxmlformats.org/drawingml/2006/main">
          <a:pPr algn="ctr"/>
          <a:r>
            <a:rPr lang="en-US" sz="1000" b="1" dirty="0" smtClean="0">
              <a:solidFill>
                <a:srgbClr val="C00000"/>
              </a:solidFill>
            </a:rPr>
            <a:t>Start Caseload </a:t>
          </a:r>
          <a:endParaRPr lang="en-US" sz="1000" b="1" dirty="0">
            <a:solidFill>
              <a:srgbClr val="C00000"/>
            </a:solidFill>
          </a:endParaRPr>
        </a:p>
      </cdr:txBody>
    </cdr:sp>
  </cdr:relSizeAnchor>
</c:userShapes>
</file>

<file path=ppt/drawings/drawing2.xml><?xml version="1.0" encoding="utf-8"?>
<c:userShapes xmlns:c="http://schemas.openxmlformats.org/drawingml/2006/chart">
  <cdr:relSizeAnchor xmlns:cdr="http://schemas.openxmlformats.org/drawingml/2006/chartDrawing">
    <cdr:from>
      <cdr:x>0.26323</cdr:x>
      <cdr:y>0.90421</cdr:y>
    </cdr:from>
    <cdr:to>
      <cdr:x>0.41757</cdr:x>
      <cdr:y>0.95402</cdr:y>
    </cdr:to>
    <cdr:sp macro="" textlink="">
      <cdr:nvSpPr>
        <cdr:cNvPr id="2" name="TextBox 1"/>
        <cdr:cNvSpPr txBox="1"/>
      </cdr:nvSpPr>
      <cdr:spPr>
        <a:xfrm xmlns:a="http://schemas.openxmlformats.org/drawingml/2006/main">
          <a:off x="962807" y="4960869"/>
          <a:ext cx="564506" cy="273277"/>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pPr algn="ctr"/>
          <a:r>
            <a:rPr lang="en-US" sz="1200" dirty="0"/>
            <a:t>2012</a:t>
          </a:r>
        </a:p>
      </cdr:txBody>
    </cdr:sp>
  </cdr:relSizeAnchor>
  <cdr:relSizeAnchor xmlns:cdr="http://schemas.openxmlformats.org/drawingml/2006/chartDrawing">
    <cdr:from>
      <cdr:x>0.77105</cdr:x>
      <cdr:y>0.90768</cdr:y>
    </cdr:from>
    <cdr:to>
      <cdr:x>0.91301</cdr:x>
      <cdr:y>0.95749</cdr:y>
    </cdr:to>
    <cdr:sp macro="" textlink="">
      <cdr:nvSpPr>
        <cdr:cNvPr id="3" name="TextBox 1"/>
        <cdr:cNvSpPr txBox="1"/>
      </cdr:nvSpPr>
      <cdr:spPr>
        <a:xfrm xmlns:a="http://schemas.openxmlformats.org/drawingml/2006/main">
          <a:off x="2820182" y="4979915"/>
          <a:ext cx="519256" cy="273278"/>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a:r>
            <a:rPr lang="en-US" sz="1200" dirty="0"/>
            <a:t>2016</a:t>
          </a:r>
        </a:p>
      </cdr:txBody>
    </cdr:sp>
  </cdr:relSizeAnchor>
</c:userShapes>
</file>

<file path=ppt/drawings/drawing3.xml><?xml version="1.0" encoding="utf-8"?>
<c:userShapes xmlns:c="http://schemas.openxmlformats.org/drawingml/2006/chart">
  <cdr:relSizeAnchor xmlns:cdr="http://schemas.openxmlformats.org/drawingml/2006/chartDrawing">
    <cdr:from>
      <cdr:x>0.2618</cdr:x>
      <cdr:y>0.9104</cdr:y>
    </cdr:from>
    <cdr:to>
      <cdr:x>0.41855</cdr:x>
      <cdr:y>0.96021</cdr:y>
    </cdr:to>
    <cdr:sp macro="" textlink="">
      <cdr:nvSpPr>
        <cdr:cNvPr id="2" name="TextBox 1"/>
        <cdr:cNvSpPr txBox="1"/>
      </cdr:nvSpPr>
      <cdr:spPr>
        <a:xfrm xmlns:a="http://schemas.openxmlformats.org/drawingml/2006/main">
          <a:off x="957572" y="4994840"/>
          <a:ext cx="573308" cy="273277"/>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pPr algn="ctr"/>
          <a:r>
            <a:rPr lang="en-US" sz="1200" dirty="0"/>
            <a:t>2012</a:t>
          </a:r>
        </a:p>
      </cdr:txBody>
    </cdr:sp>
  </cdr:relSizeAnchor>
  <cdr:relSizeAnchor xmlns:cdr="http://schemas.openxmlformats.org/drawingml/2006/chartDrawing">
    <cdr:from>
      <cdr:x>0.77229</cdr:x>
      <cdr:y>0.90995</cdr:y>
    </cdr:from>
    <cdr:to>
      <cdr:x>0.94197</cdr:x>
      <cdr:y>0.95976</cdr:y>
    </cdr:to>
    <cdr:sp macro="" textlink="">
      <cdr:nvSpPr>
        <cdr:cNvPr id="3" name="TextBox 1"/>
        <cdr:cNvSpPr txBox="1"/>
      </cdr:nvSpPr>
      <cdr:spPr>
        <a:xfrm xmlns:a="http://schemas.openxmlformats.org/drawingml/2006/main">
          <a:off x="2824716" y="4992371"/>
          <a:ext cx="620624" cy="273278"/>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a:r>
            <a:rPr lang="en-US" sz="1200" dirty="0"/>
            <a:t>2016</a:t>
          </a:r>
        </a:p>
      </cdr:txBody>
    </cdr:sp>
  </cdr:relSizeAnchor>
</c:userShapes>
</file>

<file path=ppt/drawings/drawing4.xml><?xml version="1.0" encoding="utf-8"?>
<c:userShapes xmlns:c="http://schemas.openxmlformats.org/drawingml/2006/chart">
  <cdr:relSizeAnchor xmlns:cdr="http://schemas.openxmlformats.org/drawingml/2006/chartDrawing">
    <cdr:from>
      <cdr:x>0.63889</cdr:x>
      <cdr:y>0.28299</cdr:y>
    </cdr:from>
    <cdr:to>
      <cdr:x>0.70139</cdr:x>
      <cdr:y>0.33536</cdr:y>
    </cdr:to>
    <cdr:cxnSp macro="">
      <cdr:nvCxnSpPr>
        <cdr:cNvPr id="3" name="Straight Arrow Connector 2"/>
        <cdr:cNvCxnSpPr/>
      </cdr:nvCxnSpPr>
      <cdr:spPr>
        <a:xfrm xmlns:a="http://schemas.openxmlformats.org/drawingml/2006/main" flipH="1">
          <a:off x="3505185" y="1552575"/>
          <a:ext cx="342915" cy="287370"/>
        </a:xfrm>
        <a:prstGeom xmlns:a="http://schemas.openxmlformats.org/drawingml/2006/main" prst="straightConnector1">
          <a:avLst/>
        </a:prstGeom>
        <a:ln xmlns:a="http://schemas.openxmlformats.org/drawingml/2006/main">
          <a:solidFill>
            <a:schemeClr val="accent2"/>
          </a:solidFill>
          <a:tailEnd type="triangle"/>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dr:relSizeAnchor xmlns:cdr="http://schemas.openxmlformats.org/drawingml/2006/chartDrawing">
    <cdr:from>
      <cdr:x>0.29861</cdr:x>
      <cdr:y>0.64622</cdr:y>
    </cdr:from>
    <cdr:to>
      <cdr:x>0.34686</cdr:x>
      <cdr:y>0.6835</cdr:y>
    </cdr:to>
    <cdr:cxnSp macro="">
      <cdr:nvCxnSpPr>
        <cdr:cNvPr id="8" name="Straight Arrow Connector 7"/>
        <cdr:cNvCxnSpPr/>
      </cdr:nvCxnSpPr>
      <cdr:spPr>
        <a:xfrm xmlns:a="http://schemas.openxmlformats.org/drawingml/2006/main" flipH="1" flipV="1">
          <a:off x="1638282" y="3545407"/>
          <a:ext cx="264719" cy="204533"/>
        </a:xfrm>
        <a:prstGeom xmlns:a="http://schemas.openxmlformats.org/drawingml/2006/main" prst="straightConnector1">
          <a:avLst/>
        </a:prstGeom>
        <a:ln xmlns:a="http://schemas.openxmlformats.org/drawingml/2006/main">
          <a:solidFill>
            <a:schemeClr val="accent2"/>
          </a:solidFill>
          <a:tailEnd type="triangle"/>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dr:relSizeAnchor xmlns:cdr="http://schemas.openxmlformats.org/drawingml/2006/chartDrawing">
    <cdr:from>
      <cdr:x>0.69218</cdr:x>
      <cdr:y>0.24706</cdr:y>
    </cdr:from>
    <cdr:to>
      <cdr:x>0.83957</cdr:x>
      <cdr:y>0.29592</cdr:y>
    </cdr:to>
    <cdr:sp macro="" textlink="">
      <cdr:nvSpPr>
        <cdr:cNvPr id="10" name="TextBox 9"/>
        <cdr:cNvSpPr txBox="1"/>
      </cdr:nvSpPr>
      <cdr:spPr>
        <a:xfrm xmlns:a="http://schemas.openxmlformats.org/drawingml/2006/main">
          <a:off x="3797564" y="1355491"/>
          <a:ext cx="808641" cy="268066"/>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r>
            <a:rPr lang="en-US" sz="1200" b="1" dirty="0" smtClean="0"/>
            <a:t>Max 1714</a:t>
          </a:r>
          <a:r>
            <a:rPr lang="en-US" sz="1200" b="1" baseline="0" dirty="0" smtClean="0"/>
            <a:t>, Jul 2014</a:t>
          </a:r>
          <a:endParaRPr lang="en-US" sz="1200" b="1" dirty="0"/>
        </a:p>
      </cdr:txBody>
    </cdr:sp>
  </cdr:relSizeAnchor>
  <cdr:relSizeAnchor xmlns:cdr="http://schemas.openxmlformats.org/drawingml/2006/chartDrawing">
    <cdr:from>
      <cdr:x>0.33464</cdr:x>
      <cdr:y>0.66996</cdr:y>
    </cdr:from>
    <cdr:to>
      <cdr:x>0.48204</cdr:x>
      <cdr:y>0.71883</cdr:y>
    </cdr:to>
    <cdr:sp macro="" textlink="">
      <cdr:nvSpPr>
        <cdr:cNvPr id="11" name="TextBox 1"/>
        <cdr:cNvSpPr txBox="1"/>
      </cdr:nvSpPr>
      <cdr:spPr>
        <a:xfrm xmlns:a="http://schemas.openxmlformats.org/drawingml/2006/main">
          <a:off x="1835957" y="3675654"/>
          <a:ext cx="808695" cy="268121"/>
        </a:xfrm>
        <a:prstGeom xmlns:a="http://schemas.openxmlformats.org/drawingml/2006/main" prst="rect">
          <a:avLst/>
        </a:prstGeom>
      </cdr:spPr>
      <cdr:txBody>
        <a:bodyPr xmlns:a="http://schemas.openxmlformats.org/drawingml/2006/main" wrap="non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US" sz="1200" b="1" dirty="0"/>
            <a:t>Min:</a:t>
          </a:r>
          <a:r>
            <a:rPr lang="en-US" sz="1200" b="1" baseline="0" dirty="0"/>
            <a:t> </a:t>
          </a:r>
          <a:r>
            <a:rPr lang="en-US" sz="1200" b="1" baseline="0" dirty="0" smtClean="0"/>
            <a:t>1498</a:t>
          </a:r>
          <a:r>
            <a:rPr lang="en-US" sz="1200" b="1" baseline="0" dirty="0"/>
            <a:t>, Jan 2013</a:t>
          </a:r>
          <a:endParaRPr lang="en-US" sz="1200" b="1" dirty="0"/>
        </a:p>
      </cdr:txBody>
    </cdr: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9574ACE-C23B-4F13-927E-1E938B8DDD4F}" type="datetimeFigureOut">
              <a:rPr lang="en-US" smtClean="0"/>
              <a:t>12/14/16</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C4DE6B9-B1F0-4621-83F4-8619C2D0A62F}" type="slidenum">
              <a:rPr lang="en-US" smtClean="0"/>
              <a:t>‹#›</a:t>
            </a:fld>
            <a:endParaRPr lang="en-US" dirty="0"/>
          </a:p>
        </p:txBody>
      </p:sp>
    </p:spTree>
    <p:extLst>
      <p:ext uri="{BB962C8B-B14F-4D97-AF65-F5344CB8AC3E}">
        <p14:creationId xmlns:p14="http://schemas.microsoft.com/office/powerpoint/2010/main" val="63233612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C4DE6B9-B1F0-4621-83F4-8619C2D0A62F}" type="slidenum">
              <a:rPr lang="en-US" smtClean="0"/>
              <a:t>2</a:t>
            </a:fld>
            <a:endParaRPr lang="en-US" dirty="0"/>
          </a:p>
        </p:txBody>
      </p:sp>
    </p:spTree>
    <p:extLst>
      <p:ext uri="{BB962C8B-B14F-4D97-AF65-F5344CB8AC3E}">
        <p14:creationId xmlns:p14="http://schemas.microsoft.com/office/powerpoint/2010/main" val="289145356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F247EB75-A671-46BE-95A2-04B9353A9A58}" type="datetime1">
              <a:rPr lang="en-US" smtClean="0"/>
              <a:t>12/14/16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5801436C-CE0A-4D49-A8E0-86319B727C92}" type="slidenum">
              <a:rPr lang="en-US" smtClean="0"/>
              <a:t>‹#›</a:t>
            </a:fld>
            <a:endParaRPr lang="en-US" dirty="0"/>
          </a:p>
        </p:txBody>
      </p:sp>
    </p:spTree>
    <p:extLst>
      <p:ext uri="{BB962C8B-B14F-4D97-AF65-F5344CB8AC3E}">
        <p14:creationId xmlns:p14="http://schemas.microsoft.com/office/powerpoint/2010/main" val="311620549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27976F5-88EC-4FAC-A013-152AF7E9EB67}" type="datetime1">
              <a:rPr lang="en-US" smtClean="0"/>
              <a:t>12/14/16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5801436C-CE0A-4D49-A8E0-86319B727C92}" type="slidenum">
              <a:rPr lang="en-US" smtClean="0"/>
              <a:t>‹#›</a:t>
            </a:fld>
            <a:endParaRPr lang="en-US" dirty="0"/>
          </a:p>
        </p:txBody>
      </p:sp>
    </p:spTree>
    <p:extLst>
      <p:ext uri="{BB962C8B-B14F-4D97-AF65-F5344CB8AC3E}">
        <p14:creationId xmlns:p14="http://schemas.microsoft.com/office/powerpoint/2010/main" val="286806202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E2609FA-F688-45D1-B3AB-9EF119C1BE43}" type="datetime1">
              <a:rPr lang="en-US" smtClean="0"/>
              <a:t>12/14/16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5801436C-CE0A-4D49-A8E0-86319B727C92}" type="slidenum">
              <a:rPr lang="en-US" smtClean="0"/>
              <a:t>‹#›</a:t>
            </a:fld>
            <a:endParaRPr lang="en-US" dirty="0"/>
          </a:p>
        </p:txBody>
      </p:sp>
    </p:spTree>
    <p:extLst>
      <p:ext uri="{BB962C8B-B14F-4D97-AF65-F5344CB8AC3E}">
        <p14:creationId xmlns:p14="http://schemas.microsoft.com/office/powerpoint/2010/main" val="149279772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F79946C-8E61-42E0-B07F-02376DBC65D1}" type="datetime1">
              <a:rPr lang="en-US" smtClean="0"/>
              <a:t>12/14/16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5801436C-CE0A-4D49-A8E0-86319B727C92}" type="slidenum">
              <a:rPr lang="en-US" smtClean="0"/>
              <a:t>‹#›</a:t>
            </a:fld>
            <a:endParaRPr lang="en-US" dirty="0"/>
          </a:p>
        </p:txBody>
      </p:sp>
    </p:spTree>
    <p:extLst>
      <p:ext uri="{BB962C8B-B14F-4D97-AF65-F5344CB8AC3E}">
        <p14:creationId xmlns:p14="http://schemas.microsoft.com/office/powerpoint/2010/main" val="111819250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00F5B755-EA49-463C-8339-E6CADF0A911B}" type="datetime1">
              <a:rPr lang="en-US" smtClean="0"/>
              <a:t>12/14/16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5801436C-CE0A-4D49-A8E0-86319B727C92}" type="slidenum">
              <a:rPr lang="en-US" smtClean="0"/>
              <a:t>‹#›</a:t>
            </a:fld>
            <a:endParaRPr lang="en-US" dirty="0"/>
          </a:p>
        </p:txBody>
      </p:sp>
    </p:spTree>
    <p:extLst>
      <p:ext uri="{BB962C8B-B14F-4D97-AF65-F5344CB8AC3E}">
        <p14:creationId xmlns:p14="http://schemas.microsoft.com/office/powerpoint/2010/main" val="281125837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049E9045-C33D-4E98-85E9-9364F3C12A4B}" type="datetime1">
              <a:rPr lang="en-US" smtClean="0"/>
              <a:t>12/14/16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801436C-CE0A-4D49-A8E0-86319B727C92}" type="slidenum">
              <a:rPr lang="en-US" smtClean="0"/>
              <a:t>‹#›</a:t>
            </a:fld>
            <a:endParaRPr lang="en-US" dirty="0"/>
          </a:p>
        </p:txBody>
      </p:sp>
    </p:spTree>
    <p:extLst>
      <p:ext uri="{BB962C8B-B14F-4D97-AF65-F5344CB8AC3E}">
        <p14:creationId xmlns:p14="http://schemas.microsoft.com/office/powerpoint/2010/main" val="15588775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DE7D5436-3F03-4CC7-A565-03CD66EC6F94}" type="datetime1">
              <a:rPr lang="en-US" smtClean="0"/>
              <a:t>12/14/16</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5801436C-CE0A-4D49-A8E0-86319B727C92}" type="slidenum">
              <a:rPr lang="en-US" smtClean="0"/>
              <a:t>‹#›</a:t>
            </a:fld>
            <a:endParaRPr lang="en-US" dirty="0"/>
          </a:p>
        </p:txBody>
      </p:sp>
    </p:spTree>
    <p:extLst>
      <p:ext uri="{BB962C8B-B14F-4D97-AF65-F5344CB8AC3E}">
        <p14:creationId xmlns:p14="http://schemas.microsoft.com/office/powerpoint/2010/main" val="244020693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425BEDFB-CAD8-479E-A1F3-AE6A74F76046}" type="datetime1">
              <a:rPr lang="en-US" smtClean="0"/>
              <a:t>12/14/16</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5801436C-CE0A-4D49-A8E0-86319B727C92}" type="slidenum">
              <a:rPr lang="en-US" smtClean="0"/>
              <a:t>‹#›</a:t>
            </a:fld>
            <a:endParaRPr lang="en-US" dirty="0"/>
          </a:p>
        </p:txBody>
      </p:sp>
    </p:spTree>
    <p:extLst>
      <p:ext uri="{BB962C8B-B14F-4D97-AF65-F5344CB8AC3E}">
        <p14:creationId xmlns:p14="http://schemas.microsoft.com/office/powerpoint/2010/main" val="155463262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6B9F8B9-AB54-4972-93A5-ED31D0B5209C}" type="datetime1">
              <a:rPr lang="en-US" smtClean="0"/>
              <a:t>12/14/16</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5801436C-CE0A-4D49-A8E0-86319B727C92}" type="slidenum">
              <a:rPr lang="en-US" smtClean="0"/>
              <a:t>‹#›</a:t>
            </a:fld>
            <a:endParaRPr lang="en-US" dirty="0"/>
          </a:p>
        </p:txBody>
      </p:sp>
    </p:spTree>
    <p:extLst>
      <p:ext uri="{BB962C8B-B14F-4D97-AF65-F5344CB8AC3E}">
        <p14:creationId xmlns:p14="http://schemas.microsoft.com/office/powerpoint/2010/main" val="181099583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5C3E6E9-A0EA-4A87-A5C0-80142C22175D}" type="datetime1">
              <a:rPr lang="en-US" smtClean="0"/>
              <a:t>12/14/16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801436C-CE0A-4D49-A8E0-86319B727C92}" type="slidenum">
              <a:rPr lang="en-US" smtClean="0"/>
              <a:t>‹#›</a:t>
            </a:fld>
            <a:endParaRPr lang="en-US" dirty="0"/>
          </a:p>
        </p:txBody>
      </p:sp>
    </p:spTree>
    <p:extLst>
      <p:ext uri="{BB962C8B-B14F-4D97-AF65-F5344CB8AC3E}">
        <p14:creationId xmlns:p14="http://schemas.microsoft.com/office/powerpoint/2010/main" val="15551834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DC2B9DC-3F89-4415-A97A-E8A172A999FD}" type="datetime1">
              <a:rPr lang="en-US" smtClean="0"/>
              <a:t>12/14/16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801436C-CE0A-4D49-A8E0-86319B727C92}" type="slidenum">
              <a:rPr lang="en-US" smtClean="0"/>
              <a:t>‹#›</a:t>
            </a:fld>
            <a:endParaRPr lang="en-US" dirty="0"/>
          </a:p>
        </p:txBody>
      </p:sp>
    </p:spTree>
    <p:extLst>
      <p:ext uri="{BB962C8B-B14F-4D97-AF65-F5344CB8AC3E}">
        <p14:creationId xmlns:p14="http://schemas.microsoft.com/office/powerpoint/2010/main" val="2588864421"/>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CC09A38-5B15-4383-82EA-AB943CB5E249}" type="datetime1">
              <a:rPr lang="en-US" smtClean="0"/>
              <a:t>12/14/16</a:t>
            </a:fld>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801436C-CE0A-4D49-A8E0-86319B727C92}" type="slidenum">
              <a:rPr lang="en-US" smtClean="0"/>
              <a:t>‹#›</a:t>
            </a:fld>
            <a:endParaRPr lang="en-US" dirty="0"/>
          </a:p>
        </p:txBody>
      </p:sp>
    </p:spTree>
    <p:extLst>
      <p:ext uri="{BB962C8B-B14F-4D97-AF65-F5344CB8AC3E}">
        <p14:creationId xmlns:p14="http://schemas.microsoft.com/office/powerpoint/2010/main" val="204261895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png"/></Relationships>
</file>

<file path=ppt/slides/_rels/slide10.xml.rels><?xml version="1.0" encoding="UTF-8" standalone="yes"?>
<Relationships xmlns="http://schemas.openxmlformats.org/package/2006/relationships"><Relationship Id="rId3" Type="http://schemas.openxmlformats.org/officeDocument/2006/relationships/chart" Target="../charts/chart13.xml"/><Relationship Id="rId4" Type="http://schemas.openxmlformats.org/officeDocument/2006/relationships/image" Target="../media/image2.png"/><Relationship Id="rId1" Type="http://schemas.openxmlformats.org/officeDocument/2006/relationships/slideLayout" Target="../slideLayouts/slideLayout1.xml"/><Relationship Id="rId2" Type="http://schemas.openxmlformats.org/officeDocument/2006/relationships/chart" Target="../charts/chart1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3.png"/><Relationship Id="rId3" Type="http://schemas.openxmlformats.org/officeDocument/2006/relationships/image" Target="../media/image4.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5.png"/><Relationship Id="rId3" Type="http://schemas.openxmlformats.org/officeDocument/2006/relationships/image" Target="../media/image6.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chart" Target="../charts/chart14.xml"/><Relationship Id="rId3" Type="http://schemas.openxmlformats.org/officeDocument/2006/relationships/image" Target="../media/image2.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7.png"/><Relationship Id="rId3" Type="http://schemas.openxmlformats.org/officeDocument/2006/relationships/image" Target="../media/image8.png"/></Relationships>
</file>

<file path=ppt/slides/_rels/slide15.xml.rels><?xml version="1.0" encoding="UTF-8" standalone="yes"?>
<Relationships xmlns="http://schemas.openxmlformats.org/package/2006/relationships"><Relationship Id="rId3" Type="http://schemas.openxmlformats.org/officeDocument/2006/relationships/chart" Target="../charts/chart16.xml"/><Relationship Id="rId4" Type="http://schemas.openxmlformats.org/officeDocument/2006/relationships/chart" Target="../charts/chart17.xml"/><Relationship Id="rId5" Type="http://schemas.openxmlformats.org/officeDocument/2006/relationships/image" Target="../media/image2.png"/><Relationship Id="rId1" Type="http://schemas.openxmlformats.org/officeDocument/2006/relationships/slideLayout" Target="../slideLayouts/slideLayout1.xml"/><Relationship Id="rId2" Type="http://schemas.openxmlformats.org/officeDocument/2006/relationships/chart" Target="../charts/chart15.xml"/></Relationships>
</file>

<file path=ppt/slides/_rels/slide16.xml.rels><?xml version="1.0" encoding="UTF-8" standalone="yes"?>
<Relationships xmlns="http://schemas.openxmlformats.org/package/2006/relationships"><Relationship Id="rId3" Type="http://schemas.openxmlformats.org/officeDocument/2006/relationships/chart" Target="../charts/chart19.xml"/><Relationship Id="rId4" Type="http://schemas.openxmlformats.org/officeDocument/2006/relationships/chart" Target="../charts/chart20.xml"/><Relationship Id="rId5" Type="http://schemas.openxmlformats.org/officeDocument/2006/relationships/image" Target="../media/image2.png"/><Relationship Id="rId1" Type="http://schemas.openxmlformats.org/officeDocument/2006/relationships/slideLayout" Target="../slideLayouts/slideLayout1.xml"/><Relationship Id="rId2" Type="http://schemas.openxmlformats.org/officeDocument/2006/relationships/chart" Target="../charts/chart18.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chart" Target="../charts/chart2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chart" Target="../charts/chart2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chart" Target="../charts/chart23.xml"/></Relationships>
</file>

<file path=ppt/slides/_rels/slide2.xml.rels><?xml version="1.0" encoding="UTF-8" standalone="yes"?>
<Relationships xmlns="http://schemas.openxmlformats.org/package/2006/relationships"><Relationship Id="rId3" Type="http://schemas.openxmlformats.org/officeDocument/2006/relationships/chart" Target="../charts/chart1.xml"/><Relationship Id="rId4" Type="http://schemas.openxmlformats.org/officeDocument/2006/relationships/image" Target="../media/image2.png"/><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9.png"/><Relationship Id="rId3" Type="http://schemas.microsoft.com/office/2007/relationships/hdphoto" Target="../media/hdphoto1.wdp"/></Relationships>
</file>

<file path=ppt/slides/_rels/slide21.xml.rels><?xml version="1.0" encoding="UTF-8" standalone="yes"?>
<Relationships xmlns="http://schemas.openxmlformats.org/package/2006/relationships"><Relationship Id="rId3" Type="http://schemas.openxmlformats.org/officeDocument/2006/relationships/hyperlink" Target="http://www.chapinhall.org/" TargetMode="External"/><Relationship Id="rId4" Type="http://schemas.openxmlformats.org/officeDocument/2006/relationships/image" Target="../media/image1.png"/><Relationship Id="rId1" Type="http://schemas.openxmlformats.org/officeDocument/2006/relationships/slideLayout" Target="../slideLayouts/slideLayout7.xml"/><Relationship Id="rId2" Type="http://schemas.openxmlformats.org/officeDocument/2006/relationships/hyperlink" Target="mailto:mstiehl@chapinhall.org" TargetMode="Externa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chart" Target="../charts/chart24.xml"/><Relationship Id="rId3" Type="http://schemas.openxmlformats.org/officeDocument/2006/relationships/image" Target="../media/image2.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0.png"/><Relationship Id="rId3" Type="http://schemas.openxmlformats.org/officeDocument/2006/relationships/image" Target="../media/image11.png"/></Relationships>
</file>

<file path=ppt/slides/_rels/slide24.xml.rels><?xml version="1.0" encoding="UTF-8" standalone="yes"?>
<Relationships xmlns="http://schemas.openxmlformats.org/package/2006/relationships"><Relationship Id="rId3" Type="http://schemas.openxmlformats.org/officeDocument/2006/relationships/chart" Target="../charts/chart26.xml"/><Relationship Id="rId4" Type="http://schemas.openxmlformats.org/officeDocument/2006/relationships/chart" Target="../charts/chart27.xml"/><Relationship Id="rId5" Type="http://schemas.openxmlformats.org/officeDocument/2006/relationships/image" Target="../media/image2.png"/><Relationship Id="rId1" Type="http://schemas.openxmlformats.org/officeDocument/2006/relationships/slideLayout" Target="../slideLayouts/slideLayout1.xml"/><Relationship Id="rId2" Type="http://schemas.openxmlformats.org/officeDocument/2006/relationships/chart" Target="../charts/chart25.xml"/></Relationships>
</file>

<file path=ppt/slides/_rels/slide25.xml.rels><?xml version="1.0" encoding="UTF-8" standalone="yes"?>
<Relationships xmlns="http://schemas.openxmlformats.org/package/2006/relationships"><Relationship Id="rId3" Type="http://schemas.openxmlformats.org/officeDocument/2006/relationships/chart" Target="../charts/chart29.xml"/><Relationship Id="rId4" Type="http://schemas.openxmlformats.org/officeDocument/2006/relationships/chart" Target="../charts/chart30.xml"/><Relationship Id="rId5" Type="http://schemas.openxmlformats.org/officeDocument/2006/relationships/image" Target="../media/image2.png"/><Relationship Id="rId1" Type="http://schemas.openxmlformats.org/officeDocument/2006/relationships/slideLayout" Target="../slideLayouts/slideLayout1.xml"/><Relationship Id="rId2" Type="http://schemas.openxmlformats.org/officeDocument/2006/relationships/chart" Target="../charts/chart28.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chart" Target="../charts/chart31.xml"/><Relationship Id="rId3" Type="http://schemas.openxmlformats.org/officeDocument/2006/relationships/image" Target="../media/image2.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2.png"/><Relationship Id="rId3" Type="http://schemas.openxmlformats.org/officeDocument/2006/relationships/image" Target="../media/image13.png"/></Relationships>
</file>

<file path=ppt/slides/_rels/slide28.xml.rels><?xml version="1.0" encoding="UTF-8" standalone="yes"?>
<Relationships xmlns="http://schemas.openxmlformats.org/package/2006/relationships"><Relationship Id="rId3" Type="http://schemas.openxmlformats.org/officeDocument/2006/relationships/chart" Target="../charts/chart33.xml"/><Relationship Id="rId4" Type="http://schemas.openxmlformats.org/officeDocument/2006/relationships/chart" Target="../charts/chart34.xml"/><Relationship Id="rId5" Type="http://schemas.openxmlformats.org/officeDocument/2006/relationships/image" Target="../media/image2.png"/><Relationship Id="rId1" Type="http://schemas.openxmlformats.org/officeDocument/2006/relationships/slideLayout" Target="../slideLayouts/slideLayout1.xml"/><Relationship Id="rId2" Type="http://schemas.openxmlformats.org/officeDocument/2006/relationships/chart" Target="../charts/chart32.xml"/></Relationships>
</file>

<file path=ppt/slides/_rels/slide29.xml.rels><?xml version="1.0" encoding="UTF-8" standalone="yes"?>
<Relationships xmlns="http://schemas.openxmlformats.org/package/2006/relationships"><Relationship Id="rId3" Type="http://schemas.openxmlformats.org/officeDocument/2006/relationships/chart" Target="../charts/chart36.xml"/><Relationship Id="rId4" Type="http://schemas.openxmlformats.org/officeDocument/2006/relationships/chart" Target="../charts/chart37.xml"/><Relationship Id="rId5" Type="http://schemas.openxmlformats.org/officeDocument/2006/relationships/image" Target="../media/image2.png"/><Relationship Id="rId1" Type="http://schemas.openxmlformats.org/officeDocument/2006/relationships/slideLayout" Target="../slideLayouts/slideLayout1.xml"/><Relationship Id="rId2" Type="http://schemas.openxmlformats.org/officeDocument/2006/relationships/chart" Target="../charts/chart35.xml"/></Relationships>
</file>

<file path=ppt/slides/_rels/slide3.xml.rels><?xml version="1.0" encoding="UTF-8" standalone="yes"?>
<Relationships xmlns="http://schemas.openxmlformats.org/package/2006/relationships"><Relationship Id="rId3" Type="http://schemas.openxmlformats.org/officeDocument/2006/relationships/chart" Target="../charts/chart3.xml"/><Relationship Id="rId4" Type="http://schemas.openxmlformats.org/officeDocument/2006/relationships/image" Target="../media/image2.png"/><Relationship Id="rId1" Type="http://schemas.openxmlformats.org/officeDocument/2006/relationships/slideLayout" Target="../slideLayouts/slideLayout1.xml"/><Relationship Id="rId2" Type="http://schemas.openxmlformats.org/officeDocument/2006/relationships/chart" Target="../charts/char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chart" Target="../charts/chart38.xml"/><Relationship Id="rId3" Type="http://schemas.openxmlformats.org/officeDocument/2006/relationships/image" Target="../media/image2.pn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4.png"/><Relationship Id="rId3" Type="http://schemas.openxmlformats.org/officeDocument/2006/relationships/image" Target="../media/image15.png"/></Relationships>
</file>

<file path=ppt/slides/_rels/slide32.xml.rels><?xml version="1.0" encoding="UTF-8" standalone="yes"?>
<Relationships xmlns="http://schemas.openxmlformats.org/package/2006/relationships"><Relationship Id="rId3" Type="http://schemas.openxmlformats.org/officeDocument/2006/relationships/chart" Target="../charts/chart40.xml"/><Relationship Id="rId4" Type="http://schemas.openxmlformats.org/officeDocument/2006/relationships/chart" Target="../charts/chart41.xml"/><Relationship Id="rId5" Type="http://schemas.openxmlformats.org/officeDocument/2006/relationships/image" Target="../media/image2.png"/><Relationship Id="rId1" Type="http://schemas.openxmlformats.org/officeDocument/2006/relationships/slideLayout" Target="../slideLayouts/slideLayout1.xml"/><Relationship Id="rId2" Type="http://schemas.openxmlformats.org/officeDocument/2006/relationships/chart" Target="../charts/chart39.xml"/></Relationships>
</file>

<file path=ppt/slides/_rels/slide33.xml.rels><?xml version="1.0" encoding="UTF-8" standalone="yes"?>
<Relationships xmlns="http://schemas.openxmlformats.org/package/2006/relationships"><Relationship Id="rId3" Type="http://schemas.openxmlformats.org/officeDocument/2006/relationships/chart" Target="../charts/chart43.xml"/><Relationship Id="rId4" Type="http://schemas.openxmlformats.org/officeDocument/2006/relationships/chart" Target="../charts/chart44.xml"/><Relationship Id="rId5" Type="http://schemas.openxmlformats.org/officeDocument/2006/relationships/image" Target="../media/image2.png"/><Relationship Id="rId1" Type="http://schemas.openxmlformats.org/officeDocument/2006/relationships/slideLayout" Target="../slideLayouts/slideLayout1.xml"/><Relationship Id="rId2" Type="http://schemas.openxmlformats.org/officeDocument/2006/relationships/chart" Target="../charts/chart4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chart" Target="../charts/chart45.xml"/><Relationship Id="rId3" Type="http://schemas.openxmlformats.org/officeDocument/2006/relationships/image" Target="../media/image2.pn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6.png"/><Relationship Id="rId3" Type="http://schemas.openxmlformats.org/officeDocument/2006/relationships/image" Target="../media/image17.png"/></Relationships>
</file>

<file path=ppt/slides/_rels/slide36.xml.rels><?xml version="1.0" encoding="UTF-8" standalone="yes"?>
<Relationships xmlns="http://schemas.openxmlformats.org/package/2006/relationships"><Relationship Id="rId3" Type="http://schemas.openxmlformats.org/officeDocument/2006/relationships/chart" Target="../charts/chart47.xml"/><Relationship Id="rId4" Type="http://schemas.openxmlformats.org/officeDocument/2006/relationships/chart" Target="../charts/chart48.xml"/><Relationship Id="rId5" Type="http://schemas.openxmlformats.org/officeDocument/2006/relationships/image" Target="../media/image2.png"/><Relationship Id="rId1" Type="http://schemas.openxmlformats.org/officeDocument/2006/relationships/slideLayout" Target="../slideLayouts/slideLayout1.xml"/><Relationship Id="rId2" Type="http://schemas.openxmlformats.org/officeDocument/2006/relationships/chart" Target="../charts/chart46.xml"/></Relationships>
</file>

<file path=ppt/slides/_rels/slide37.xml.rels><?xml version="1.0" encoding="UTF-8" standalone="yes"?>
<Relationships xmlns="http://schemas.openxmlformats.org/package/2006/relationships"><Relationship Id="rId3" Type="http://schemas.openxmlformats.org/officeDocument/2006/relationships/chart" Target="../charts/chart50.xml"/><Relationship Id="rId4" Type="http://schemas.openxmlformats.org/officeDocument/2006/relationships/chart" Target="../charts/chart51.xml"/><Relationship Id="rId5" Type="http://schemas.openxmlformats.org/officeDocument/2006/relationships/image" Target="../media/image2.png"/><Relationship Id="rId1" Type="http://schemas.openxmlformats.org/officeDocument/2006/relationships/slideLayout" Target="../slideLayouts/slideLayout1.xml"/><Relationship Id="rId2" Type="http://schemas.openxmlformats.org/officeDocument/2006/relationships/chart" Target="../charts/chart49.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chart" Target="../charts/chart52.xml"/><Relationship Id="rId3" Type="http://schemas.openxmlformats.org/officeDocument/2006/relationships/image" Target="../media/image2.png"/></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8.png"/><Relationship Id="rId3" Type="http://schemas.openxmlformats.org/officeDocument/2006/relationships/image" Target="../media/image19.png"/></Relationships>
</file>

<file path=ppt/slides/_rels/slide4.xml.rels><?xml version="1.0" encoding="UTF-8" standalone="yes"?>
<Relationships xmlns="http://schemas.openxmlformats.org/package/2006/relationships"><Relationship Id="rId3" Type="http://schemas.openxmlformats.org/officeDocument/2006/relationships/chart" Target="../charts/chart5.xml"/><Relationship Id="rId4" Type="http://schemas.openxmlformats.org/officeDocument/2006/relationships/image" Target="../media/image2.png"/><Relationship Id="rId1" Type="http://schemas.openxmlformats.org/officeDocument/2006/relationships/slideLayout" Target="../slideLayouts/slideLayout1.xml"/><Relationship Id="rId2" Type="http://schemas.openxmlformats.org/officeDocument/2006/relationships/chart" Target="../charts/chart4.xml"/></Relationships>
</file>

<file path=ppt/slides/_rels/slide40.xml.rels><?xml version="1.0" encoding="UTF-8" standalone="yes"?>
<Relationships xmlns="http://schemas.openxmlformats.org/package/2006/relationships"><Relationship Id="rId3" Type="http://schemas.openxmlformats.org/officeDocument/2006/relationships/chart" Target="../charts/chart54.xml"/><Relationship Id="rId4" Type="http://schemas.openxmlformats.org/officeDocument/2006/relationships/chart" Target="../charts/chart55.xml"/><Relationship Id="rId5" Type="http://schemas.openxmlformats.org/officeDocument/2006/relationships/image" Target="../media/image2.png"/><Relationship Id="rId1" Type="http://schemas.openxmlformats.org/officeDocument/2006/relationships/slideLayout" Target="../slideLayouts/slideLayout1.xml"/><Relationship Id="rId2" Type="http://schemas.openxmlformats.org/officeDocument/2006/relationships/chart" Target="../charts/chart53.xml"/></Relationships>
</file>

<file path=ppt/slides/_rels/slide41.xml.rels><?xml version="1.0" encoding="UTF-8" standalone="yes"?>
<Relationships xmlns="http://schemas.openxmlformats.org/package/2006/relationships"><Relationship Id="rId3" Type="http://schemas.openxmlformats.org/officeDocument/2006/relationships/chart" Target="../charts/chart57.xml"/><Relationship Id="rId4" Type="http://schemas.openxmlformats.org/officeDocument/2006/relationships/chart" Target="../charts/chart58.xml"/><Relationship Id="rId5" Type="http://schemas.openxmlformats.org/officeDocument/2006/relationships/image" Target="../media/image2.png"/><Relationship Id="rId1" Type="http://schemas.openxmlformats.org/officeDocument/2006/relationships/slideLayout" Target="../slideLayouts/slideLayout1.xml"/><Relationship Id="rId2" Type="http://schemas.openxmlformats.org/officeDocument/2006/relationships/chart" Target="../charts/chart56.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chart" Target="../charts/chart59.xml"/><Relationship Id="rId3" Type="http://schemas.openxmlformats.org/officeDocument/2006/relationships/image" Target="../media/image2.png"/></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20.png"/><Relationship Id="rId3" Type="http://schemas.openxmlformats.org/officeDocument/2006/relationships/image" Target="../media/image21.png"/></Relationships>
</file>

<file path=ppt/slides/_rels/slide44.xml.rels><?xml version="1.0" encoding="UTF-8" standalone="yes"?>
<Relationships xmlns="http://schemas.openxmlformats.org/package/2006/relationships"><Relationship Id="rId3" Type="http://schemas.openxmlformats.org/officeDocument/2006/relationships/chart" Target="../charts/chart61.xml"/><Relationship Id="rId4" Type="http://schemas.openxmlformats.org/officeDocument/2006/relationships/chart" Target="../charts/chart62.xml"/><Relationship Id="rId5" Type="http://schemas.openxmlformats.org/officeDocument/2006/relationships/image" Target="../media/image2.png"/><Relationship Id="rId1" Type="http://schemas.openxmlformats.org/officeDocument/2006/relationships/slideLayout" Target="../slideLayouts/slideLayout1.xml"/><Relationship Id="rId2" Type="http://schemas.openxmlformats.org/officeDocument/2006/relationships/chart" Target="../charts/chart60.xml"/></Relationships>
</file>

<file path=ppt/slides/_rels/slide45.xml.rels><?xml version="1.0" encoding="UTF-8" standalone="yes"?>
<Relationships xmlns="http://schemas.openxmlformats.org/package/2006/relationships"><Relationship Id="rId3" Type="http://schemas.openxmlformats.org/officeDocument/2006/relationships/chart" Target="../charts/chart64.xml"/><Relationship Id="rId4" Type="http://schemas.openxmlformats.org/officeDocument/2006/relationships/chart" Target="../charts/chart65.xml"/><Relationship Id="rId5" Type="http://schemas.openxmlformats.org/officeDocument/2006/relationships/image" Target="../media/image2.png"/><Relationship Id="rId1" Type="http://schemas.openxmlformats.org/officeDocument/2006/relationships/slideLayout" Target="../slideLayouts/slideLayout1.xml"/><Relationship Id="rId2" Type="http://schemas.openxmlformats.org/officeDocument/2006/relationships/chart" Target="../charts/chart63.xml"/></Relationships>
</file>

<file path=ppt/slides/_rels/slide46.xml.rels><?xml version="1.0" encoding="UTF-8" standalone="yes"?>
<Relationships xmlns="http://schemas.openxmlformats.org/package/2006/relationships"><Relationship Id="rId3" Type="http://schemas.openxmlformats.org/officeDocument/2006/relationships/hyperlink" Target="http://www.chapinhall.org/" TargetMode="External"/><Relationship Id="rId4" Type="http://schemas.openxmlformats.org/officeDocument/2006/relationships/image" Target="../media/image1.png"/><Relationship Id="rId1" Type="http://schemas.openxmlformats.org/officeDocument/2006/relationships/slideLayout" Target="../slideLayouts/slideLayout7.xml"/><Relationship Id="rId2" Type="http://schemas.openxmlformats.org/officeDocument/2006/relationships/hyperlink" Target="mailto:mstiehl@chapinhall.org" TargetMode="Externa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chart" Target="../charts/chart6.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chart" Target="../charts/chart7.xml"/><Relationship Id="rId3" Type="http://schemas.openxmlformats.org/officeDocument/2006/relationships/image" Target="../media/image2.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chart" Target="../charts/chart8.xml"/><Relationship Id="rId3" Type="http://schemas.openxmlformats.org/officeDocument/2006/relationships/image" Target="../media/image2.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chart" Target="../charts/chart9.xml"/><Relationship Id="rId3" Type="http://schemas.openxmlformats.org/officeDocument/2006/relationships/image" Target="../media/image2.png"/></Relationships>
</file>

<file path=ppt/slides/_rels/slide9.xml.rels><?xml version="1.0" encoding="UTF-8" standalone="yes"?>
<Relationships xmlns="http://schemas.openxmlformats.org/package/2006/relationships"><Relationship Id="rId3" Type="http://schemas.openxmlformats.org/officeDocument/2006/relationships/chart" Target="../charts/chart11.xml"/><Relationship Id="rId4" Type="http://schemas.openxmlformats.org/officeDocument/2006/relationships/image" Target="../media/image2.png"/><Relationship Id="rId1" Type="http://schemas.openxmlformats.org/officeDocument/2006/relationships/slideLayout" Target="../slideLayouts/slideLayout1.xml"/><Relationship Id="rId2" Type="http://schemas.openxmlformats.org/officeDocument/2006/relationships/chart" Target="../charts/chart1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57537" y="5661745"/>
            <a:ext cx="6781800" cy="967537"/>
          </a:xfrm>
          <a:prstGeom prst="rect">
            <a:avLst/>
          </a:prstGeom>
        </p:spPr>
      </p:pic>
      <p:sp>
        <p:nvSpPr>
          <p:cNvPr id="5" name="TextBox 4"/>
          <p:cNvSpPr txBox="1"/>
          <p:nvPr/>
        </p:nvSpPr>
        <p:spPr>
          <a:xfrm>
            <a:off x="1714512" y="1930749"/>
            <a:ext cx="8762976" cy="1815882"/>
          </a:xfrm>
          <a:prstGeom prst="rect">
            <a:avLst/>
          </a:prstGeom>
          <a:noFill/>
        </p:spPr>
        <p:txBody>
          <a:bodyPr wrap="none" rtlCol="0">
            <a:spAutoFit/>
          </a:bodyPr>
          <a:lstStyle/>
          <a:p>
            <a:pPr algn="ctr"/>
            <a:r>
              <a:rPr lang="en-US" sz="4000" dirty="0" smtClean="0"/>
              <a:t>County to County Flow of Youth Involved </a:t>
            </a:r>
          </a:p>
          <a:p>
            <a:pPr algn="ctr"/>
            <a:r>
              <a:rPr lang="en-US" sz="4000" dirty="0" smtClean="0"/>
              <a:t>in Child Welfare in the Bay Area </a:t>
            </a:r>
          </a:p>
          <a:p>
            <a:pPr algn="ctr"/>
            <a:r>
              <a:rPr lang="en-US" sz="2800" dirty="0" smtClean="0"/>
              <a:t>2012 to 2016</a:t>
            </a:r>
            <a:endParaRPr lang="en-US" sz="2800" dirty="0"/>
          </a:p>
        </p:txBody>
      </p:sp>
      <p:sp>
        <p:nvSpPr>
          <p:cNvPr id="6" name="Slide Number Placeholder 5"/>
          <p:cNvSpPr>
            <a:spLocks noGrp="1"/>
          </p:cNvSpPr>
          <p:nvPr>
            <p:ph type="sldNum" sz="quarter" idx="12"/>
          </p:nvPr>
        </p:nvSpPr>
        <p:spPr/>
        <p:txBody>
          <a:bodyPr/>
          <a:lstStyle/>
          <a:p>
            <a:fld id="{5801436C-CE0A-4D49-A8E0-86319B727C92}" type="slidenum">
              <a:rPr lang="en-US" smtClean="0"/>
              <a:t>1</a:t>
            </a:fld>
            <a:endParaRPr lang="en-US" dirty="0"/>
          </a:p>
        </p:txBody>
      </p:sp>
    </p:spTree>
    <p:extLst>
      <p:ext uri="{BB962C8B-B14F-4D97-AF65-F5344CB8AC3E}">
        <p14:creationId xmlns:p14="http://schemas.microsoft.com/office/powerpoint/2010/main" val="126995359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365760" y="914400"/>
            <a:ext cx="4651407" cy="4647426"/>
          </a:xfrm>
          <a:prstGeom prst="rect">
            <a:avLst/>
          </a:prstGeom>
          <a:noFill/>
        </p:spPr>
        <p:txBody>
          <a:bodyPr wrap="square" rtlCol="0">
            <a:spAutoFit/>
          </a:bodyPr>
          <a:lstStyle/>
          <a:p>
            <a:r>
              <a:rPr lang="en-US" sz="2000" b="1" dirty="0"/>
              <a:t>Definition of Terms:</a:t>
            </a:r>
          </a:p>
          <a:p>
            <a:endParaRPr lang="en-US" sz="2000" b="1" dirty="0"/>
          </a:p>
          <a:p>
            <a:r>
              <a:rPr lang="en-US" dirty="0"/>
              <a:t>In the end, there are two types of counties:</a:t>
            </a:r>
          </a:p>
          <a:p>
            <a:endParaRPr lang="en-US" dirty="0"/>
          </a:p>
          <a:p>
            <a:pPr marL="342900" indent="-342900">
              <a:buAutoNum type="arabicPeriod"/>
            </a:pPr>
            <a:r>
              <a:rPr lang="en-US" sz="1600" dirty="0"/>
              <a:t>Net Gain County:</a:t>
            </a:r>
          </a:p>
          <a:p>
            <a:pPr marL="800100" lvl="1" indent="-342900">
              <a:buFont typeface="Arial" panose="020B0604020202020204" pitchFamily="34" charset="0"/>
              <a:buChar char="•"/>
            </a:pPr>
            <a:r>
              <a:rPr lang="en-US" sz="1400" dirty="0"/>
              <a:t>Those counties where base caseload plus county inflow equal more than base caseload plus county outflow.</a:t>
            </a:r>
          </a:p>
          <a:p>
            <a:pPr marL="800100" lvl="1" indent="-342900">
              <a:buFont typeface="Arial" panose="020B0604020202020204" pitchFamily="34" charset="0"/>
              <a:buChar char="•"/>
            </a:pPr>
            <a:endParaRPr lang="en-US" sz="1400" dirty="0"/>
          </a:p>
          <a:p>
            <a:pPr marL="342900" indent="-342900">
              <a:buAutoNum type="arabicPeriod"/>
            </a:pPr>
            <a:r>
              <a:rPr lang="en-US" sz="1600" dirty="0"/>
              <a:t>Net Loss County:</a:t>
            </a:r>
          </a:p>
          <a:p>
            <a:pPr marL="800100" lvl="1" indent="-342900">
              <a:buFont typeface="Arial" panose="020B0604020202020204" pitchFamily="34" charset="0"/>
              <a:buChar char="•"/>
            </a:pPr>
            <a:r>
              <a:rPr lang="en-US" sz="1400" dirty="0"/>
              <a:t>Those counties where base caseload plus county inflow equal less than base caseload plus county outflow.</a:t>
            </a:r>
          </a:p>
          <a:p>
            <a:endParaRPr lang="en-US" dirty="0" smtClean="0"/>
          </a:p>
          <a:p>
            <a:r>
              <a:rPr lang="en-US" dirty="0" smtClean="0"/>
              <a:t>In other words, when all of the county flows are accounted for some counties end up with more youth than they would have had if no youth had entered or exited and other with less.</a:t>
            </a:r>
            <a:endParaRPr lang="en-US" sz="1400" dirty="0" smtClean="0"/>
          </a:p>
        </p:txBody>
      </p:sp>
      <p:sp>
        <p:nvSpPr>
          <p:cNvPr id="10" name="TextBox 9"/>
          <p:cNvSpPr txBox="1"/>
          <p:nvPr/>
        </p:nvSpPr>
        <p:spPr>
          <a:xfrm>
            <a:off x="1417539" y="0"/>
            <a:ext cx="9715500" cy="461665"/>
          </a:xfrm>
          <a:prstGeom prst="rect">
            <a:avLst/>
          </a:prstGeom>
          <a:noFill/>
        </p:spPr>
        <p:txBody>
          <a:bodyPr wrap="square" rtlCol="0">
            <a:spAutoFit/>
          </a:bodyPr>
          <a:lstStyle/>
          <a:p>
            <a:r>
              <a:rPr lang="en-US" sz="2400" b="1" dirty="0" smtClean="0"/>
              <a:t>Trauma Transformed:  County to County Population Flow Analysis</a:t>
            </a:r>
            <a:endParaRPr lang="en-US" sz="2400" b="1" dirty="0"/>
          </a:p>
        </p:txBody>
      </p:sp>
      <p:graphicFrame>
        <p:nvGraphicFramePr>
          <p:cNvPr id="5" name="Chart 4"/>
          <p:cNvGraphicFramePr>
            <a:graphicFrameLocks/>
          </p:cNvGraphicFramePr>
          <p:nvPr>
            <p:extLst>
              <p:ext uri="{D42A27DB-BD31-4B8C-83A1-F6EECF244321}">
                <p14:modId xmlns:p14="http://schemas.microsoft.com/office/powerpoint/2010/main" val="1083467153"/>
              </p:ext>
            </p:extLst>
          </p:nvPr>
        </p:nvGraphicFramePr>
        <p:xfrm>
          <a:off x="5943600" y="457200"/>
          <a:ext cx="5486400" cy="617220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6" name="Chart 5"/>
          <p:cNvGraphicFramePr>
            <a:graphicFrameLocks/>
          </p:cNvGraphicFramePr>
          <p:nvPr>
            <p:extLst>
              <p:ext uri="{D42A27DB-BD31-4B8C-83A1-F6EECF244321}">
                <p14:modId xmlns:p14="http://schemas.microsoft.com/office/powerpoint/2010/main" val="560308521"/>
              </p:ext>
            </p:extLst>
          </p:nvPr>
        </p:nvGraphicFramePr>
        <p:xfrm>
          <a:off x="5943600" y="457200"/>
          <a:ext cx="5607698" cy="6396336"/>
        </p:xfrm>
        <a:graphic>
          <a:graphicData uri="http://schemas.openxmlformats.org/drawingml/2006/chart">
            <c:chart xmlns:c="http://schemas.openxmlformats.org/drawingml/2006/chart" xmlns:r="http://schemas.openxmlformats.org/officeDocument/2006/relationships" r:id="rId3"/>
          </a:graphicData>
        </a:graphic>
      </p:graphicFrame>
      <p:pic>
        <p:nvPicPr>
          <p:cNvPr id="7" name="Picture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57537" y="6282917"/>
            <a:ext cx="2427790" cy="346365"/>
          </a:xfrm>
          <a:prstGeom prst="rect">
            <a:avLst/>
          </a:prstGeom>
        </p:spPr>
      </p:pic>
      <p:sp>
        <p:nvSpPr>
          <p:cNvPr id="2" name="Slide Number Placeholder 1"/>
          <p:cNvSpPr>
            <a:spLocks noGrp="1"/>
          </p:cNvSpPr>
          <p:nvPr>
            <p:ph type="sldNum" sz="quarter" idx="12"/>
          </p:nvPr>
        </p:nvSpPr>
        <p:spPr/>
        <p:txBody>
          <a:bodyPr/>
          <a:lstStyle/>
          <a:p>
            <a:fld id="{5801436C-CE0A-4D49-A8E0-86319B727C92}" type="slidenum">
              <a:rPr lang="en-US" smtClean="0"/>
              <a:t>10</a:t>
            </a:fld>
            <a:endParaRPr lang="en-US" dirty="0"/>
          </a:p>
        </p:txBody>
      </p:sp>
    </p:spTree>
    <p:extLst>
      <p:ext uri="{BB962C8B-B14F-4D97-AF65-F5344CB8AC3E}">
        <p14:creationId xmlns:p14="http://schemas.microsoft.com/office/powerpoint/2010/main" val="3908169545"/>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6" grpId="0">
        <p:bldAsOne/>
      </p:bldGraphic>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p:cNvSpPr txBox="1"/>
          <p:nvPr/>
        </p:nvSpPr>
        <p:spPr>
          <a:xfrm>
            <a:off x="1013748" y="0"/>
            <a:ext cx="9715500" cy="461665"/>
          </a:xfrm>
          <a:prstGeom prst="rect">
            <a:avLst/>
          </a:prstGeom>
          <a:noFill/>
        </p:spPr>
        <p:txBody>
          <a:bodyPr wrap="square" rtlCol="0">
            <a:spAutoFit/>
          </a:bodyPr>
          <a:lstStyle/>
          <a:p>
            <a:r>
              <a:rPr lang="en-US" sz="2400" b="1" dirty="0" smtClean="0"/>
              <a:t>Trauma Transformed:  County to County Population Flow Analysis</a:t>
            </a:r>
            <a:endParaRPr lang="en-US" sz="2400" b="1" dirty="0"/>
          </a:p>
        </p:txBody>
      </p:sp>
      <p:grpSp>
        <p:nvGrpSpPr>
          <p:cNvPr id="2" name="Group 1"/>
          <p:cNvGrpSpPr/>
          <p:nvPr/>
        </p:nvGrpSpPr>
        <p:grpSpPr>
          <a:xfrm>
            <a:off x="928936" y="461665"/>
            <a:ext cx="10334128" cy="6396335"/>
            <a:chOff x="1013748" y="461665"/>
            <a:chExt cx="10334128" cy="6396335"/>
          </a:xfrm>
        </p:grpSpPr>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13748" y="461665"/>
              <a:ext cx="4942623" cy="6396335"/>
            </a:xfrm>
            <a:prstGeom prst="rect">
              <a:avLst/>
            </a:prstGeom>
          </p:spPr>
        </p:pic>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457983" y="495784"/>
              <a:ext cx="4889893" cy="6328096"/>
            </a:xfrm>
            <a:prstGeom prst="rect">
              <a:avLst/>
            </a:prstGeom>
          </p:spPr>
        </p:pic>
      </p:grpSp>
      <p:sp>
        <p:nvSpPr>
          <p:cNvPr id="3" name="Slide Number Placeholder 2"/>
          <p:cNvSpPr>
            <a:spLocks noGrp="1"/>
          </p:cNvSpPr>
          <p:nvPr>
            <p:ph type="sldNum" sz="quarter" idx="12"/>
          </p:nvPr>
        </p:nvSpPr>
        <p:spPr/>
        <p:txBody>
          <a:bodyPr/>
          <a:lstStyle/>
          <a:p>
            <a:fld id="{5801436C-CE0A-4D49-A8E0-86319B727C92}" type="slidenum">
              <a:rPr lang="en-US" smtClean="0"/>
              <a:t>11</a:t>
            </a:fld>
            <a:endParaRPr lang="en-US" dirty="0"/>
          </a:p>
        </p:txBody>
      </p:sp>
    </p:spTree>
    <p:extLst>
      <p:ext uri="{BB962C8B-B14F-4D97-AF65-F5344CB8AC3E}">
        <p14:creationId xmlns:p14="http://schemas.microsoft.com/office/powerpoint/2010/main" val="3628607729"/>
      </p:ext>
    </p:extLst>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p:cNvSpPr txBox="1"/>
          <p:nvPr/>
        </p:nvSpPr>
        <p:spPr>
          <a:xfrm>
            <a:off x="1013748" y="0"/>
            <a:ext cx="9715500" cy="461665"/>
          </a:xfrm>
          <a:prstGeom prst="rect">
            <a:avLst/>
          </a:prstGeom>
          <a:noFill/>
        </p:spPr>
        <p:txBody>
          <a:bodyPr wrap="square" rtlCol="0">
            <a:spAutoFit/>
          </a:bodyPr>
          <a:lstStyle/>
          <a:p>
            <a:r>
              <a:rPr lang="en-US" sz="2400" b="1" dirty="0" smtClean="0"/>
              <a:t>Trauma Transformed:  County to County Population Flow Analysis</a:t>
            </a:r>
            <a:endParaRPr lang="en-US" sz="2400" b="1" dirty="0"/>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51051" y="461665"/>
            <a:ext cx="4942622" cy="6396335"/>
          </a:xfrm>
          <a:prstGeom prst="rect">
            <a:avLst/>
          </a:prstGeom>
        </p:spPr>
      </p:pic>
      <p:pic>
        <p:nvPicPr>
          <p:cNvPr id="9" name="Picture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398327" y="461665"/>
            <a:ext cx="4942622" cy="6396335"/>
          </a:xfrm>
          <a:prstGeom prst="rect">
            <a:avLst/>
          </a:prstGeom>
        </p:spPr>
      </p:pic>
      <p:sp>
        <p:nvSpPr>
          <p:cNvPr id="2" name="Slide Number Placeholder 1"/>
          <p:cNvSpPr>
            <a:spLocks noGrp="1"/>
          </p:cNvSpPr>
          <p:nvPr>
            <p:ph type="sldNum" sz="quarter" idx="12"/>
          </p:nvPr>
        </p:nvSpPr>
        <p:spPr/>
        <p:txBody>
          <a:bodyPr/>
          <a:lstStyle/>
          <a:p>
            <a:fld id="{5801436C-CE0A-4D49-A8E0-86319B727C92}" type="slidenum">
              <a:rPr lang="en-US" smtClean="0"/>
              <a:t>12</a:t>
            </a:fld>
            <a:endParaRPr lang="en-US" dirty="0"/>
          </a:p>
        </p:txBody>
      </p:sp>
    </p:spTree>
    <p:extLst>
      <p:ext uri="{BB962C8B-B14F-4D97-AF65-F5344CB8AC3E}">
        <p14:creationId xmlns:p14="http://schemas.microsoft.com/office/powerpoint/2010/main" val="1648227860"/>
      </p:ext>
    </p:extLst>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1437493" y="0"/>
            <a:ext cx="9715500" cy="461665"/>
          </a:xfrm>
          <a:prstGeom prst="rect">
            <a:avLst/>
          </a:prstGeom>
          <a:noFill/>
        </p:spPr>
        <p:txBody>
          <a:bodyPr wrap="square" rtlCol="0">
            <a:spAutoFit/>
          </a:bodyPr>
          <a:lstStyle/>
          <a:p>
            <a:r>
              <a:rPr lang="en-US" sz="2400" b="1" dirty="0" smtClean="0"/>
              <a:t>Trauma Transformed:  County to County Population Flow Analysis</a:t>
            </a:r>
            <a:endParaRPr lang="en-US" sz="2400" b="1" dirty="0"/>
          </a:p>
        </p:txBody>
      </p:sp>
      <p:sp>
        <p:nvSpPr>
          <p:cNvPr id="5" name="TextBox 4"/>
          <p:cNvSpPr txBox="1"/>
          <p:nvPr/>
        </p:nvSpPr>
        <p:spPr>
          <a:xfrm>
            <a:off x="451185" y="938463"/>
            <a:ext cx="3897531" cy="1815882"/>
          </a:xfrm>
          <a:prstGeom prst="rect">
            <a:avLst/>
          </a:prstGeom>
          <a:noFill/>
        </p:spPr>
        <p:txBody>
          <a:bodyPr wrap="square" rtlCol="0">
            <a:spAutoFit/>
          </a:bodyPr>
          <a:lstStyle/>
          <a:p>
            <a:r>
              <a:rPr lang="en-US" sz="2000" b="1" dirty="0" smtClean="0"/>
              <a:t>Composition of Alameda County:</a:t>
            </a:r>
          </a:p>
          <a:p>
            <a:endParaRPr lang="en-US" sz="2000" b="1" dirty="0" smtClean="0"/>
          </a:p>
          <a:p>
            <a:r>
              <a:rPr lang="en-US" dirty="0" smtClean="0"/>
              <a:t>From 2013 to 2014 Alameda County saw an increase in total caseload.  Since 2014 caseloads, with some variation, have remained largely the same.</a:t>
            </a:r>
            <a:endParaRPr lang="en-US" dirty="0"/>
          </a:p>
        </p:txBody>
      </p:sp>
      <p:graphicFrame>
        <p:nvGraphicFramePr>
          <p:cNvPr id="7" name="Chart 6"/>
          <p:cNvGraphicFramePr>
            <a:graphicFrameLocks/>
          </p:cNvGraphicFramePr>
          <p:nvPr>
            <p:extLst>
              <p:ext uri="{D42A27DB-BD31-4B8C-83A1-F6EECF244321}">
                <p14:modId xmlns:p14="http://schemas.microsoft.com/office/powerpoint/2010/main" val="3842799286"/>
              </p:ext>
            </p:extLst>
          </p:nvPr>
        </p:nvGraphicFramePr>
        <p:xfrm>
          <a:off x="5400675" y="938463"/>
          <a:ext cx="5486400" cy="5486400"/>
        </p:xfrm>
        <a:graphic>
          <a:graphicData uri="http://schemas.openxmlformats.org/drawingml/2006/chart">
            <c:chart xmlns:c="http://schemas.openxmlformats.org/drawingml/2006/chart" xmlns:r="http://schemas.openxmlformats.org/officeDocument/2006/relationships" r:id="rId2"/>
          </a:graphicData>
        </a:graphic>
      </p:graphicFrame>
      <p:pic>
        <p:nvPicPr>
          <p:cNvPr id="8" name="Pictur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57537" y="6282917"/>
            <a:ext cx="2427790" cy="346365"/>
          </a:xfrm>
          <a:prstGeom prst="rect">
            <a:avLst/>
          </a:prstGeom>
        </p:spPr>
      </p:pic>
      <p:sp>
        <p:nvSpPr>
          <p:cNvPr id="2" name="Slide Number Placeholder 1"/>
          <p:cNvSpPr>
            <a:spLocks noGrp="1"/>
          </p:cNvSpPr>
          <p:nvPr>
            <p:ph type="sldNum" sz="quarter" idx="12"/>
          </p:nvPr>
        </p:nvSpPr>
        <p:spPr/>
        <p:txBody>
          <a:bodyPr/>
          <a:lstStyle/>
          <a:p>
            <a:fld id="{5801436C-CE0A-4D49-A8E0-86319B727C92}" type="slidenum">
              <a:rPr lang="en-US" smtClean="0"/>
              <a:t>13</a:t>
            </a:fld>
            <a:endParaRPr lang="en-US" dirty="0"/>
          </a:p>
        </p:txBody>
      </p:sp>
    </p:spTree>
    <p:extLst>
      <p:ext uri="{BB962C8B-B14F-4D97-AF65-F5344CB8AC3E}">
        <p14:creationId xmlns:p14="http://schemas.microsoft.com/office/powerpoint/2010/main" val="3067542412"/>
      </p:ext>
    </p:extLst>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5"/>
          <p:cNvGrpSpPr/>
          <p:nvPr/>
        </p:nvGrpSpPr>
        <p:grpSpPr>
          <a:xfrm>
            <a:off x="426622" y="0"/>
            <a:ext cx="11338756" cy="6858000"/>
            <a:chOff x="0" y="0"/>
            <a:chExt cx="11338756" cy="685800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5299364" cy="6858000"/>
            </a:xfrm>
            <a:prstGeom prst="rect">
              <a:avLst/>
            </a:prstGeom>
          </p:spPr>
        </p:pic>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039392" y="0"/>
              <a:ext cx="5299364" cy="6858000"/>
            </a:xfrm>
            <a:prstGeom prst="rect">
              <a:avLst/>
            </a:prstGeom>
          </p:spPr>
        </p:pic>
      </p:grpSp>
      <p:sp>
        <p:nvSpPr>
          <p:cNvPr id="3" name="Slide Number Placeholder 2"/>
          <p:cNvSpPr>
            <a:spLocks noGrp="1"/>
          </p:cNvSpPr>
          <p:nvPr>
            <p:ph type="sldNum" sz="quarter" idx="12"/>
          </p:nvPr>
        </p:nvSpPr>
        <p:spPr/>
        <p:txBody>
          <a:bodyPr/>
          <a:lstStyle/>
          <a:p>
            <a:fld id="{5801436C-CE0A-4D49-A8E0-86319B727C92}" type="slidenum">
              <a:rPr lang="en-US" smtClean="0"/>
              <a:t>14</a:t>
            </a:fld>
            <a:endParaRPr lang="en-US" dirty="0"/>
          </a:p>
        </p:txBody>
      </p:sp>
    </p:spTree>
    <p:extLst>
      <p:ext uri="{BB962C8B-B14F-4D97-AF65-F5344CB8AC3E}">
        <p14:creationId xmlns:p14="http://schemas.microsoft.com/office/powerpoint/2010/main" val="1206970636"/>
      </p:ext>
    </p:extLst>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Box 11"/>
          <p:cNvSpPr txBox="1"/>
          <p:nvPr/>
        </p:nvSpPr>
        <p:spPr>
          <a:xfrm>
            <a:off x="3244132" y="135172"/>
            <a:ext cx="5168348" cy="369332"/>
          </a:xfrm>
          <a:prstGeom prst="rect">
            <a:avLst/>
          </a:prstGeom>
          <a:noFill/>
        </p:spPr>
        <p:txBody>
          <a:bodyPr wrap="square" rtlCol="0">
            <a:spAutoFit/>
          </a:bodyPr>
          <a:lstStyle/>
          <a:p>
            <a:pPr algn="ctr"/>
            <a:r>
              <a:rPr lang="en-US" b="1" dirty="0" smtClean="0"/>
              <a:t>Alameda County Outflow</a:t>
            </a:r>
            <a:endParaRPr lang="en-US" b="1" dirty="0"/>
          </a:p>
        </p:txBody>
      </p:sp>
      <p:graphicFrame>
        <p:nvGraphicFramePr>
          <p:cNvPr id="9" name="Chart 8"/>
          <p:cNvGraphicFramePr>
            <a:graphicFrameLocks/>
          </p:cNvGraphicFramePr>
          <p:nvPr>
            <p:extLst/>
          </p:nvPr>
        </p:nvGraphicFramePr>
        <p:xfrm>
          <a:off x="3316193" y="3657600"/>
          <a:ext cx="5029200" cy="320040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0" name="Chart 9"/>
          <p:cNvGraphicFramePr>
            <a:graphicFrameLocks/>
          </p:cNvGraphicFramePr>
          <p:nvPr>
            <p:extLst/>
          </p:nvPr>
        </p:nvGraphicFramePr>
        <p:xfrm>
          <a:off x="-4016" y="504504"/>
          <a:ext cx="5029200" cy="32004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1" name="Chart 10"/>
          <p:cNvGraphicFramePr>
            <a:graphicFrameLocks/>
          </p:cNvGraphicFramePr>
          <p:nvPr>
            <p:extLst/>
          </p:nvPr>
        </p:nvGraphicFramePr>
        <p:xfrm>
          <a:off x="7162800" y="504504"/>
          <a:ext cx="5029200" cy="3200400"/>
        </p:xfrm>
        <a:graphic>
          <a:graphicData uri="http://schemas.openxmlformats.org/drawingml/2006/chart">
            <c:chart xmlns:c="http://schemas.openxmlformats.org/drawingml/2006/chart" xmlns:r="http://schemas.openxmlformats.org/officeDocument/2006/relationships" r:id="rId4"/>
          </a:graphicData>
        </a:graphic>
      </p:graphicFrame>
      <p:pic>
        <p:nvPicPr>
          <p:cNvPr id="6" name="Picture 5"/>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57537" y="6282917"/>
            <a:ext cx="2427790" cy="346365"/>
          </a:xfrm>
          <a:prstGeom prst="rect">
            <a:avLst/>
          </a:prstGeom>
        </p:spPr>
      </p:pic>
      <p:sp>
        <p:nvSpPr>
          <p:cNvPr id="2" name="Slide Number Placeholder 1"/>
          <p:cNvSpPr>
            <a:spLocks noGrp="1"/>
          </p:cNvSpPr>
          <p:nvPr>
            <p:ph type="sldNum" sz="quarter" idx="12"/>
          </p:nvPr>
        </p:nvSpPr>
        <p:spPr/>
        <p:txBody>
          <a:bodyPr/>
          <a:lstStyle/>
          <a:p>
            <a:fld id="{5801436C-CE0A-4D49-A8E0-86319B727C92}" type="slidenum">
              <a:rPr lang="en-US" smtClean="0"/>
              <a:t>15</a:t>
            </a:fld>
            <a:endParaRPr lang="en-US" dirty="0"/>
          </a:p>
        </p:txBody>
      </p:sp>
    </p:spTree>
    <p:extLst>
      <p:ext uri="{BB962C8B-B14F-4D97-AF65-F5344CB8AC3E}">
        <p14:creationId xmlns:p14="http://schemas.microsoft.com/office/powerpoint/2010/main" val="3791937043"/>
      </p:ext>
    </p:extLst>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p:cNvSpPr txBox="1"/>
          <p:nvPr/>
        </p:nvSpPr>
        <p:spPr>
          <a:xfrm>
            <a:off x="3244132" y="135172"/>
            <a:ext cx="5168348" cy="369332"/>
          </a:xfrm>
          <a:prstGeom prst="rect">
            <a:avLst/>
          </a:prstGeom>
          <a:noFill/>
        </p:spPr>
        <p:txBody>
          <a:bodyPr wrap="square" rtlCol="0">
            <a:spAutoFit/>
          </a:bodyPr>
          <a:lstStyle/>
          <a:p>
            <a:pPr algn="ctr"/>
            <a:r>
              <a:rPr lang="en-US" b="1" dirty="0" smtClean="0"/>
              <a:t>Alameda County Inflow</a:t>
            </a:r>
            <a:endParaRPr lang="en-US" b="1" dirty="0"/>
          </a:p>
        </p:txBody>
      </p:sp>
      <p:graphicFrame>
        <p:nvGraphicFramePr>
          <p:cNvPr id="8" name="Chart 7"/>
          <p:cNvGraphicFramePr>
            <a:graphicFrameLocks/>
          </p:cNvGraphicFramePr>
          <p:nvPr>
            <p:extLst/>
          </p:nvPr>
        </p:nvGraphicFramePr>
        <p:xfrm>
          <a:off x="3313706" y="3657600"/>
          <a:ext cx="5029200" cy="320040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2" name="Chart 11"/>
          <p:cNvGraphicFramePr>
            <a:graphicFrameLocks/>
          </p:cNvGraphicFramePr>
          <p:nvPr>
            <p:extLst/>
          </p:nvPr>
        </p:nvGraphicFramePr>
        <p:xfrm>
          <a:off x="36112" y="504504"/>
          <a:ext cx="5029200" cy="32004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3" name="Chart 12"/>
          <p:cNvGraphicFramePr>
            <a:graphicFrameLocks/>
          </p:cNvGraphicFramePr>
          <p:nvPr>
            <p:extLst/>
          </p:nvPr>
        </p:nvGraphicFramePr>
        <p:xfrm>
          <a:off x="7162800" y="504504"/>
          <a:ext cx="5029200" cy="3200400"/>
        </p:xfrm>
        <a:graphic>
          <a:graphicData uri="http://schemas.openxmlformats.org/drawingml/2006/chart">
            <c:chart xmlns:c="http://schemas.openxmlformats.org/drawingml/2006/chart" xmlns:r="http://schemas.openxmlformats.org/officeDocument/2006/relationships" r:id="rId4"/>
          </a:graphicData>
        </a:graphic>
      </p:graphicFrame>
      <p:pic>
        <p:nvPicPr>
          <p:cNvPr id="6" name="Picture 5"/>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57537" y="6282917"/>
            <a:ext cx="2427790" cy="346365"/>
          </a:xfrm>
          <a:prstGeom prst="rect">
            <a:avLst/>
          </a:prstGeom>
        </p:spPr>
      </p:pic>
      <p:sp>
        <p:nvSpPr>
          <p:cNvPr id="2" name="Slide Number Placeholder 1"/>
          <p:cNvSpPr>
            <a:spLocks noGrp="1"/>
          </p:cNvSpPr>
          <p:nvPr>
            <p:ph type="sldNum" sz="quarter" idx="12"/>
          </p:nvPr>
        </p:nvSpPr>
        <p:spPr/>
        <p:txBody>
          <a:bodyPr/>
          <a:lstStyle/>
          <a:p>
            <a:fld id="{5801436C-CE0A-4D49-A8E0-86319B727C92}" type="slidenum">
              <a:rPr lang="en-US" smtClean="0"/>
              <a:t>16</a:t>
            </a:fld>
            <a:endParaRPr lang="en-US" dirty="0"/>
          </a:p>
        </p:txBody>
      </p:sp>
    </p:spTree>
    <p:extLst>
      <p:ext uri="{BB962C8B-B14F-4D97-AF65-F5344CB8AC3E}">
        <p14:creationId xmlns:p14="http://schemas.microsoft.com/office/powerpoint/2010/main" val="3507914756"/>
      </p:ext>
    </p:extLst>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5801436C-CE0A-4D49-A8E0-86319B727C92}" type="slidenum">
              <a:rPr lang="en-US" smtClean="0"/>
              <a:t>17</a:t>
            </a:fld>
            <a:endParaRPr lang="en-US" dirty="0"/>
          </a:p>
        </p:txBody>
      </p:sp>
      <p:sp>
        <p:nvSpPr>
          <p:cNvPr id="5" name="TextBox 4"/>
          <p:cNvSpPr txBox="1"/>
          <p:nvPr/>
        </p:nvSpPr>
        <p:spPr>
          <a:xfrm>
            <a:off x="1437493" y="0"/>
            <a:ext cx="9715500" cy="461665"/>
          </a:xfrm>
          <a:prstGeom prst="rect">
            <a:avLst/>
          </a:prstGeom>
          <a:noFill/>
        </p:spPr>
        <p:txBody>
          <a:bodyPr wrap="square" rtlCol="0">
            <a:spAutoFit/>
          </a:bodyPr>
          <a:lstStyle/>
          <a:p>
            <a:r>
              <a:rPr lang="en-US" sz="2400" b="1" dirty="0" smtClean="0"/>
              <a:t>Trauma Transformed:  County to County Population Flow Analysis</a:t>
            </a:r>
            <a:endParaRPr lang="en-US" sz="2400" b="1" dirty="0"/>
          </a:p>
        </p:txBody>
      </p:sp>
      <p:sp>
        <p:nvSpPr>
          <p:cNvPr id="6" name="TextBox 5"/>
          <p:cNvSpPr txBox="1"/>
          <p:nvPr/>
        </p:nvSpPr>
        <p:spPr>
          <a:xfrm>
            <a:off x="451185" y="938463"/>
            <a:ext cx="3897531" cy="5109091"/>
          </a:xfrm>
          <a:prstGeom prst="rect">
            <a:avLst/>
          </a:prstGeom>
          <a:noFill/>
        </p:spPr>
        <p:txBody>
          <a:bodyPr wrap="square" rtlCol="0">
            <a:spAutoFit/>
          </a:bodyPr>
          <a:lstStyle/>
          <a:p>
            <a:r>
              <a:rPr lang="en-US" sz="2000" b="1" dirty="0" smtClean="0"/>
              <a:t>Conclusion: </a:t>
            </a:r>
          </a:p>
          <a:p>
            <a:r>
              <a:rPr lang="en-US" sz="1600" b="1" dirty="0" smtClean="0"/>
              <a:t>Movement across </a:t>
            </a:r>
            <a:r>
              <a:rPr lang="en-US" sz="1600" b="1" dirty="0"/>
              <a:t>c</a:t>
            </a:r>
            <a:r>
              <a:rPr lang="en-US" sz="1600" b="1" dirty="0" smtClean="0"/>
              <a:t>ounties is significant</a:t>
            </a:r>
          </a:p>
          <a:p>
            <a:endParaRPr lang="en-US" sz="2000" b="1" dirty="0" smtClean="0"/>
          </a:p>
          <a:p>
            <a:pPr marL="342900" indent="-342900">
              <a:buAutoNum type="arabicPeriod"/>
            </a:pPr>
            <a:r>
              <a:rPr lang="en-US" dirty="0" smtClean="0"/>
              <a:t>Movement of youth involved in the Child Welfare system in the Bay Area is significant and higher than the remainder of the state.</a:t>
            </a:r>
          </a:p>
          <a:p>
            <a:pPr marL="342900" indent="-342900">
              <a:buFont typeface="+mj-lt"/>
              <a:buAutoNum type="arabicPeriod"/>
            </a:pPr>
            <a:endParaRPr lang="en-US" dirty="0" smtClean="0"/>
          </a:p>
          <a:p>
            <a:pPr marL="342900" indent="-342900">
              <a:buAutoNum type="arabicPeriod"/>
            </a:pPr>
            <a:r>
              <a:rPr lang="en-US" dirty="0" smtClean="0"/>
              <a:t>At 39% the proportion of youth placed outside of their county of origin in the Bay Area is almost double the rate of 19% for the rest of the state.</a:t>
            </a:r>
          </a:p>
          <a:p>
            <a:pPr marL="342900" indent="-342900">
              <a:buFont typeface="+mj-lt"/>
              <a:buAutoNum type="arabicPeriod"/>
            </a:pPr>
            <a:endParaRPr lang="en-US" dirty="0" smtClean="0"/>
          </a:p>
          <a:p>
            <a:pPr marL="342900" indent="-342900">
              <a:buAutoNum type="arabicPeriod"/>
            </a:pPr>
            <a:r>
              <a:rPr lang="en-US" dirty="0" smtClean="0"/>
              <a:t>The number of youth residing in a county other then their home county has increased 6% in the last four years</a:t>
            </a:r>
            <a:endParaRPr lang="en-US" dirty="0"/>
          </a:p>
        </p:txBody>
      </p:sp>
      <p:graphicFrame>
        <p:nvGraphicFramePr>
          <p:cNvPr id="7" name="Chart 6"/>
          <p:cNvGraphicFramePr>
            <a:graphicFrameLocks/>
          </p:cNvGraphicFramePr>
          <p:nvPr>
            <p:extLst>
              <p:ext uri="{D42A27DB-BD31-4B8C-83A1-F6EECF244321}">
                <p14:modId xmlns:p14="http://schemas.microsoft.com/office/powerpoint/2010/main" val="2207482857"/>
              </p:ext>
            </p:extLst>
          </p:nvPr>
        </p:nvGraphicFramePr>
        <p:xfrm>
          <a:off x="5486400" y="595312"/>
          <a:ext cx="5029200" cy="594360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66894466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5801436C-CE0A-4D49-A8E0-86319B727C92}" type="slidenum">
              <a:rPr lang="en-US" smtClean="0"/>
              <a:t>18</a:t>
            </a:fld>
            <a:endParaRPr lang="en-US" dirty="0"/>
          </a:p>
        </p:txBody>
      </p:sp>
      <p:sp>
        <p:nvSpPr>
          <p:cNvPr id="5" name="TextBox 4"/>
          <p:cNvSpPr txBox="1"/>
          <p:nvPr/>
        </p:nvSpPr>
        <p:spPr>
          <a:xfrm>
            <a:off x="1437493" y="0"/>
            <a:ext cx="9715500" cy="461665"/>
          </a:xfrm>
          <a:prstGeom prst="rect">
            <a:avLst/>
          </a:prstGeom>
          <a:noFill/>
        </p:spPr>
        <p:txBody>
          <a:bodyPr wrap="square" rtlCol="0">
            <a:spAutoFit/>
          </a:bodyPr>
          <a:lstStyle/>
          <a:p>
            <a:r>
              <a:rPr lang="en-US" sz="2400" b="1" dirty="0" smtClean="0"/>
              <a:t>Trauma Transformed:  County to County Population Flow Analysis</a:t>
            </a:r>
            <a:endParaRPr lang="en-US" sz="2400" b="1" dirty="0"/>
          </a:p>
        </p:txBody>
      </p:sp>
      <p:sp>
        <p:nvSpPr>
          <p:cNvPr id="6" name="TextBox 5"/>
          <p:cNvSpPr txBox="1"/>
          <p:nvPr/>
        </p:nvSpPr>
        <p:spPr>
          <a:xfrm>
            <a:off x="451185" y="938463"/>
            <a:ext cx="3897531" cy="3724096"/>
          </a:xfrm>
          <a:prstGeom prst="rect">
            <a:avLst/>
          </a:prstGeom>
          <a:noFill/>
        </p:spPr>
        <p:txBody>
          <a:bodyPr wrap="square" rtlCol="0">
            <a:spAutoFit/>
          </a:bodyPr>
          <a:lstStyle/>
          <a:p>
            <a:r>
              <a:rPr lang="en-US" sz="2000" b="1" dirty="0" smtClean="0"/>
              <a:t>Conclusion:</a:t>
            </a:r>
            <a:endParaRPr lang="en-US" sz="2800" b="1" dirty="0"/>
          </a:p>
          <a:p>
            <a:r>
              <a:rPr lang="en-US" sz="1600" b="1" dirty="0" smtClean="0"/>
              <a:t>Youth placed </a:t>
            </a:r>
            <a:r>
              <a:rPr lang="en-US" sz="1600" b="1" dirty="0"/>
              <a:t>o</a:t>
            </a:r>
            <a:r>
              <a:rPr lang="en-US" sz="1600" b="1" dirty="0" smtClean="0"/>
              <a:t>utside Bay Area is increasing</a:t>
            </a:r>
          </a:p>
          <a:p>
            <a:endParaRPr lang="en-US" sz="2000" b="1" dirty="0" smtClean="0"/>
          </a:p>
          <a:p>
            <a:pPr marL="342900" indent="-342900">
              <a:buAutoNum type="arabicPeriod"/>
            </a:pPr>
            <a:r>
              <a:rPr lang="en-US" dirty="0" smtClean="0"/>
              <a:t>Of those youth residing outside of their home county in January of 2016 62% are placed outside of the seven county Bay Area.</a:t>
            </a:r>
          </a:p>
          <a:p>
            <a:pPr marL="342900" indent="-342900">
              <a:buAutoNum type="arabicPeriod"/>
            </a:pPr>
            <a:endParaRPr lang="en-US" dirty="0" smtClean="0"/>
          </a:p>
          <a:p>
            <a:pPr marL="342900" indent="-342900">
              <a:buAutoNum type="arabicPeriod"/>
            </a:pPr>
            <a:r>
              <a:rPr lang="en-US" dirty="0" smtClean="0"/>
              <a:t>Over the last four years the total number of youth who have been placed outside of the Bay Area has increased 30%</a:t>
            </a:r>
          </a:p>
          <a:p>
            <a:pPr marL="342900" indent="-342900">
              <a:buAutoNum type="arabicPeriod"/>
            </a:pPr>
            <a:endParaRPr lang="en-US" dirty="0"/>
          </a:p>
        </p:txBody>
      </p:sp>
      <p:graphicFrame>
        <p:nvGraphicFramePr>
          <p:cNvPr id="8" name="Chart 7"/>
          <p:cNvGraphicFramePr>
            <a:graphicFrameLocks/>
          </p:cNvGraphicFramePr>
          <p:nvPr>
            <p:extLst>
              <p:ext uri="{D42A27DB-BD31-4B8C-83A1-F6EECF244321}">
                <p14:modId xmlns:p14="http://schemas.microsoft.com/office/powerpoint/2010/main" val="2410228026"/>
              </p:ext>
            </p:extLst>
          </p:nvPr>
        </p:nvGraphicFramePr>
        <p:xfrm>
          <a:off x="5486400" y="594360"/>
          <a:ext cx="5029200" cy="594360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427129082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5801436C-CE0A-4D49-A8E0-86319B727C92}" type="slidenum">
              <a:rPr lang="en-US" smtClean="0"/>
              <a:t>19</a:t>
            </a:fld>
            <a:endParaRPr lang="en-US" dirty="0"/>
          </a:p>
        </p:txBody>
      </p:sp>
      <p:sp>
        <p:nvSpPr>
          <p:cNvPr id="5" name="TextBox 4"/>
          <p:cNvSpPr txBox="1"/>
          <p:nvPr/>
        </p:nvSpPr>
        <p:spPr>
          <a:xfrm>
            <a:off x="1437493" y="0"/>
            <a:ext cx="9715500" cy="461665"/>
          </a:xfrm>
          <a:prstGeom prst="rect">
            <a:avLst/>
          </a:prstGeom>
          <a:noFill/>
        </p:spPr>
        <p:txBody>
          <a:bodyPr wrap="square" rtlCol="0">
            <a:spAutoFit/>
          </a:bodyPr>
          <a:lstStyle/>
          <a:p>
            <a:r>
              <a:rPr lang="en-US" sz="2400" b="1" dirty="0" smtClean="0"/>
              <a:t>Trauma Transformed:  County to County Population Flow Analysis</a:t>
            </a:r>
            <a:endParaRPr lang="en-US" sz="2400" b="1" dirty="0"/>
          </a:p>
        </p:txBody>
      </p:sp>
      <p:sp>
        <p:nvSpPr>
          <p:cNvPr id="6" name="TextBox 5"/>
          <p:cNvSpPr txBox="1"/>
          <p:nvPr/>
        </p:nvSpPr>
        <p:spPr>
          <a:xfrm>
            <a:off x="451185" y="938463"/>
            <a:ext cx="3897531" cy="3724096"/>
          </a:xfrm>
          <a:prstGeom prst="rect">
            <a:avLst/>
          </a:prstGeom>
          <a:noFill/>
        </p:spPr>
        <p:txBody>
          <a:bodyPr wrap="square" rtlCol="0">
            <a:spAutoFit/>
          </a:bodyPr>
          <a:lstStyle/>
          <a:p>
            <a:r>
              <a:rPr lang="en-US" sz="2000" b="1" dirty="0" smtClean="0"/>
              <a:t>Conclusion:</a:t>
            </a:r>
            <a:endParaRPr lang="en-US" sz="2800" b="1" dirty="0"/>
          </a:p>
          <a:p>
            <a:r>
              <a:rPr lang="en-US" sz="1600" b="1" dirty="0" smtClean="0"/>
              <a:t>There is a lot of population turbulence.</a:t>
            </a:r>
          </a:p>
          <a:p>
            <a:endParaRPr lang="en-US" sz="2000" b="1" dirty="0" smtClean="0"/>
          </a:p>
          <a:p>
            <a:pPr marL="342900" indent="-342900">
              <a:buAutoNum type="arabicPeriod"/>
            </a:pPr>
            <a:r>
              <a:rPr lang="en-US" dirty="0" smtClean="0"/>
              <a:t>The number of youth entering and exiting a given county in the Bay Area is often equal to or greater than those who stay in their county of origin.</a:t>
            </a:r>
          </a:p>
          <a:p>
            <a:pPr marL="342900" indent="-342900">
              <a:buAutoNum type="arabicPeriod"/>
            </a:pPr>
            <a:endParaRPr lang="en-US" dirty="0" smtClean="0"/>
          </a:p>
          <a:p>
            <a:pPr marL="342900" indent="-342900">
              <a:buAutoNum type="arabicPeriod"/>
            </a:pPr>
            <a:r>
              <a:rPr lang="en-US" dirty="0" smtClean="0"/>
              <a:t>After a decrease in population turbulence recent data indicates that it is increasing.</a:t>
            </a:r>
          </a:p>
          <a:p>
            <a:pPr marL="342900" indent="-342900">
              <a:buAutoNum type="arabicPeriod"/>
            </a:pPr>
            <a:endParaRPr lang="en-US" dirty="0"/>
          </a:p>
        </p:txBody>
      </p:sp>
      <p:graphicFrame>
        <p:nvGraphicFramePr>
          <p:cNvPr id="7" name="Chart 6"/>
          <p:cNvGraphicFramePr>
            <a:graphicFrameLocks/>
          </p:cNvGraphicFramePr>
          <p:nvPr>
            <p:extLst>
              <p:ext uri="{D42A27DB-BD31-4B8C-83A1-F6EECF244321}">
                <p14:modId xmlns:p14="http://schemas.microsoft.com/office/powerpoint/2010/main" val="2811317113"/>
              </p:ext>
            </p:extLst>
          </p:nvPr>
        </p:nvGraphicFramePr>
        <p:xfrm>
          <a:off x="5943600" y="594360"/>
          <a:ext cx="5029200" cy="594360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35942540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1417539" y="0"/>
            <a:ext cx="9715500" cy="461665"/>
          </a:xfrm>
          <a:prstGeom prst="rect">
            <a:avLst/>
          </a:prstGeom>
          <a:noFill/>
        </p:spPr>
        <p:txBody>
          <a:bodyPr wrap="square" rtlCol="0">
            <a:spAutoFit/>
          </a:bodyPr>
          <a:lstStyle/>
          <a:p>
            <a:r>
              <a:rPr lang="en-US" sz="2400" b="1" dirty="0" smtClean="0"/>
              <a:t>Trauma Transformed:  County to County Population Flow Analysis</a:t>
            </a:r>
            <a:endParaRPr lang="en-US" sz="2400" b="1" dirty="0"/>
          </a:p>
        </p:txBody>
      </p:sp>
      <p:sp>
        <p:nvSpPr>
          <p:cNvPr id="7" name="TextBox 6"/>
          <p:cNvSpPr txBox="1"/>
          <p:nvPr/>
        </p:nvSpPr>
        <p:spPr>
          <a:xfrm>
            <a:off x="365760" y="914400"/>
            <a:ext cx="4260273" cy="2369880"/>
          </a:xfrm>
          <a:prstGeom prst="rect">
            <a:avLst/>
          </a:prstGeom>
          <a:noFill/>
        </p:spPr>
        <p:txBody>
          <a:bodyPr wrap="square" rtlCol="0">
            <a:spAutoFit/>
          </a:bodyPr>
          <a:lstStyle/>
          <a:p>
            <a:r>
              <a:rPr lang="en-US" sz="2000" b="1" dirty="0" smtClean="0"/>
              <a:t>Changes in California Total Caseload</a:t>
            </a:r>
          </a:p>
          <a:p>
            <a:endParaRPr lang="en-US" sz="2000" b="1" dirty="0" smtClean="0"/>
          </a:p>
          <a:p>
            <a:r>
              <a:rPr lang="en-US" dirty="0" smtClean="0"/>
              <a:t>Trends in total caseload in the California decreased significantly from 2006 to 2012. </a:t>
            </a:r>
          </a:p>
          <a:p>
            <a:endParaRPr lang="en-US" dirty="0"/>
          </a:p>
          <a:p>
            <a:r>
              <a:rPr lang="en-US" dirty="0" smtClean="0"/>
              <a:t>Since 2012, however, caseloads statewide have increased slightly, although recent years have a flat trend.</a:t>
            </a:r>
          </a:p>
        </p:txBody>
      </p:sp>
      <p:graphicFrame>
        <p:nvGraphicFramePr>
          <p:cNvPr id="9" name="Chart 8"/>
          <p:cNvGraphicFramePr>
            <a:graphicFrameLocks/>
          </p:cNvGraphicFramePr>
          <p:nvPr>
            <p:extLst>
              <p:ext uri="{D42A27DB-BD31-4B8C-83A1-F6EECF244321}">
                <p14:modId xmlns:p14="http://schemas.microsoft.com/office/powerpoint/2010/main" val="902412306"/>
              </p:ext>
            </p:extLst>
          </p:nvPr>
        </p:nvGraphicFramePr>
        <p:xfrm>
          <a:off x="5943600" y="914400"/>
          <a:ext cx="5486400" cy="5378116"/>
        </p:xfrm>
        <a:graphic>
          <a:graphicData uri="http://schemas.openxmlformats.org/drawingml/2006/chart">
            <c:chart xmlns:c="http://schemas.openxmlformats.org/drawingml/2006/chart" xmlns:r="http://schemas.openxmlformats.org/officeDocument/2006/relationships" r:id="rId3"/>
          </a:graphicData>
        </a:graphic>
      </p:graphicFrame>
      <p:pic>
        <p:nvPicPr>
          <p:cNvPr id="8" name="Picture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57537" y="6282917"/>
            <a:ext cx="2427790" cy="346365"/>
          </a:xfrm>
          <a:prstGeom prst="rect">
            <a:avLst/>
          </a:prstGeom>
        </p:spPr>
      </p:pic>
      <p:sp>
        <p:nvSpPr>
          <p:cNvPr id="2" name="Slide Number Placeholder 1"/>
          <p:cNvSpPr>
            <a:spLocks noGrp="1"/>
          </p:cNvSpPr>
          <p:nvPr>
            <p:ph type="sldNum" sz="quarter" idx="12"/>
          </p:nvPr>
        </p:nvSpPr>
        <p:spPr/>
        <p:txBody>
          <a:bodyPr/>
          <a:lstStyle/>
          <a:p>
            <a:fld id="{5801436C-CE0A-4D49-A8E0-86319B727C92}" type="slidenum">
              <a:rPr lang="en-US" smtClean="0"/>
              <a:t>2</a:t>
            </a:fld>
            <a:endParaRPr lang="en-US" dirty="0"/>
          </a:p>
        </p:txBody>
      </p:sp>
    </p:spTree>
    <p:extLst>
      <p:ext uri="{BB962C8B-B14F-4D97-AF65-F5344CB8AC3E}">
        <p14:creationId xmlns:p14="http://schemas.microsoft.com/office/powerpoint/2010/main" val="2084890633"/>
      </p:ext>
    </p:extLst>
  </p:cSld>
  <p:clrMapOvr>
    <a:masterClrMapping/>
  </p:clrMapOvr>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5801436C-CE0A-4D49-A8E0-86319B727C92}" type="slidenum">
              <a:rPr lang="en-US" smtClean="0"/>
              <a:t>20</a:t>
            </a:fld>
            <a:endParaRPr lang="en-US" dirty="0"/>
          </a:p>
        </p:txBody>
      </p:sp>
      <p:sp>
        <p:nvSpPr>
          <p:cNvPr id="5" name="TextBox 4"/>
          <p:cNvSpPr txBox="1"/>
          <p:nvPr/>
        </p:nvSpPr>
        <p:spPr>
          <a:xfrm>
            <a:off x="1437493" y="0"/>
            <a:ext cx="9715500" cy="461665"/>
          </a:xfrm>
          <a:prstGeom prst="rect">
            <a:avLst/>
          </a:prstGeom>
          <a:noFill/>
        </p:spPr>
        <p:txBody>
          <a:bodyPr wrap="square" rtlCol="0">
            <a:spAutoFit/>
          </a:bodyPr>
          <a:lstStyle/>
          <a:p>
            <a:r>
              <a:rPr lang="en-US" sz="2400" b="1" dirty="0" smtClean="0"/>
              <a:t>Trauma Transformed:  County to County Population Flow Analysis</a:t>
            </a:r>
            <a:endParaRPr lang="en-US" sz="2400" b="1" dirty="0"/>
          </a:p>
        </p:txBody>
      </p:sp>
      <p:sp>
        <p:nvSpPr>
          <p:cNvPr id="6" name="TextBox 5"/>
          <p:cNvSpPr txBox="1"/>
          <p:nvPr/>
        </p:nvSpPr>
        <p:spPr>
          <a:xfrm>
            <a:off x="451185" y="938463"/>
            <a:ext cx="3897531" cy="3754874"/>
          </a:xfrm>
          <a:prstGeom prst="rect">
            <a:avLst/>
          </a:prstGeom>
          <a:noFill/>
        </p:spPr>
        <p:txBody>
          <a:bodyPr wrap="square" rtlCol="0">
            <a:spAutoFit/>
          </a:bodyPr>
          <a:lstStyle/>
          <a:p>
            <a:r>
              <a:rPr lang="en-US" sz="2000" b="1" dirty="0" smtClean="0"/>
              <a:t>Further Questions:</a:t>
            </a:r>
            <a:endParaRPr lang="en-US" sz="2800" b="1" dirty="0"/>
          </a:p>
          <a:p>
            <a:endParaRPr lang="en-US" sz="2000" b="1" dirty="0" smtClean="0"/>
          </a:p>
          <a:p>
            <a:pPr marL="342900" indent="-342900">
              <a:buAutoNum type="arabicPeriod"/>
            </a:pPr>
            <a:r>
              <a:rPr lang="en-US" dirty="0" smtClean="0"/>
              <a:t>What proportion of youth placed outside of their home county are relative placements?</a:t>
            </a:r>
          </a:p>
          <a:p>
            <a:pPr marL="342900" indent="-342900">
              <a:buFont typeface="+mj-lt"/>
              <a:buAutoNum type="arabicPeriod"/>
            </a:pPr>
            <a:endParaRPr lang="en-US" dirty="0" smtClean="0"/>
          </a:p>
          <a:p>
            <a:pPr marL="342900" indent="-342900">
              <a:buAutoNum type="arabicPeriod"/>
            </a:pPr>
            <a:r>
              <a:rPr lang="en-US" dirty="0" smtClean="0"/>
              <a:t>What proportion of moves across county lines are actually small moves?</a:t>
            </a:r>
          </a:p>
          <a:p>
            <a:pPr marL="342900" indent="-342900">
              <a:buFont typeface="+mj-lt"/>
              <a:buAutoNum type="arabicPeriod"/>
            </a:pPr>
            <a:endParaRPr lang="en-US" dirty="0" smtClean="0"/>
          </a:p>
          <a:p>
            <a:pPr marL="342900" indent="-342900">
              <a:buAutoNum type="arabicPeriod"/>
            </a:pPr>
            <a:r>
              <a:rPr lang="en-US" dirty="0" smtClean="0"/>
              <a:t>What impact do multiple moves have on this analysis?</a:t>
            </a:r>
          </a:p>
          <a:p>
            <a:pPr marL="342900" indent="-342900">
              <a:buAutoNum type="arabicPeriod"/>
            </a:pPr>
            <a:endParaRPr lang="en-US" dirty="0"/>
          </a:p>
        </p:txBody>
      </p:sp>
      <p:pic>
        <p:nvPicPr>
          <p:cNvPr id="3" name="Picture 2"/>
          <p:cNvPicPr>
            <a:picLocks noChangeAspect="1"/>
          </p:cNvPicPr>
          <p:nvPr/>
        </p:nvPicPr>
        <p:blipFill>
          <a:blip r:embed="rId2" cstate="print">
            <a:extLst>
              <a:ext uri="{BEBA8EAE-BF5A-486C-A8C5-ECC9F3942E4B}">
                <a14:imgProps xmlns:a14="http://schemas.microsoft.com/office/drawing/2010/main">
                  <a14:imgLayer r:embed="rId3">
                    <a14:imgEffect>
                      <a14:artisticPhotocopy/>
                    </a14:imgEffect>
                  </a14:imgLayer>
                </a14:imgProps>
              </a:ext>
              <a:ext uri="{28A0092B-C50C-407E-A947-70E740481C1C}">
                <a14:useLocalDpi xmlns:a14="http://schemas.microsoft.com/office/drawing/2010/main" val="0"/>
              </a:ext>
            </a:extLst>
          </a:blip>
          <a:stretch>
            <a:fillRect/>
          </a:stretch>
        </p:blipFill>
        <p:spPr>
          <a:xfrm>
            <a:off x="7487591" y="1696453"/>
            <a:ext cx="3084155" cy="3084155"/>
          </a:xfrm>
          <a:prstGeom prst="rect">
            <a:avLst/>
          </a:prstGeom>
        </p:spPr>
      </p:pic>
    </p:spTree>
    <p:extLst>
      <p:ext uri="{BB962C8B-B14F-4D97-AF65-F5344CB8AC3E}">
        <p14:creationId xmlns:p14="http://schemas.microsoft.com/office/powerpoint/2010/main" val="347235544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3"/>
          <p:cNvSpPr txBox="1">
            <a:spLocks/>
          </p:cNvSpPr>
          <p:nvPr/>
        </p:nvSpPr>
        <p:spPr>
          <a:xfrm>
            <a:off x="1673408" y="1612900"/>
            <a:ext cx="8994592" cy="3975101"/>
          </a:xfrm>
          <a:prstGeom prst="rect">
            <a:avLst/>
          </a:prstGeom>
        </p:spPr>
        <p:txBody>
          <a:bodyPr vert="horz" lIns="91440" tIns="45720" rIns="91440" bIns="45720" rtlCol="0" anchor="ctr">
            <a:noAutofit/>
          </a:bodyPr>
          <a:lstStyle/>
          <a:p>
            <a:pPr algn="r">
              <a:spcBef>
                <a:spcPct val="0"/>
              </a:spcBef>
              <a:defRPr/>
            </a:pPr>
            <a:endParaRPr lang="en-US" sz="4000" b="1" dirty="0">
              <a:solidFill>
                <a:srgbClr val="601114"/>
              </a:solidFill>
              <a:latin typeface="Calibri" panose="020F0502020204030204" pitchFamily="34" charset="0"/>
            </a:endParaRPr>
          </a:p>
        </p:txBody>
      </p:sp>
      <p:sp>
        <p:nvSpPr>
          <p:cNvPr id="12" name="TextBox 11"/>
          <p:cNvSpPr txBox="1"/>
          <p:nvPr/>
        </p:nvSpPr>
        <p:spPr>
          <a:xfrm>
            <a:off x="9457697" y="6386383"/>
            <a:ext cx="184666" cy="369332"/>
          </a:xfrm>
          <a:prstGeom prst="rect">
            <a:avLst/>
          </a:prstGeom>
          <a:noFill/>
        </p:spPr>
        <p:txBody>
          <a:bodyPr wrap="none" rtlCol="0">
            <a:spAutoFit/>
          </a:bodyPr>
          <a:lstStyle/>
          <a:p>
            <a:pPr defTabSz="457200"/>
            <a:endParaRPr lang="en-US" dirty="0">
              <a:solidFill>
                <a:prstClr val="black"/>
              </a:solidFill>
            </a:endParaRPr>
          </a:p>
        </p:txBody>
      </p:sp>
      <p:sp>
        <p:nvSpPr>
          <p:cNvPr id="6" name="TextBox 5"/>
          <p:cNvSpPr txBox="1"/>
          <p:nvPr/>
        </p:nvSpPr>
        <p:spPr>
          <a:xfrm>
            <a:off x="3983563" y="2013228"/>
            <a:ext cx="4224875" cy="2831544"/>
          </a:xfrm>
          <a:prstGeom prst="rect">
            <a:avLst/>
          </a:prstGeom>
          <a:noFill/>
        </p:spPr>
        <p:txBody>
          <a:bodyPr wrap="none" rtlCol="0">
            <a:spAutoFit/>
          </a:bodyPr>
          <a:lstStyle/>
          <a:p>
            <a:pPr algn="ctr"/>
            <a:r>
              <a:rPr lang="en-US" sz="2000" b="1" u="sng" dirty="0">
                <a:latin typeface="+mj-lt"/>
              </a:rPr>
              <a:t>Mike Stiehl</a:t>
            </a:r>
            <a:endParaRPr lang="en-US" sz="2000" dirty="0">
              <a:latin typeface="+mj-lt"/>
            </a:endParaRPr>
          </a:p>
          <a:p>
            <a:pPr algn="ctr"/>
            <a:r>
              <a:rPr lang="en-US" sz="2000" dirty="0">
                <a:latin typeface="+mj-lt"/>
              </a:rPr>
              <a:t>Senior Policy Analyst</a:t>
            </a:r>
          </a:p>
          <a:p>
            <a:pPr algn="ctr"/>
            <a:r>
              <a:rPr lang="en-US" sz="2000" dirty="0">
                <a:latin typeface="+mj-lt"/>
              </a:rPr>
              <a:t>Chapin Hall at the University of Chicago</a:t>
            </a:r>
          </a:p>
          <a:p>
            <a:pPr algn="ctr"/>
            <a:r>
              <a:rPr lang="en-US" sz="2000" dirty="0">
                <a:latin typeface="+mj-lt"/>
              </a:rPr>
              <a:t>1313 East 60</a:t>
            </a:r>
            <a:r>
              <a:rPr lang="en-US" sz="2000" baseline="30000" dirty="0">
                <a:latin typeface="+mj-lt"/>
              </a:rPr>
              <a:t>th</a:t>
            </a:r>
            <a:r>
              <a:rPr lang="en-US" sz="2000" dirty="0">
                <a:latin typeface="+mj-lt"/>
              </a:rPr>
              <a:t> Street</a:t>
            </a:r>
          </a:p>
          <a:p>
            <a:pPr algn="ctr"/>
            <a:r>
              <a:rPr lang="en-US" sz="2000" dirty="0">
                <a:latin typeface="+mj-lt"/>
              </a:rPr>
              <a:t>Chicago, IL  60637</a:t>
            </a:r>
          </a:p>
          <a:p>
            <a:pPr algn="ctr"/>
            <a:r>
              <a:rPr lang="en-US" sz="2000" dirty="0">
                <a:latin typeface="+mj-lt"/>
              </a:rPr>
              <a:t>Phone: 773-882-0296</a:t>
            </a:r>
          </a:p>
          <a:p>
            <a:pPr algn="ctr"/>
            <a:r>
              <a:rPr lang="en-US" sz="2000" dirty="0">
                <a:latin typeface="+mj-lt"/>
              </a:rPr>
              <a:t>E-Mail: </a:t>
            </a:r>
            <a:r>
              <a:rPr lang="en-US" sz="2000" u="sng" dirty="0">
                <a:latin typeface="+mj-lt"/>
                <a:hlinkClick r:id="rId2"/>
              </a:rPr>
              <a:t>mstiehl@chapinhall.org</a:t>
            </a:r>
            <a:endParaRPr lang="en-US" sz="2000" dirty="0">
              <a:latin typeface="+mj-lt"/>
            </a:endParaRPr>
          </a:p>
          <a:p>
            <a:pPr algn="ctr"/>
            <a:r>
              <a:rPr lang="en-US" sz="2000" u="sng" dirty="0">
                <a:latin typeface="+mj-lt"/>
                <a:hlinkClick r:id="rId3"/>
              </a:rPr>
              <a:t>www.chapinhall.org</a:t>
            </a:r>
            <a:endParaRPr lang="en-US" sz="2000" dirty="0">
              <a:latin typeface="+mj-lt"/>
            </a:endParaRPr>
          </a:p>
          <a:p>
            <a:pPr algn="ctr"/>
            <a:endParaRPr lang="en-US" dirty="0"/>
          </a:p>
        </p:txBody>
      </p:sp>
      <p:pic>
        <p:nvPicPr>
          <p:cNvPr id="5" name="Picture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57537" y="5661745"/>
            <a:ext cx="6781800" cy="967537"/>
          </a:xfrm>
          <a:prstGeom prst="rect">
            <a:avLst/>
          </a:prstGeom>
        </p:spPr>
      </p:pic>
      <p:sp>
        <p:nvSpPr>
          <p:cNvPr id="2" name="Slide Number Placeholder 1"/>
          <p:cNvSpPr>
            <a:spLocks noGrp="1"/>
          </p:cNvSpPr>
          <p:nvPr>
            <p:ph type="sldNum" sz="quarter" idx="12"/>
          </p:nvPr>
        </p:nvSpPr>
        <p:spPr/>
        <p:txBody>
          <a:bodyPr/>
          <a:lstStyle/>
          <a:p>
            <a:fld id="{5801436C-CE0A-4D49-A8E0-86319B727C92}" type="slidenum">
              <a:rPr lang="en-US" smtClean="0"/>
              <a:t>21</a:t>
            </a:fld>
            <a:endParaRPr lang="en-US" dirty="0"/>
          </a:p>
        </p:txBody>
      </p:sp>
    </p:spTree>
    <p:extLst>
      <p:ext uri="{BB962C8B-B14F-4D97-AF65-F5344CB8AC3E}">
        <p14:creationId xmlns:p14="http://schemas.microsoft.com/office/powerpoint/2010/main" val="3727561171"/>
      </p:ext>
    </p:extLst>
  </p:cSld>
  <p:clrMapOvr>
    <a:masterClrMapping/>
  </p:clrMapOvr>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1437493" y="0"/>
            <a:ext cx="9715500" cy="461665"/>
          </a:xfrm>
          <a:prstGeom prst="rect">
            <a:avLst/>
          </a:prstGeom>
          <a:noFill/>
        </p:spPr>
        <p:txBody>
          <a:bodyPr wrap="square" rtlCol="0">
            <a:spAutoFit/>
          </a:bodyPr>
          <a:lstStyle/>
          <a:p>
            <a:r>
              <a:rPr lang="en-US" sz="2400" b="1" dirty="0" smtClean="0"/>
              <a:t>Trauma Transformed:  County to County Population Flow Analysis</a:t>
            </a:r>
            <a:endParaRPr lang="en-US" sz="2400" b="1" dirty="0"/>
          </a:p>
        </p:txBody>
      </p:sp>
      <p:sp>
        <p:nvSpPr>
          <p:cNvPr id="5" name="TextBox 4"/>
          <p:cNvSpPr txBox="1"/>
          <p:nvPr/>
        </p:nvSpPr>
        <p:spPr>
          <a:xfrm>
            <a:off x="451185" y="938463"/>
            <a:ext cx="3897531" cy="2400657"/>
          </a:xfrm>
          <a:prstGeom prst="rect">
            <a:avLst/>
          </a:prstGeom>
          <a:noFill/>
        </p:spPr>
        <p:txBody>
          <a:bodyPr wrap="square" rtlCol="0">
            <a:spAutoFit/>
          </a:bodyPr>
          <a:lstStyle/>
          <a:p>
            <a:r>
              <a:rPr lang="en-US" sz="2000" b="1" dirty="0" smtClean="0"/>
              <a:t>Composition of Contra Costa County:</a:t>
            </a:r>
          </a:p>
          <a:p>
            <a:endParaRPr lang="en-US" sz="2000" b="1" dirty="0" smtClean="0"/>
          </a:p>
          <a:p>
            <a:r>
              <a:rPr lang="en-US" dirty="0"/>
              <a:t>[Insert updated text about </a:t>
            </a:r>
            <a:r>
              <a:rPr lang="en-US" dirty="0" smtClean="0"/>
              <a:t>Contra Costa </a:t>
            </a:r>
            <a:r>
              <a:rPr lang="en-US" dirty="0"/>
              <a:t>County 2012-2016 here]</a:t>
            </a:r>
          </a:p>
          <a:p>
            <a:endParaRPr lang="en-US" dirty="0" smtClean="0"/>
          </a:p>
          <a:p>
            <a:endParaRPr lang="en-US" dirty="0" smtClean="0"/>
          </a:p>
          <a:p>
            <a:endParaRPr lang="en-US" dirty="0"/>
          </a:p>
        </p:txBody>
      </p:sp>
      <p:graphicFrame>
        <p:nvGraphicFramePr>
          <p:cNvPr id="7" name="Chart 6"/>
          <p:cNvGraphicFramePr>
            <a:graphicFrameLocks/>
          </p:cNvGraphicFramePr>
          <p:nvPr>
            <p:extLst>
              <p:ext uri="{D42A27DB-BD31-4B8C-83A1-F6EECF244321}">
                <p14:modId xmlns:p14="http://schemas.microsoft.com/office/powerpoint/2010/main" val="699448969"/>
              </p:ext>
            </p:extLst>
          </p:nvPr>
        </p:nvGraphicFramePr>
        <p:xfrm>
          <a:off x="5404104" y="938463"/>
          <a:ext cx="5486400" cy="5486400"/>
        </p:xfrm>
        <a:graphic>
          <a:graphicData uri="http://schemas.openxmlformats.org/drawingml/2006/chart">
            <c:chart xmlns:c="http://schemas.openxmlformats.org/drawingml/2006/chart" xmlns:r="http://schemas.openxmlformats.org/officeDocument/2006/relationships" r:id="rId2"/>
          </a:graphicData>
        </a:graphic>
      </p:graphicFrame>
      <p:cxnSp>
        <p:nvCxnSpPr>
          <p:cNvPr id="8" name="Straight Arrow Connector 7"/>
          <p:cNvCxnSpPr/>
          <p:nvPr/>
        </p:nvCxnSpPr>
        <p:spPr>
          <a:xfrm flipH="1">
            <a:off x="9469786" y="2484335"/>
            <a:ext cx="74264" cy="287370"/>
          </a:xfrm>
          <a:prstGeom prst="straightConnector1">
            <a:avLst/>
          </a:prstGeom>
          <a:ln>
            <a:solidFill>
              <a:schemeClr val="accent2"/>
            </a:solidFill>
            <a:tailEnd type="triangle"/>
          </a:ln>
        </p:spPr>
        <p:style>
          <a:lnRef idx="1">
            <a:schemeClr val="accent1"/>
          </a:lnRef>
          <a:fillRef idx="0">
            <a:schemeClr val="accent1"/>
          </a:fillRef>
          <a:effectRef idx="0">
            <a:schemeClr val="accent1"/>
          </a:effectRef>
          <a:fontRef idx="minor">
            <a:schemeClr val="tx1"/>
          </a:fontRef>
        </p:style>
      </p:cxnSp>
      <p:cxnSp>
        <p:nvCxnSpPr>
          <p:cNvPr id="9" name="Straight Arrow Connector 8"/>
          <p:cNvCxnSpPr/>
          <p:nvPr/>
        </p:nvCxnSpPr>
        <p:spPr>
          <a:xfrm flipH="1" flipV="1">
            <a:off x="5964594" y="4724831"/>
            <a:ext cx="264719" cy="204533"/>
          </a:xfrm>
          <a:prstGeom prst="straightConnector1">
            <a:avLst/>
          </a:prstGeom>
          <a:ln>
            <a:solidFill>
              <a:schemeClr val="accent2"/>
            </a:solidFill>
            <a:tailEnd type="triangle"/>
          </a:ln>
        </p:spPr>
        <p:style>
          <a:lnRef idx="1">
            <a:schemeClr val="accent1"/>
          </a:lnRef>
          <a:fillRef idx="0">
            <a:schemeClr val="accent1"/>
          </a:fillRef>
          <a:effectRef idx="0">
            <a:schemeClr val="accent1"/>
          </a:effectRef>
          <a:fontRef idx="minor">
            <a:schemeClr val="tx1"/>
          </a:fontRef>
        </p:style>
      </p:cxnSp>
      <p:sp>
        <p:nvSpPr>
          <p:cNvPr id="10" name="TextBox 3"/>
          <p:cNvSpPr txBox="1"/>
          <p:nvPr/>
        </p:nvSpPr>
        <p:spPr>
          <a:xfrm>
            <a:off x="9236921" y="2216269"/>
            <a:ext cx="808641" cy="268066"/>
          </a:xfrm>
          <a:prstGeom prst="rect">
            <a:avLst/>
          </a:prstGeom>
        </p:spPr>
        <p:txBody>
          <a:bodyPr wrap="non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US" sz="1200" b="1" dirty="0" smtClean="0"/>
              <a:t>Max 882, Jan 2015</a:t>
            </a:r>
            <a:endParaRPr lang="en-US" sz="1200" b="1" dirty="0"/>
          </a:p>
        </p:txBody>
      </p:sp>
      <p:sp>
        <p:nvSpPr>
          <p:cNvPr id="11" name="TextBox 1"/>
          <p:cNvSpPr txBox="1"/>
          <p:nvPr/>
        </p:nvSpPr>
        <p:spPr>
          <a:xfrm>
            <a:off x="6162269" y="4855079"/>
            <a:ext cx="808695" cy="268120"/>
          </a:xfrm>
          <a:prstGeom prst="rect">
            <a:avLst/>
          </a:prstGeom>
        </p:spPr>
        <p:txBody>
          <a:bodyPr wrap="non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US" sz="1200" b="1" dirty="0"/>
              <a:t>Min:</a:t>
            </a:r>
            <a:r>
              <a:rPr lang="en-US" sz="1200" b="1" baseline="0" dirty="0"/>
              <a:t> </a:t>
            </a:r>
            <a:r>
              <a:rPr lang="en-US" sz="1200" b="1" baseline="0" dirty="0" smtClean="0"/>
              <a:t>708, </a:t>
            </a:r>
            <a:r>
              <a:rPr lang="en-US" sz="1200" b="1" baseline="0" dirty="0"/>
              <a:t>Jan </a:t>
            </a:r>
            <a:r>
              <a:rPr lang="en-US" sz="1200" b="1" baseline="0" dirty="0" smtClean="0"/>
              <a:t>2012</a:t>
            </a:r>
            <a:endParaRPr lang="en-US" sz="1200" b="1" dirty="0"/>
          </a:p>
        </p:txBody>
      </p:sp>
      <p:pic>
        <p:nvPicPr>
          <p:cNvPr id="12" name="Picture 1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57537" y="6282917"/>
            <a:ext cx="2427790" cy="346365"/>
          </a:xfrm>
          <a:prstGeom prst="rect">
            <a:avLst/>
          </a:prstGeom>
        </p:spPr>
      </p:pic>
      <p:sp>
        <p:nvSpPr>
          <p:cNvPr id="2" name="Slide Number Placeholder 1"/>
          <p:cNvSpPr>
            <a:spLocks noGrp="1"/>
          </p:cNvSpPr>
          <p:nvPr>
            <p:ph type="sldNum" sz="quarter" idx="12"/>
          </p:nvPr>
        </p:nvSpPr>
        <p:spPr/>
        <p:txBody>
          <a:bodyPr/>
          <a:lstStyle/>
          <a:p>
            <a:fld id="{5801436C-CE0A-4D49-A8E0-86319B727C92}" type="slidenum">
              <a:rPr lang="en-US" smtClean="0"/>
              <a:t>22</a:t>
            </a:fld>
            <a:endParaRPr lang="en-US" dirty="0"/>
          </a:p>
        </p:txBody>
      </p:sp>
    </p:spTree>
    <p:extLst>
      <p:ext uri="{BB962C8B-B14F-4D97-AF65-F5344CB8AC3E}">
        <p14:creationId xmlns:p14="http://schemas.microsoft.com/office/powerpoint/2010/main" val="2228223146"/>
      </p:ext>
    </p:extLst>
  </p:cSld>
  <p:clrMapOvr>
    <a:masterClrMapping/>
  </p:clrMapOvr>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464808" y="0"/>
            <a:ext cx="5299364" cy="6858000"/>
          </a:xfrm>
          <a:prstGeom prst="rect">
            <a:avLst/>
          </a:prstGeom>
        </p:spPr>
      </p:pic>
      <p:pic>
        <p:nvPicPr>
          <p:cNvPr id="8" name="Pictur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29768" y="0"/>
            <a:ext cx="5299364" cy="6858000"/>
          </a:xfrm>
          <a:prstGeom prst="rect">
            <a:avLst/>
          </a:prstGeom>
        </p:spPr>
      </p:pic>
      <p:sp>
        <p:nvSpPr>
          <p:cNvPr id="3" name="Slide Number Placeholder 2"/>
          <p:cNvSpPr>
            <a:spLocks noGrp="1"/>
          </p:cNvSpPr>
          <p:nvPr>
            <p:ph type="sldNum" sz="quarter" idx="12"/>
          </p:nvPr>
        </p:nvSpPr>
        <p:spPr/>
        <p:txBody>
          <a:bodyPr/>
          <a:lstStyle/>
          <a:p>
            <a:fld id="{5801436C-CE0A-4D49-A8E0-86319B727C92}" type="slidenum">
              <a:rPr lang="en-US" smtClean="0"/>
              <a:t>23</a:t>
            </a:fld>
            <a:endParaRPr lang="en-US" dirty="0"/>
          </a:p>
        </p:txBody>
      </p:sp>
    </p:spTree>
    <p:extLst>
      <p:ext uri="{BB962C8B-B14F-4D97-AF65-F5344CB8AC3E}">
        <p14:creationId xmlns:p14="http://schemas.microsoft.com/office/powerpoint/2010/main" val="2571469444"/>
      </p:ext>
    </p:extLst>
  </p:cSld>
  <p:clrMapOvr>
    <a:masterClrMapping/>
  </p:clrMapOvr>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3244132" y="135172"/>
            <a:ext cx="5168348" cy="369332"/>
          </a:xfrm>
          <a:prstGeom prst="rect">
            <a:avLst/>
          </a:prstGeom>
          <a:noFill/>
        </p:spPr>
        <p:txBody>
          <a:bodyPr wrap="square" rtlCol="0">
            <a:spAutoFit/>
          </a:bodyPr>
          <a:lstStyle/>
          <a:p>
            <a:pPr algn="ctr"/>
            <a:r>
              <a:rPr lang="en-US" b="1" dirty="0" smtClean="0"/>
              <a:t>Contra Costa County Outflow</a:t>
            </a:r>
            <a:endParaRPr lang="en-US" b="1" dirty="0"/>
          </a:p>
        </p:txBody>
      </p:sp>
      <p:graphicFrame>
        <p:nvGraphicFramePr>
          <p:cNvPr id="9" name="Chart 8"/>
          <p:cNvGraphicFramePr>
            <a:graphicFrameLocks/>
          </p:cNvGraphicFramePr>
          <p:nvPr>
            <p:extLst/>
          </p:nvPr>
        </p:nvGraphicFramePr>
        <p:xfrm>
          <a:off x="3313706" y="3659627"/>
          <a:ext cx="5029200" cy="320040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0" name="Chart 9"/>
          <p:cNvGraphicFramePr>
            <a:graphicFrameLocks/>
          </p:cNvGraphicFramePr>
          <p:nvPr>
            <p:extLst/>
          </p:nvPr>
        </p:nvGraphicFramePr>
        <p:xfrm>
          <a:off x="0" y="504504"/>
          <a:ext cx="5029200" cy="32004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1" name="Chart 10"/>
          <p:cNvGraphicFramePr>
            <a:graphicFrameLocks/>
          </p:cNvGraphicFramePr>
          <p:nvPr>
            <p:extLst/>
          </p:nvPr>
        </p:nvGraphicFramePr>
        <p:xfrm>
          <a:off x="7162800" y="504504"/>
          <a:ext cx="5029200" cy="3200400"/>
        </p:xfrm>
        <a:graphic>
          <a:graphicData uri="http://schemas.openxmlformats.org/drawingml/2006/chart">
            <c:chart xmlns:c="http://schemas.openxmlformats.org/drawingml/2006/chart" xmlns:r="http://schemas.openxmlformats.org/officeDocument/2006/relationships" r:id="rId4"/>
          </a:graphicData>
        </a:graphic>
      </p:graphicFrame>
      <p:pic>
        <p:nvPicPr>
          <p:cNvPr id="6" name="Picture 5"/>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57537" y="6282917"/>
            <a:ext cx="2427790" cy="346365"/>
          </a:xfrm>
          <a:prstGeom prst="rect">
            <a:avLst/>
          </a:prstGeom>
        </p:spPr>
      </p:pic>
      <p:sp>
        <p:nvSpPr>
          <p:cNvPr id="2" name="Slide Number Placeholder 1"/>
          <p:cNvSpPr>
            <a:spLocks noGrp="1"/>
          </p:cNvSpPr>
          <p:nvPr>
            <p:ph type="sldNum" sz="quarter" idx="12"/>
          </p:nvPr>
        </p:nvSpPr>
        <p:spPr/>
        <p:txBody>
          <a:bodyPr/>
          <a:lstStyle/>
          <a:p>
            <a:fld id="{5801436C-CE0A-4D49-A8E0-86319B727C92}" type="slidenum">
              <a:rPr lang="en-US" smtClean="0"/>
              <a:t>24</a:t>
            </a:fld>
            <a:endParaRPr lang="en-US" dirty="0"/>
          </a:p>
        </p:txBody>
      </p:sp>
    </p:spTree>
    <p:extLst>
      <p:ext uri="{BB962C8B-B14F-4D97-AF65-F5344CB8AC3E}">
        <p14:creationId xmlns:p14="http://schemas.microsoft.com/office/powerpoint/2010/main" val="4005501783"/>
      </p:ext>
    </p:extLst>
  </p:cSld>
  <p:clrMapOvr>
    <a:masterClrMapping/>
  </p:clrMapOvr>
  <p:timing>
    <p:tnLst>
      <p:par>
        <p:cTn xmlns:p14="http://schemas.microsoft.com/office/powerpoint/2010/mai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3244132" y="135172"/>
            <a:ext cx="5168348" cy="369332"/>
          </a:xfrm>
          <a:prstGeom prst="rect">
            <a:avLst/>
          </a:prstGeom>
          <a:noFill/>
        </p:spPr>
        <p:txBody>
          <a:bodyPr wrap="square" rtlCol="0">
            <a:spAutoFit/>
          </a:bodyPr>
          <a:lstStyle/>
          <a:p>
            <a:pPr algn="ctr"/>
            <a:r>
              <a:rPr lang="en-US" b="1" dirty="0" smtClean="0"/>
              <a:t>Contra Costa County Inflow</a:t>
            </a:r>
            <a:endParaRPr lang="en-US" b="1" dirty="0"/>
          </a:p>
        </p:txBody>
      </p:sp>
      <p:graphicFrame>
        <p:nvGraphicFramePr>
          <p:cNvPr id="9" name="Chart 8"/>
          <p:cNvGraphicFramePr>
            <a:graphicFrameLocks/>
          </p:cNvGraphicFramePr>
          <p:nvPr>
            <p:extLst/>
          </p:nvPr>
        </p:nvGraphicFramePr>
        <p:xfrm>
          <a:off x="3313706" y="3657600"/>
          <a:ext cx="5029200" cy="320040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0" name="Chart 9"/>
          <p:cNvGraphicFramePr>
            <a:graphicFrameLocks/>
          </p:cNvGraphicFramePr>
          <p:nvPr>
            <p:extLst/>
          </p:nvPr>
        </p:nvGraphicFramePr>
        <p:xfrm>
          <a:off x="0" y="504504"/>
          <a:ext cx="5029200" cy="32004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1" name="Chart 10"/>
          <p:cNvGraphicFramePr>
            <a:graphicFrameLocks/>
          </p:cNvGraphicFramePr>
          <p:nvPr>
            <p:extLst/>
          </p:nvPr>
        </p:nvGraphicFramePr>
        <p:xfrm>
          <a:off x="7162800" y="504504"/>
          <a:ext cx="5029200" cy="3200400"/>
        </p:xfrm>
        <a:graphic>
          <a:graphicData uri="http://schemas.openxmlformats.org/drawingml/2006/chart">
            <c:chart xmlns:c="http://schemas.openxmlformats.org/drawingml/2006/chart" xmlns:r="http://schemas.openxmlformats.org/officeDocument/2006/relationships" r:id="rId4"/>
          </a:graphicData>
        </a:graphic>
      </p:graphicFrame>
      <p:pic>
        <p:nvPicPr>
          <p:cNvPr id="6" name="Picture 5"/>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57537" y="6282917"/>
            <a:ext cx="2427790" cy="346365"/>
          </a:xfrm>
          <a:prstGeom prst="rect">
            <a:avLst/>
          </a:prstGeom>
        </p:spPr>
      </p:pic>
      <p:sp>
        <p:nvSpPr>
          <p:cNvPr id="2" name="Slide Number Placeholder 1"/>
          <p:cNvSpPr>
            <a:spLocks noGrp="1"/>
          </p:cNvSpPr>
          <p:nvPr>
            <p:ph type="sldNum" sz="quarter" idx="12"/>
          </p:nvPr>
        </p:nvSpPr>
        <p:spPr/>
        <p:txBody>
          <a:bodyPr/>
          <a:lstStyle/>
          <a:p>
            <a:fld id="{5801436C-CE0A-4D49-A8E0-86319B727C92}" type="slidenum">
              <a:rPr lang="en-US" smtClean="0"/>
              <a:t>25</a:t>
            </a:fld>
            <a:endParaRPr lang="en-US" dirty="0"/>
          </a:p>
        </p:txBody>
      </p:sp>
    </p:spTree>
    <p:extLst>
      <p:ext uri="{BB962C8B-B14F-4D97-AF65-F5344CB8AC3E}">
        <p14:creationId xmlns:p14="http://schemas.microsoft.com/office/powerpoint/2010/main" val="1931485529"/>
      </p:ext>
    </p:extLst>
  </p:cSld>
  <p:clrMapOvr>
    <a:masterClrMapping/>
  </p:clrMapOvr>
  <p:timing>
    <p:tnLst>
      <p:par>
        <p:cTn xmlns:p14="http://schemas.microsoft.com/office/powerpoint/2010/mai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1437493" y="0"/>
            <a:ext cx="9715500" cy="461665"/>
          </a:xfrm>
          <a:prstGeom prst="rect">
            <a:avLst/>
          </a:prstGeom>
          <a:noFill/>
        </p:spPr>
        <p:txBody>
          <a:bodyPr wrap="square" rtlCol="0">
            <a:spAutoFit/>
          </a:bodyPr>
          <a:lstStyle/>
          <a:p>
            <a:r>
              <a:rPr lang="en-US" sz="2400" b="1" dirty="0" smtClean="0"/>
              <a:t>Trauma Transformed:  County to County Population Flow Analysis</a:t>
            </a:r>
            <a:endParaRPr lang="en-US" sz="2400" b="1" dirty="0"/>
          </a:p>
        </p:txBody>
      </p:sp>
      <p:sp>
        <p:nvSpPr>
          <p:cNvPr id="5" name="TextBox 4"/>
          <p:cNvSpPr txBox="1"/>
          <p:nvPr/>
        </p:nvSpPr>
        <p:spPr>
          <a:xfrm>
            <a:off x="451185" y="938463"/>
            <a:ext cx="3897531" cy="1815882"/>
          </a:xfrm>
          <a:prstGeom prst="rect">
            <a:avLst/>
          </a:prstGeom>
          <a:noFill/>
        </p:spPr>
        <p:txBody>
          <a:bodyPr wrap="square" rtlCol="0">
            <a:spAutoFit/>
          </a:bodyPr>
          <a:lstStyle/>
          <a:p>
            <a:r>
              <a:rPr lang="en-US" sz="2000" b="1" dirty="0" smtClean="0"/>
              <a:t>Composition of Marin</a:t>
            </a:r>
            <a:r>
              <a:rPr lang="en-US" sz="2000" b="1" dirty="0" smtClean="0">
                <a:solidFill>
                  <a:srgbClr val="FF0000"/>
                </a:solidFill>
              </a:rPr>
              <a:t> </a:t>
            </a:r>
            <a:r>
              <a:rPr lang="en-US" sz="2000" b="1" dirty="0" smtClean="0"/>
              <a:t>County:</a:t>
            </a:r>
          </a:p>
          <a:p>
            <a:endParaRPr lang="en-US" sz="2000" b="1" dirty="0" smtClean="0"/>
          </a:p>
          <a:p>
            <a:r>
              <a:rPr lang="en-US" dirty="0" smtClean="0"/>
              <a:t>Total caseload in Marin County has, with some variation, been decreasing since a peak in 2012.</a:t>
            </a:r>
          </a:p>
          <a:p>
            <a:endParaRPr lang="en-US" dirty="0"/>
          </a:p>
        </p:txBody>
      </p:sp>
      <p:graphicFrame>
        <p:nvGraphicFramePr>
          <p:cNvPr id="7" name="Chart 6"/>
          <p:cNvGraphicFramePr>
            <a:graphicFrameLocks/>
          </p:cNvGraphicFramePr>
          <p:nvPr>
            <p:extLst>
              <p:ext uri="{D42A27DB-BD31-4B8C-83A1-F6EECF244321}">
                <p14:modId xmlns:p14="http://schemas.microsoft.com/office/powerpoint/2010/main" val="1366528181"/>
              </p:ext>
            </p:extLst>
          </p:nvPr>
        </p:nvGraphicFramePr>
        <p:xfrm>
          <a:off x="5404104" y="938463"/>
          <a:ext cx="5486400" cy="5486400"/>
        </p:xfrm>
        <a:graphic>
          <a:graphicData uri="http://schemas.openxmlformats.org/drawingml/2006/chart">
            <c:chart xmlns:c="http://schemas.openxmlformats.org/drawingml/2006/chart" xmlns:r="http://schemas.openxmlformats.org/officeDocument/2006/relationships" r:id="rId2"/>
          </a:graphicData>
        </a:graphic>
      </p:graphicFrame>
      <p:cxnSp>
        <p:nvCxnSpPr>
          <p:cNvPr id="8" name="Straight Arrow Connector 7"/>
          <p:cNvCxnSpPr/>
          <p:nvPr/>
        </p:nvCxnSpPr>
        <p:spPr>
          <a:xfrm flipH="1">
            <a:off x="6462178" y="2490490"/>
            <a:ext cx="74264" cy="287370"/>
          </a:xfrm>
          <a:prstGeom prst="straightConnector1">
            <a:avLst/>
          </a:prstGeom>
          <a:ln>
            <a:solidFill>
              <a:schemeClr val="accent2"/>
            </a:solidFill>
            <a:tailEnd type="triangle"/>
          </a:ln>
        </p:spPr>
        <p:style>
          <a:lnRef idx="1">
            <a:schemeClr val="accent1"/>
          </a:lnRef>
          <a:fillRef idx="0">
            <a:schemeClr val="accent1"/>
          </a:fillRef>
          <a:effectRef idx="0">
            <a:schemeClr val="accent1"/>
          </a:effectRef>
          <a:fontRef idx="minor">
            <a:schemeClr val="tx1"/>
          </a:fontRef>
        </p:style>
      </p:cxnSp>
      <p:cxnSp>
        <p:nvCxnSpPr>
          <p:cNvPr id="9" name="Straight Arrow Connector 8"/>
          <p:cNvCxnSpPr/>
          <p:nvPr/>
        </p:nvCxnSpPr>
        <p:spPr>
          <a:xfrm flipV="1">
            <a:off x="10191750" y="4416338"/>
            <a:ext cx="457200" cy="130248"/>
          </a:xfrm>
          <a:prstGeom prst="straightConnector1">
            <a:avLst/>
          </a:prstGeom>
          <a:ln>
            <a:solidFill>
              <a:schemeClr val="accent2"/>
            </a:solidFill>
            <a:tailEnd type="triangle"/>
          </a:ln>
        </p:spPr>
        <p:style>
          <a:lnRef idx="1">
            <a:schemeClr val="accent1"/>
          </a:lnRef>
          <a:fillRef idx="0">
            <a:schemeClr val="accent1"/>
          </a:fillRef>
          <a:effectRef idx="0">
            <a:schemeClr val="accent1"/>
          </a:effectRef>
          <a:fontRef idx="minor">
            <a:schemeClr val="tx1"/>
          </a:fontRef>
        </p:style>
      </p:cxnSp>
      <p:sp>
        <p:nvSpPr>
          <p:cNvPr id="10" name="TextBox 3"/>
          <p:cNvSpPr txBox="1"/>
          <p:nvPr/>
        </p:nvSpPr>
        <p:spPr>
          <a:xfrm>
            <a:off x="6229313" y="2222424"/>
            <a:ext cx="808641" cy="268066"/>
          </a:xfrm>
          <a:prstGeom prst="rect">
            <a:avLst/>
          </a:prstGeom>
        </p:spPr>
        <p:txBody>
          <a:bodyPr wrap="non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US" sz="1200" b="1" dirty="0" smtClean="0"/>
              <a:t>Max 133, Jul 2012</a:t>
            </a:r>
            <a:endParaRPr lang="en-US" sz="1200" b="1" dirty="0"/>
          </a:p>
        </p:txBody>
      </p:sp>
      <p:sp>
        <p:nvSpPr>
          <p:cNvPr id="11" name="TextBox 1"/>
          <p:cNvSpPr txBox="1"/>
          <p:nvPr/>
        </p:nvSpPr>
        <p:spPr>
          <a:xfrm>
            <a:off x="9248369" y="4546586"/>
            <a:ext cx="808695" cy="268120"/>
          </a:xfrm>
          <a:prstGeom prst="rect">
            <a:avLst/>
          </a:prstGeom>
        </p:spPr>
        <p:txBody>
          <a:bodyPr wrap="non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US" sz="1200" b="1" dirty="0"/>
              <a:t>Min:</a:t>
            </a:r>
            <a:r>
              <a:rPr lang="en-US" sz="1200" b="1" baseline="0" dirty="0"/>
              <a:t> </a:t>
            </a:r>
            <a:r>
              <a:rPr lang="en-US" sz="1200" b="1" baseline="0" dirty="0" smtClean="0"/>
              <a:t>119, </a:t>
            </a:r>
            <a:r>
              <a:rPr lang="en-US" sz="1200" b="1" baseline="0" dirty="0"/>
              <a:t>Jan </a:t>
            </a:r>
            <a:r>
              <a:rPr lang="en-US" sz="1200" b="1" baseline="0" dirty="0" smtClean="0"/>
              <a:t>2016</a:t>
            </a:r>
            <a:endParaRPr lang="en-US" sz="1200" b="1" dirty="0"/>
          </a:p>
        </p:txBody>
      </p:sp>
      <p:pic>
        <p:nvPicPr>
          <p:cNvPr id="12" name="Picture 1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57537" y="6282917"/>
            <a:ext cx="2427790" cy="346365"/>
          </a:xfrm>
          <a:prstGeom prst="rect">
            <a:avLst/>
          </a:prstGeom>
        </p:spPr>
      </p:pic>
      <p:sp>
        <p:nvSpPr>
          <p:cNvPr id="2" name="Slide Number Placeholder 1"/>
          <p:cNvSpPr>
            <a:spLocks noGrp="1"/>
          </p:cNvSpPr>
          <p:nvPr>
            <p:ph type="sldNum" sz="quarter" idx="12"/>
          </p:nvPr>
        </p:nvSpPr>
        <p:spPr/>
        <p:txBody>
          <a:bodyPr/>
          <a:lstStyle/>
          <a:p>
            <a:fld id="{5801436C-CE0A-4D49-A8E0-86319B727C92}" type="slidenum">
              <a:rPr lang="en-US" smtClean="0"/>
              <a:t>26</a:t>
            </a:fld>
            <a:endParaRPr lang="en-US" dirty="0"/>
          </a:p>
        </p:txBody>
      </p:sp>
    </p:spTree>
    <p:extLst>
      <p:ext uri="{BB962C8B-B14F-4D97-AF65-F5344CB8AC3E}">
        <p14:creationId xmlns:p14="http://schemas.microsoft.com/office/powerpoint/2010/main" val="1919454858"/>
      </p:ext>
    </p:extLst>
  </p:cSld>
  <p:clrMapOvr>
    <a:masterClrMapping/>
  </p:clrMapOvr>
  <p:timing>
    <p:tnLst>
      <p:par>
        <p:cTn xmlns:p14="http://schemas.microsoft.com/office/powerpoint/2010/mai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464808" y="0"/>
            <a:ext cx="5299364" cy="6858000"/>
          </a:xfrm>
          <a:prstGeom prst="rect">
            <a:avLst/>
          </a:prstGeom>
        </p:spPr>
      </p:pic>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29768" y="0"/>
            <a:ext cx="5299364" cy="6858000"/>
          </a:xfrm>
          <a:prstGeom prst="rect">
            <a:avLst/>
          </a:prstGeom>
        </p:spPr>
      </p:pic>
      <p:sp>
        <p:nvSpPr>
          <p:cNvPr id="3" name="Slide Number Placeholder 2"/>
          <p:cNvSpPr>
            <a:spLocks noGrp="1"/>
          </p:cNvSpPr>
          <p:nvPr>
            <p:ph type="sldNum" sz="quarter" idx="12"/>
          </p:nvPr>
        </p:nvSpPr>
        <p:spPr/>
        <p:txBody>
          <a:bodyPr/>
          <a:lstStyle/>
          <a:p>
            <a:fld id="{5801436C-CE0A-4D49-A8E0-86319B727C92}" type="slidenum">
              <a:rPr lang="en-US" smtClean="0"/>
              <a:t>27</a:t>
            </a:fld>
            <a:endParaRPr lang="en-US" dirty="0"/>
          </a:p>
        </p:txBody>
      </p:sp>
    </p:spTree>
    <p:extLst>
      <p:ext uri="{BB962C8B-B14F-4D97-AF65-F5344CB8AC3E}">
        <p14:creationId xmlns:p14="http://schemas.microsoft.com/office/powerpoint/2010/main" val="1638330716"/>
      </p:ext>
    </p:extLst>
  </p:cSld>
  <p:clrMapOvr>
    <a:masterClrMapping/>
  </p:clrMapOvr>
  <p:timing>
    <p:tnLst>
      <p:par>
        <p:cTn xmlns:p14="http://schemas.microsoft.com/office/powerpoint/2010/mai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3244132" y="135172"/>
            <a:ext cx="5168348" cy="369332"/>
          </a:xfrm>
          <a:prstGeom prst="rect">
            <a:avLst/>
          </a:prstGeom>
          <a:noFill/>
        </p:spPr>
        <p:txBody>
          <a:bodyPr wrap="square" rtlCol="0">
            <a:spAutoFit/>
          </a:bodyPr>
          <a:lstStyle/>
          <a:p>
            <a:pPr algn="ctr"/>
            <a:r>
              <a:rPr lang="en-US" b="1" dirty="0" smtClean="0"/>
              <a:t>Marin County Outflow</a:t>
            </a:r>
            <a:endParaRPr lang="en-US" b="1" dirty="0"/>
          </a:p>
        </p:txBody>
      </p:sp>
      <p:graphicFrame>
        <p:nvGraphicFramePr>
          <p:cNvPr id="9" name="Chart 8"/>
          <p:cNvGraphicFramePr>
            <a:graphicFrameLocks/>
          </p:cNvGraphicFramePr>
          <p:nvPr>
            <p:extLst/>
          </p:nvPr>
        </p:nvGraphicFramePr>
        <p:xfrm>
          <a:off x="3313706" y="3657600"/>
          <a:ext cx="5029200" cy="320040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0" name="Chart 9"/>
          <p:cNvGraphicFramePr>
            <a:graphicFrameLocks/>
          </p:cNvGraphicFramePr>
          <p:nvPr>
            <p:extLst/>
          </p:nvPr>
        </p:nvGraphicFramePr>
        <p:xfrm>
          <a:off x="0" y="504504"/>
          <a:ext cx="5029200" cy="32004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1" name="Chart 10"/>
          <p:cNvGraphicFramePr>
            <a:graphicFrameLocks/>
          </p:cNvGraphicFramePr>
          <p:nvPr>
            <p:extLst/>
          </p:nvPr>
        </p:nvGraphicFramePr>
        <p:xfrm>
          <a:off x="7162800" y="504504"/>
          <a:ext cx="5029200" cy="3200400"/>
        </p:xfrm>
        <a:graphic>
          <a:graphicData uri="http://schemas.openxmlformats.org/drawingml/2006/chart">
            <c:chart xmlns:c="http://schemas.openxmlformats.org/drawingml/2006/chart" xmlns:r="http://schemas.openxmlformats.org/officeDocument/2006/relationships" r:id="rId4"/>
          </a:graphicData>
        </a:graphic>
      </p:graphicFrame>
      <p:pic>
        <p:nvPicPr>
          <p:cNvPr id="6" name="Picture 5"/>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57537" y="6282917"/>
            <a:ext cx="2427790" cy="346365"/>
          </a:xfrm>
          <a:prstGeom prst="rect">
            <a:avLst/>
          </a:prstGeom>
        </p:spPr>
      </p:pic>
      <p:sp>
        <p:nvSpPr>
          <p:cNvPr id="2" name="Slide Number Placeholder 1"/>
          <p:cNvSpPr>
            <a:spLocks noGrp="1"/>
          </p:cNvSpPr>
          <p:nvPr>
            <p:ph type="sldNum" sz="quarter" idx="12"/>
          </p:nvPr>
        </p:nvSpPr>
        <p:spPr/>
        <p:txBody>
          <a:bodyPr/>
          <a:lstStyle/>
          <a:p>
            <a:fld id="{5801436C-CE0A-4D49-A8E0-86319B727C92}" type="slidenum">
              <a:rPr lang="en-US" smtClean="0"/>
              <a:t>28</a:t>
            </a:fld>
            <a:endParaRPr lang="en-US" dirty="0"/>
          </a:p>
        </p:txBody>
      </p:sp>
    </p:spTree>
    <p:extLst>
      <p:ext uri="{BB962C8B-B14F-4D97-AF65-F5344CB8AC3E}">
        <p14:creationId xmlns:p14="http://schemas.microsoft.com/office/powerpoint/2010/main" val="2001349215"/>
      </p:ext>
    </p:extLst>
  </p:cSld>
  <p:clrMapOvr>
    <a:masterClrMapping/>
  </p:clrMapOvr>
  <p:timing>
    <p:tnLst>
      <p:par>
        <p:cTn xmlns:p14="http://schemas.microsoft.com/office/powerpoint/2010/mai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3244132" y="135172"/>
            <a:ext cx="5168348" cy="369332"/>
          </a:xfrm>
          <a:prstGeom prst="rect">
            <a:avLst/>
          </a:prstGeom>
          <a:noFill/>
        </p:spPr>
        <p:txBody>
          <a:bodyPr wrap="square" rtlCol="0">
            <a:spAutoFit/>
          </a:bodyPr>
          <a:lstStyle/>
          <a:p>
            <a:pPr algn="ctr"/>
            <a:r>
              <a:rPr lang="en-US" b="1" dirty="0" smtClean="0"/>
              <a:t>Marin County Inflow</a:t>
            </a:r>
            <a:endParaRPr lang="en-US" b="1" dirty="0"/>
          </a:p>
        </p:txBody>
      </p:sp>
      <p:graphicFrame>
        <p:nvGraphicFramePr>
          <p:cNvPr id="9" name="Chart 8"/>
          <p:cNvGraphicFramePr>
            <a:graphicFrameLocks/>
          </p:cNvGraphicFramePr>
          <p:nvPr>
            <p:extLst/>
          </p:nvPr>
        </p:nvGraphicFramePr>
        <p:xfrm>
          <a:off x="3313706" y="3657600"/>
          <a:ext cx="5029200" cy="320040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0" name="Chart 9"/>
          <p:cNvGraphicFramePr>
            <a:graphicFrameLocks/>
          </p:cNvGraphicFramePr>
          <p:nvPr>
            <p:extLst/>
          </p:nvPr>
        </p:nvGraphicFramePr>
        <p:xfrm>
          <a:off x="0" y="504504"/>
          <a:ext cx="5029200" cy="32004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1" name="Chart 10"/>
          <p:cNvGraphicFramePr>
            <a:graphicFrameLocks/>
          </p:cNvGraphicFramePr>
          <p:nvPr>
            <p:extLst/>
          </p:nvPr>
        </p:nvGraphicFramePr>
        <p:xfrm>
          <a:off x="7162800" y="504504"/>
          <a:ext cx="5029200" cy="3200400"/>
        </p:xfrm>
        <a:graphic>
          <a:graphicData uri="http://schemas.openxmlformats.org/drawingml/2006/chart">
            <c:chart xmlns:c="http://schemas.openxmlformats.org/drawingml/2006/chart" xmlns:r="http://schemas.openxmlformats.org/officeDocument/2006/relationships" r:id="rId4"/>
          </a:graphicData>
        </a:graphic>
      </p:graphicFrame>
      <p:pic>
        <p:nvPicPr>
          <p:cNvPr id="6" name="Picture 5"/>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57537" y="6282917"/>
            <a:ext cx="2427790" cy="346365"/>
          </a:xfrm>
          <a:prstGeom prst="rect">
            <a:avLst/>
          </a:prstGeom>
        </p:spPr>
      </p:pic>
      <p:sp>
        <p:nvSpPr>
          <p:cNvPr id="2" name="Slide Number Placeholder 1"/>
          <p:cNvSpPr>
            <a:spLocks noGrp="1"/>
          </p:cNvSpPr>
          <p:nvPr>
            <p:ph type="sldNum" sz="quarter" idx="12"/>
          </p:nvPr>
        </p:nvSpPr>
        <p:spPr/>
        <p:txBody>
          <a:bodyPr/>
          <a:lstStyle/>
          <a:p>
            <a:fld id="{5801436C-CE0A-4D49-A8E0-86319B727C92}" type="slidenum">
              <a:rPr lang="en-US" smtClean="0"/>
              <a:t>29</a:t>
            </a:fld>
            <a:endParaRPr lang="en-US" dirty="0"/>
          </a:p>
        </p:txBody>
      </p:sp>
    </p:spTree>
    <p:extLst>
      <p:ext uri="{BB962C8B-B14F-4D97-AF65-F5344CB8AC3E}">
        <p14:creationId xmlns:p14="http://schemas.microsoft.com/office/powerpoint/2010/main" val="3979425955"/>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1417539" y="0"/>
            <a:ext cx="9715500" cy="461665"/>
          </a:xfrm>
          <a:prstGeom prst="rect">
            <a:avLst/>
          </a:prstGeom>
          <a:noFill/>
        </p:spPr>
        <p:txBody>
          <a:bodyPr wrap="square" rtlCol="0">
            <a:spAutoFit/>
          </a:bodyPr>
          <a:lstStyle/>
          <a:p>
            <a:r>
              <a:rPr lang="en-US" sz="2400" b="1" dirty="0" smtClean="0"/>
              <a:t>Trauma Transformed:  County to County Population Flow Analysis</a:t>
            </a:r>
            <a:endParaRPr lang="en-US" sz="2400" b="1" dirty="0"/>
          </a:p>
        </p:txBody>
      </p:sp>
      <p:sp>
        <p:nvSpPr>
          <p:cNvPr id="7" name="TextBox 6"/>
          <p:cNvSpPr txBox="1"/>
          <p:nvPr/>
        </p:nvSpPr>
        <p:spPr>
          <a:xfrm>
            <a:off x="365760" y="914400"/>
            <a:ext cx="4260273" cy="1815882"/>
          </a:xfrm>
          <a:prstGeom prst="rect">
            <a:avLst/>
          </a:prstGeom>
          <a:noFill/>
        </p:spPr>
        <p:txBody>
          <a:bodyPr wrap="square" rtlCol="0">
            <a:spAutoFit/>
          </a:bodyPr>
          <a:lstStyle/>
          <a:p>
            <a:r>
              <a:rPr lang="en-US" sz="2000" b="1" dirty="0" smtClean="0"/>
              <a:t>Changes in Total Caseload</a:t>
            </a:r>
          </a:p>
          <a:p>
            <a:endParaRPr lang="en-US" sz="2000" b="1" dirty="0" smtClean="0"/>
          </a:p>
          <a:p>
            <a:r>
              <a:rPr lang="en-US" dirty="0" smtClean="0"/>
              <a:t>When the Bay Area counties are broken out separately from the rest of the state their basic trend appears different than the rest of the state, much flatter and more stable.</a:t>
            </a:r>
          </a:p>
        </p:txBody>
      </p:sp>
      <p:graphicFrame>
        <p:nvGraphicFramePr>
          <p:cNvPr id="5" name="Chart 4"/>
          <p:cNvGraphicFramePr>
            <a:graphicFrameLocks/>
          </p:cNvGraphicFramePr>
          <p:nvPr>
            <p:extLst>
              <p:ext uri="{D42A27DB-BD31-4B8C-83A1-F6EECF244321}">
                <p14:modId xmlns:p14="http://schemas.microsoft.com/office/powerpoint/2010/main" val="116150177"/>
              </p:ext>
            </p:extLst>
          </p:nvPr>
        </p:nvGraphicFramePr>
        <p:xfrm>
          <a:off x="5943600" y="914400"/>
          <a:ext cx="5486400" cy="548640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8" name="Chart 7"/>
          <p:cNvGraphicFramePr>
            <a:graphicFrameLocks/>
          </p:cNvGraphicFramePr>
          <p:nvPr>
            <p:extLst>
              <p:ext uri="{D42A27DB-BD31-4B8C-83A1-F6EECF244321}">
                <p14:modId xmlns:p14="http://schemas.microsoft.com/office/powerpoint/2010/main" val="3836962101"/>
              </p:ext>
            </p:extLst>
          </p:nvPr>
        </p:nvGraphicFramePr>
        <p:xfrm>
          <a:off x="6016488" y="914400"/>
          <a:ext cx="5413512" cy="5486400"/>
        </p:xfrm>
        <a:graphic>
          <a:graphicData uri="http://schemas.openxmlformats.org/drawingml/2006/chart">
            <c:chart xmlns:c="http://schemas.openxmlformats.org/drawingml/2006/chart" xmlns:r="http://schemas.openxmlformats.org/officeDocument/2006/relationships" r:id="rId3"/>
          </a:graphicData>
        </a:graphic>
      </p:graphicFrame>
      <p:sp>
        <p:nvSpPr>
          <p:cNvPr id="2" name="TextBox 1"/>
          <p:cNvSpPr txBox="1"/>
          <p:nvPr/>
        </p:nvSpPr>
        <p:spPr>
          <a:xfrm>
            <a:off x="365760" y="3183017"/>
            <a:ext cx="4260273" cy="1754326"/>
          </a:xfrm>
          <a:prstGeom prst="rect">
            <a:avLst/>
          </a:prstGeom>
          <a:noFill/>
        </p:spPr>
        <p:txBody>
          <a:bodyPr wrap="square" rtlCol="0">
            <a:spAutoFit/>
          </a:bodyPr>
          <a:lstStyle/>
          <a:p>
            <a:r>
              <a:rPr lang="en-US" dirty="0"/>
              <a:t>However, when you control for the size of these two areas, you see that in the Bay Area caseloads decreased faster from 2006 to 2012 and have increased </a:t>
            </a:r>
            <a:r>
              <a:rPr lang="en-US" dirty="0" smtClean="0"/>
              <a:t>more slowly </a:t>
            </a:r>
            <a:r>
              <a:rPr lang="en-US" dirty="0"/>
              <a:t>since 2012.</a:t>
            </a:r>
          </a:p>
          <a:p>
            <a:endParaRPr lang="en-US" dirty="0"/>
          </a:p>
        </p:txBody>
      </p:sp>
      <p:pic>
        <p:nvPicPr>
          <p:cNvPr id="9" name="Picture 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57537" y="6282917"/>
            <a:ext cx="2427790" cy="346365"/>
          </a:xfrm>
          <a:prstGeom prst="rect">
            <a:avLst/>
          </a:prstGeom>
        </p:spPr>
      </p:pic>
      <p:sp>
        <p:nvSpPr>
          <p:cNvPr id="3" name="Slide Number Placeholder 2"/>
          <p:cNvSpPr>
            <a:spLocks noGrp="1"/>
          </p:cNvSpPr>
          <p:nvPr>
            <p:ph type="sldNum" sz="quarter" idx="12"/>
          </p:nvPr>
        </p:nvSpPr>
        <p:spPr/>
        <p:txBody>
          <a:bodyPr/>
          <a:lstStyle/>
          <a:p>
            <a:fld id="{5801436C-CE0A-4D49-A8E0-86319B727C92}" type="slidenum">
              <a:rPr lang="en-US" smtClean="0"/>
              <a:t>3</a:t>
            </a:fld>
            <a:endParaRPr lang="en-US" dirty="0"/>
          </a:p>
        </p:txBody>
      </p:sp>
    </p:spTree>
    <p:extLst>
      <p:ext uri="{BB962C8B-B14F-4D97-AF65-F5344CB8AC3E}">
        <p14:creationId xmlns:p14="http://schemas.microsoft.com/office/powerpoint/2010/main" val="3857249125"/>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fade">
                                      <p:cBhvr>
                                        <p:cTn id="10"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8" grpId="0">
        <p:bldAsOne/>
      </p:bldGraphic>
      <p:bldP spid="2"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1437493" y="0"/>
            <a:ext cx="9715500" cy="461665"/>
          </a:xfrm>
          <a:prstGeom prst="rect">
            <a:avLst/>
          </a:prstGeom>
          <a:noFill/>
        </p:spPr>
        <p:txBody>
          <a:bodyPr wrap="square" rtlCol="0">
            <a:spAutoFit/>
          </a:bodyPr>
          <a:lstStyle/>
          <a:p>
            <a:r>
              <a:rPr lang="en-US" sz="2400" b="1" dirty="0" smtClean="0"/>
              <a:t>Trauma Transformed:  County to County Population Flow Analysis</a:t>
            </a:r>
            <a:endParaRPr lang="en-US" sz="2400" b="1" dirty="0"/>
          </a:p>
        </p:txBody>
      </p:sp>
      <p:sp>
        <p:nvSpPr>
          <p:cNvPr id="5" name="TextBox 4"/>
          <p:cNvSpPr txBox="1"/>
          <p:nvPr/>
        </p:nvSpPr>
        <p:spPr>
          <a:xfrm>
            <a:off x="451185" y="938463"/>
            <a:ext cx="3897531" cy="3231654"/>
          </a:xfrm>
          <a:prstGeom prst="rect">
            <a:avLst/>
          </a:prstGeom>
          <a:noFill/>
        </p:spPr>
        <p:txBody>
          <a:bodyPr wrap="square" rtlCol="0">
            <a:spAutoFit/>
          </a:bodyPr>
          <a:lstStyle/>
          <a:p>
            <a:r>
              <a:rPr lang="en-US" sz="2000" b="1" dirty="0" smtClean="0"/>
              <a:t>Composition of Santa Clara County:</a:t>
            </a:r>
          </a:p>
          <a:p>
            <a:endParaRPr lang="en-US" sz="2000" b="1" dirty="0" smtClean="0"/>
          </a:p>
          <a:p>
            <a:r>
              <a:rPr lang="en-US" dirty="0" smtClean="0"/>
              <a:t>Santa Clara County experienced growth in total caseload from 2012 until the beginning of 2015.</a:t>
            </a:r>
          </a:p>
          <a:p>
            <a:endParaRPr lang="en-US" dirty="0"/>
          </a:p>
          <a:p>
            <a:r>
              <a:rPr lang="en-US" dirty="0" smtClean="0"/>
              <a:t>Since January of 2015, however, total caseloads seem to be decreasing.</a:t>
            </a:r>
            <a:endParaRPr lang="en-US" dirty="0"/>
          </a:p>
          <a:p>
            <a:endParaRPr lang="en-US" dirty="0" smtClean="0"/>
          </a:p>
          <a:p>
            <a:endParaRPr lang="en-US" dirty="0"/>
          </a:p>
        </p:txBody>
      </p:sp>
      <p:graphicFrame>
        <p:nvGraphicFramePr>
          <p:cNvPr id="7" name="Chart 6"/>
          <p:cNvGraphicFramePr>
            <a:graphicFrameLocks/>
          </p:cNvGraphicFramePr>
          <p:nvPr>
            <p:extLst>
              <p:ext uri="{D42A27DB-BD31-4B8C-83A1-F6EECF244321}">
                <p14:modId xmlns:p14="http://schemas.microsoft.com/office/powerpoint/2010/main" val="264955899"/>
              </p:ext>
            </p:extLst>
          </p:nvPr>
        </p:nvGraphicFramePr>
        <p:xfrm>
          <a:off x="5404104" y="941832"/>
          <a:ext cx="5486400" cy="5486400"/>
        </p:xfrm>
        <a:graphic>
          <a:graphicData uri="http://schemas.openxmlformats.org/drawingml/2006/chart">
            <c:chart xmlns:c="http://schemas.openxmlformats.org/drawingml/2006/chart" xmlns:r="http://schemas.openxmlformats.org/officeDocument/2006/relationships" r:id="rId2"/>
          </a:graphicData>
        </a:graphic>
      </p:graphicFrame>
      <p:cxnSp>
        <p:nvCxnSpPr>
          <p:cNvPr id="8" name="Straight Arrow Connector 7"/>
          <p:cNvCxnSpPr/>
          <p:nvPr/>
        </p:nvCxnSpPr>
        <p:spPr>
          <a:xfrm flipH="1" flipV="1">
            <a:off x="5972175" y="4680646"/>
            <a:ext cx="323068" cy="243779"/>
          </a:xfrm>
          <a:prstGeom prst="straightConnector1">
            <a:avLst/>
          </a:prstGeom>
          <a:ln>
            <a:solidFill>
              <a:schemeClr val="accent2"/>
            </a:solidFill>
            <a:tailEnd type="triangle"/>
          </a:ln>
        </p:spPr>
        <p:style>
          <a:lnRef idx="1">
            <a:schemeClr val="accent1"/>
          </a:lnRef>
          <a:fillRef idx="0">
            <a:schemeClr val="accent1"/>
          </a:fillRef>
          <a:effectRef idx="0">
            <a:schemeClr val="accent1"/>
          </a:effectRef>
          <a:fontRef idx="minor">
            <a:schemeClr val="tx1"/>
          </a:fontRef>
        </p:style>
      </p:cxnSp>
      <p:cxnSp>
        <p:nvCxnSpPr>
          <p:cNvPr id="9" name="Straight Arrow Connector 8"/>
          <p:cNvCxnSpPr/>
          <p:nvPr/>
        </p:nvCxnSpPr>
        <p:spPr>
          <a:xfrm>
            <a:off x="8867775" y="2427539"/>
            <a:ext cx="408619" cy="190014"/>
          </a:xfrm>
          <a:prstGeom prst="straightConnector1">
            <a:avLst/>
          </a:prstGeom>
          <a:ln>
            <a:solidFill>
              <a:schemeClr val="accent2"/>
            </a:solidFill>
            <a:tailEnd type="triangle"/>
          </a:ln>
        </p:spPr>
        <p:style>
          <a:lnRef idx="1">
            <a:schemeClr val="accent1"/>
          </a:lnRef>
          <a:fillRef idx="0">
            <a:schemeClr val="accent1"/>
          </a:fillRef>
          <a:effectRef idx="0">
            <a:schemeClr val="accent1"/>
          </a:effectRef>
          <a:fontRef idx="minor">
            <a:schemeClr val="tx1"/>
          </a:fontRef>
        </p:style>
      </p:cxnSp>
      <p:sp>
        <p:nvSpPr>
          <p:cNvPr id="10" name="TextBox 3"/>
          <p:cNvSpPr txBox="1"/>
          <p:nvPr/>
        </p:nvSpPr>
        <p:spPr>
          <a:xfrm>
            <a:off x="6295243" y="4814706"/>
            <a:ext cx="808641" cy="268066"/>
          </a:xfrm>
          <a:prstGeom prst="rect">
            <a:avLst/>
          </a:prstGeom>
        </p:spPr>
        <p:txBody>
          <a:bodyPr wrap="non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US" sz="1200" b="1" dirty="0" smtClean="0"/>
              <a:t>Min 901, Jan 2012</a:t>
            </a:r>
            <a:endParaRPr lang="en-US" sz="1200" b="1" dirty="0"/>
          </a:p>
        </p:txBody>
      </p:sp>
      <p:sp>
        <p:nvSpPr>
          <p:cNvPr id="11" name="TextBox 1"/>
          <p:cNvSpPr txBox="1"/>
          <p:nvPr/>
        </p:nvSpPr>
        <p:spPr>
          <a:xfrm>
            <a:off x="7412789" y="2293479"/>
            <a:ext cx="808695" cy="268120"/>
          </a:xfrm>
          <a:prstGeom prst="rect">
            <a:avLst/>
          </a:prstGeom>
        </p:spPr>
        <p:txBody>
          <a:bodyPr wrap="non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US" sz="1200" b="1" dirty="0" smtClean="0"/>
              <a:t>Max:</a:t>
            </a:r>
            <a:r>
              <a:rPr lang="en-US" sz="1200" b="1" baseline="0" dirty="0" smtClean="0"/>
              <a:t> 1218, </a:t>
            </a:r>
            <a:r>
              <a:rPr lang="en-US" sz="1200" b="1" baseline="0" dirty="0"/>
              <a:t>Jan </a:t>
            </a:r>
            <a:r>
              <a:rPr lang="en-US" sz="1200" b="1" baseline="0" dirty="0" smtClean="0"/>
              <a:t>2015</a:t>
            </a:r>
            <a:endParaRPr lang="en-US" sz="1200" b="1" dirty="0"/>
          </a:p>
        </p:txBody>
      </p:sp>
      <p:pic>
        <p:nvPicPr>
          <p:cNvPr id="12" name="Picture 1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57537" y="6282917"/>
            <a:ext cx="2427790" cy="346365"/>
          </a:xfrm>
          <a:prstGeom prst="rect">
            <a:avLst/>
          </a:prstGeom>
        </p:spPr>
      </p:pic>
      <p:sp>
        <p:nvSpPr>
          <p:cNvPr id="2" name="Slide Number Placeholder 1"/>
          <p:cNvSpPr>
            <a:spLocks noGrp="1"/>
          </p:cNvSpPr>
          <p:nvPr>
            <p:ph type="sldNum" sz="quarter" idx="12"/>
          </p:nvPr>
        </p:nvSpPr>
        <p:spPr/>
        <p:txBody>
          <a:bodyPr/>
          <a:lstStyle/>
          <a:p>
            <a:fld id="{5801436C-CE0A-4D49-A8E0-86319B727C92}" type="slidenum">
              <a:rPr lang="en-US" smtClean="0"/>
              <a:t>30</a:t>
            </a:fld>
            <a:endParaRPr lang="en-US" dirty="0"/>
          </a:p>
        </p:txBody>
      </p:sp>
    </p:spTree>
    <p:extLst>
      <p:ext uri="{BB962C8B-B14F-4D97-AF65-F5344CB8AC3E}">
        <p14:creationId xmlns:p14="http://schemas.microsoft.com/office/powerpoint/2010/main" val="1597642309"/>
      </p:ext>
    </p:extLst>
  </p:cSld>
  <p:clrMapOvr>
    <a:masterClrMapping/>
  </p:clrMapOvr>
  <p:timing>
    <p:tnLst>
      <p:par>
        <p:cTn xmlns:p14="http://schemas.microsoft.com/office/powerpoint/2010/mai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29768" y="0"/>
            <a:ext cx="5299364" cy="6858000"/>
          </a:xfrm>
          <a:prstGeom prst="rect">
            <a:avLst/>
          </a:prstGeom>
        </p:spPr>
      </p:pic>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464808" y="0"/>
            <a:ext cx="5299364" cy="6858000"/>
          </a:xfrm>
          <a:prstGeom prst="rect">
            <a:avLst/>
          </a:prstGeom>
        </p:spPr>
      </p:pic>
      <p:sp>
        <p:nvSpPr>
          <p:cNvPr id="3" name="Slide Number Placeholder 2"/>
          <p:cNvSpPr>
            <a:spLocks noGrp="1"/>
          </p:cNvSpPr>
          <p:nvPr>
            <p:ph type="sldNum" sz="quarter" idx="12"/>
          </p:nvPr>
        </p:nvSpPr>
        <p:spPr/>
        <p:txBody>
          <a:bodyPr/>
          <a:lstStyle/>
          <a:p>
            <a:fld id="{5801436C-CE0A-4D49-A8E0-86319B727C92}" type="slidenum">
              <a:rPr lang="en-US" smtClean="0"/>
              <a:t>31</a:t>
            </a:fld>
            <a:endParaRPr lang="en-US" dirty="0"/>
          </a:p>
        </p:txBody>
      </p:sp>
    </p:spTree>
    <p:extLst>
      <p:ext uri="{BB962C8B-B14F-4D97-AF65-F5344CB8AC3E}">
        <p14:creationId xmlns:p14="http://schemas.microsoft.com/office/powerpoint/2010/main" val="973210922"/>
      </p:ext>
    </p:extLst>
  </p:cSld>
  <p:clrMapOvr>
    <a:masterClrMapping/>
  </p:clrMapOvr>
  <p:timing>
    <p:tnLst>
      <p:par>
        <p:cTn xmlns:p14="http://schemas.microsoft.com/office/powerpoint/2010/mai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3244132" y="135172"/>
            <a:ext cx="5168348" cy="369332"/>
          </a:xfrm>
          <a:prstGeom prst="rect">
            <a:avLst/>
          </a:prstGeom>
          <a:noFill/>
        </p:spPr>
        <p:txBody>
          <a:bodyPr wrap="square" rtlCol="0">
            <a:spAutoFit/>
          </a:bodyPr>
          <a:lstStyle/>
          <a:p>
            <a:pPr algn="ctr"/>
            <a:r>
              <a:rPr lang="en-US" b="1" dirty="0" smtClean="0"/>
              <a:t>Santa Clara County Outflow</a:t>
            </a:r>
            <a:endParaRPr lang="en-US" b="1" dirty="0"/>
          </a:p>
        </p:txBody>
      </p:sp>
      <p:graphicFrame>
        <p:nvGraphicFramePr>
          <p:cNvPr id="7" name="Chart 6"/>
          <p:cNvGraphicFramePr>
            <a:graphicFrameLocks/>
          </p:cNvGraphicFramePr>
          <p:nvPr>
            <p:extLst/>
          </p:nvPr>
        </p:nvGraphicFramePr>
        <p:xfrm>
          <a:off x="0" y="504504"/>
          <a:ext cx="5029200" cy="320040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9" name="Chart 8"/>
          <p:cNvGraphicFramePr>
            <a:graphicFrameLocks/>
          </p:cNvGraphicFramePr>
          <p:nvPr>
            <p:extLst/>
          </p:nvPr>
        </p:nvGraphicFramePr>
        <p:xfrm>
          <a:off x="7162800" y="504504"/>
          <a:ext cx="5029200" cy="32004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2" name="Chart 11"/>
          <p:cNvGraphicFramePr>
            <a:graphicFrameLocks/>
          </p:cNvGraphicFramePr>
          <p:nvPr>
            <p:extLst/>
          </p:nvPr>
        </p:nvGraphicFramePr>
        <p:xfrm>
          <a:off x="3313706" y="3657600"/>
          <a:ext cx="5029200" cy="3200400"/>
        </p:xfrm>
        <a:graphic>
          <a:graphicData uri="http://schemas.openxmlformats.org/drawingml/2006/chart">
            <c:chart xmlns:c="http://schemas.openxmlformats.org/drawingml/2006/chart" xmlns:r="http://schemas.openxmlformats.org/officeDocument/2006/relationships" r:id="rId4"/>
          </a:graphicData>
        </a:graphic>
      </p:graphicFrame>
      <p:pic>
        <p:nvPicPr>
          <p:cNvPr id="6" name="Picture 5"/>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57537" y="6282917"/>
            <a:ext cx="2427790" cy="346365"/>
          </a:xfrm>
          <a:prstGeom prst="rect">
            <a:avLst/>
          </a:prstGeom>
        </p:spPr>
      </p:pic>
      <p:sp>
        <p:nvSpPr>
          <p:cNvPr id="2" name="Slide Number Placeholder 1"/>
          <p:cNvSpPr>
            <a:spLocks noGrp="1"/>
          </p:cNvSpPr>
          <p:nvPr>
            <p:ph type="sldNum" sz="quarter" idx="12"/>
          </p:nvPr>
        </p:nvSpPr>
        <p:spPr/>
        <p:txBody>
          <a:bodyPr/>
          <a:lstStyle/>
          <a:p>
            <a:fld id="{5801436C-CE0A-4D49-A8E0-86319B727C92}" type="slidenum">
              <a:rPr lang="en-US" smtClean="0"/>
              <a:t>32</a:t>
            </a:fld>
            <a:endParaRPr lang="en-US" dirty="0"/>
          </a:p>
        </p:txBody>
      </p:sp>
    </p:spTree>
    <p:extLst>
      <p:ext uri="{BB962C8B-B14F-4D97-AF65-F5344CB8AC3E}">
        <p14:creationId xmlns:p14="http://schemas.microsoft.com/office/powerpoint/2010/main" val="3461207573"/>
      </p:ext>
    </p:extLst>
  </p:cSld>
  <p:clrMapOvr>
    <a:masterClrMapping/>
  </p:clrMapOvr>
  <p:timing>
    <p:tnLst>
      <p:par>
        <p:cTn xmlns:p14="http://schemas.microsoft.com/office/powerpoint/2010/mai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3244132" y="135172"/>
            <a:ext cx="5168348" cy="369332"/>
          </a:xfrm>
          <a:prstGeom prst="rect">
            <a:avLst/>
          </a:prstGeom>
          <a:noFill/>
        </p:spPr>
        <p:txBody>
          <a:bodyPr wrap="square" rtlCol="0">
            <a:spAutoFit/>
          </a:bodyPr>
          <a:lstStyle/>
          <a:p>
            <a:pPr algn="ctr"/>
            <a:r>
              <a:rPr lang="en-US" b="1" dirty="0" smtClean="0"/>
              <a:t>Santa Clara County Inflow</a:t>
            </a:r>
            <a:endParaRPr lang="en-US" b="1" dirty="0"/>
          </a:p>
        </p:txBody>
      </p:sp>
      <p:graphicFrame>
        <p:nvGraphicFramePr>
          <p:cNvPr id="9" name="Chart 8"/>
          <p:cNvGraphicFramePr>
            <a:graphicFrameLocks/>
          </p:cNvGraphicFramePr>
          <p:nvPr>
            <p:extLst/>
          </p:nvPr>
        </p:nvGraphicFramePr>
        <p:xfrm>
          <a:off x="5157" y="498274"/>
          <a:ext cx="5029200" cy="320040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0" name="Chart 9"/>
          <p:cNvGraphicFramePr>
            <a:graphicFrameLocks/>
          </p:cNvGraphicFramePr>
          <p:nvPr>
            <p:extLst/>
          </p:nvPr>
        </p:nvGraphicFramePr>
        <p:xfrm>
          <a:off x="7162800" y="498274"/>
          <a:ext cx="5029200" cy="32004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1" name="Chart 10"/>
          <p:cNvGraphicFramePr>
            <a:graphicFrameLocks/>
          </p:cNvGraphicFramePr>
          <p:nvPr>
            <p:extLst/>
          </p:nvPr>
        </p:nvGraphicFramePr>
        <p:xfrm>
          <a:off x="3313706" y="3657600"/>
          <a:ext cx="5029200" cy="3200400"/>
        </p:xfrm>
        <a:graphic>
          <a:graphicData uri="http://schemas.openxmlformats.org/drawingml/2006/chart">
            <c:chart xmlns:c="http://schemas.openxmlformats.org/drawingml/2006/chart" xmlns:r="http://schemas.openxmlformats.org/officeDocument/2006/relationships" r:id="rId4"/>
          </a:graphicData>
        </a:graphic>
      </p:graphicFrame>
      <p:pic>
        <p:nvPicPr>
          <p:cNvPr id="6" name="Picture 5"/>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57537" y="6282917"/>
            <a:ext cx="2427790" cy="346365"/>
          </a:xfrm>
          <a:prstGeom prst="rect">
            <a:avLst/>
          </a:prstGeom>
        </p:spPr>
      </p:pic>
      <p:sp>
        <p:nvSpPr>
          <p:cNvPr id="2" name="Slide Number Placeholder 1"/>
          <p:cNvSpPr>
            <a:spLocks noGrp="1"/>
          </p:cNvSpPr>
          <p:nvPr>
            <p:ph type="sldNum" sz="quarter" idx="12"/>
          </p:nvPr>
        </p:nvSpPr>
        <p:spPr/>
        <p:txBody>
          <a:bodyPr/>
          <a:lstStyle/>
          <a:p>
            <a:fld id="{5801436C-CE0A-4D49-A8E0-86319B727C92}" type="slidenum">
              <a:rPr lang="en-US" smtClean="0"/>
              <a:t>33</a:t>
            </a:fld>
            <a:endParaRPr lang="en-US" dirty="0"/>
          </a:p>
        </p:txBody>
      </p:sp>
    </p:spTree>
    <p:extLst>
      <p:ext uri="{BB962C8B-B14F-4D97-AF65-F5344CB8AC3E}">
        <p14:creationId xmlns:p14="http://schemas.microsoft.com/office/powerpoint/2010/main" val="2785178907"/>
      </p:ext>
    </p:extLst>
  </p:cSld>
  <p:clrMapOvr>
    <a:masterClrMapping/>
  </p:clrMapOvr>
  <p:timing>
    <p:tnLst>
      <p:par>
        <p:cTn xmlns:p14="http://schemas.microsoft.com/office/powerpoint/2010/mai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1437493" y="0"/>
            <a:ext cx="9715500" cy="461665"/>
          </a:xfrm>
          <a:prstGeom prst="rect">
            <a:avLst/>
          </a:prstGeom>
          <a:noFill/>
        </p:spPr>
        <p:txBody>
          <a:bodyPr wrap="square" rtlCol="0">
            <a:spAutoFit/>
          </a:bodyPr>
          <a:lstStyle/>
          <a:p>
            <a:r>
              <a:rPr lang="en-US" sz="2400" b="1" dirty="0" smtClean="0"/>
              <a:t>Trauma Transformed:  County to County Population Flow Analysis</a:t>
            </a:r>
            <a:endParaRPr lang="en-US" sz="2400" b="1" dirty="0"/>
          </a:p>
        </p:txBody>
      </p:sp>
      <p:sp>
        <p:nvSpPr>
          <p:cNvPr id="5" name="TextBox 4"/>
          <p:cNvSpPr txBox="1"/>
          <p:nvPr/>
        </p:nvSpPr>
        <p:spPr>
          <a:xfrm>
            <a:off x="451185" y="938463"/>
            <a:ext cx="3897531" cy="2369880"/>
          </a:xfrm>
          <a:prstGeom prst="rect">
            <a:avLst/>
          </a:prstGeom>
          <a:noFill/>
        </p:spPr>
        <p:txBody>
          <a:bodyPr wrap="square" rtlCol="0">
            <a:spAutoFit/>
          </a:bodyPr>
          <a:lstStyle/>
          <a:p>
            <a:r>
              <a:rPr lang="en-US" sz="2000" b="1" dirty="0" smtClean="0"/>
              <a:t>Composition of Santa Cruz County:</a:t>
            </a:r>
          </a:p>
          <a:p>
            <a:endParaRPr lang="en-US" sz="2000" b="1" dirty="0" smtClean="0"/>
          </a:p>
          <a:p>
            <a:r>
              <a:rPr lang="en-US" dirty="0" smtClean="0"/>
              <a:t>Despite a swing in 2013, total caseload in Santa Cruz county has been largely stable, or slightly downward trending, since 2012.</a:t>
            </a:r>
            <a:endParaRPr lang="en-US" dirty="0"/>
          </a:p>
          <a:p>
            <a:endParaRPr lang="en-US" dirty="0" smtClean="0"/>
          </a:p>
          <a:p>
            <a:endParaRPr lang="en-US" dirty="0"/>
          </a:p>
        </p:txBody>
      </p:sp>
      <p:graphicFrame>
        <p:nvGraphicFramePr>
          <p:cNvPr id="7" name="Chart 6"/>
          <p:cNvGraphicFramePr>
            <a:graphicFrameLocks/>
          </p:cNvGraphicFramePr>
          <p:nvPr>
            <p:extLst>
              <p:ext uri="{D42A27DB-BD31-4B8C-83A1-F6EECF244321}">
                <p14:modId xmlns:p14="http://schemas.microsoft.com/office/powerpoint/2010/main" val="1098302183"/>
              </p:ext>
            </p:extLst>
          </p:nvPr>
        </p:nvGraphicFramePr>
        <p:xfrm>
          <a:off x="5404104" y="941832"/>
          <a:ext cx="5486400" cy="5486400"/>
        </p:xfrm>
        <a:graphic>
          <a:graphicData uri="http://schemas.openxmlformats.org/drawingml/2006/chart">
            <c:chart xmlns:c="http://schemas.openxmlformats.org/drawingml/2006/chart" xmlns:r="http://schemas.openxmlformats.org/officeDocument/2006/relationships" r:id="rId2"/>
          </a:graphicData>
        </a:graphic>
      </p:graphicFrame>
      <p:cxnSp>
        <p:nvCxnSpPr>
          <p:cNvPr id="9" name="Straight Arrow Connector 8"/>
          <p:cNvCxnSpPr/>
          <p:nvPr/>
        </p:nvCxnSpPr>
        <p:spPr>
          <a:xfrm flipH="1" flipV="1">
            <a:off x="8324852" y="4547299"/>
            <a:ext cx="323066" cy="377809"/>
          </a:xfrm>
          <a:prstGeom prst="straightConnector1">
            <a:avLst/>
          </a:prstGeom>
          <a:ln>
            <a:solidFill>
              <a:schemeClr val="accent2"/>
            </a:solidFill>
            <a:tailEnd type="triangle"/>
          </a:ln>
        </p:spPr>
        <p:style>
          <a:lnRef idx="1">
            <a:schemeClr val="accent1"/>
          </a:lnRef>
          <a:fillRef idx="0">
            <a:schemeClr val="accent1"/>
          </a:fillRef>
          <a:effectRef idx="0">
            <a:schemeClr val="accent1"/>
          </a:effectRef>
          <a:fontRef idx="minor">
            <a:schemeClr val="tx1"/>
          </a:fontRef>
        </p:style>
      </p:cxnSp>
      <p:cxnSp>
        <p:nvCxnSpPr>
          <p:cNvPr id="10" name="Straight Arrow Connector 9"/>
          <p:cNvCxnSpPr/>
          <p:nvPr/>
        </p:nvCxnSpPr>
        <p:spPr>
          <a:xfrm flipH="1">
            <a:off x="7021560" y="2057400"/>
            <a:ext cx="494597" cy="189478"/>
          </a:xfrm>
          <a:prstGeom prst="straightConnector1">
            <a:avLst/>
          </a:prstGeom>
          <a:ln>
            <a:solidFill>
              <a:schemeClr val="accent2"/>
            </a:solidFill>
            <a:tailEnd type="triangle"/>
          </a:ln>
        </p:spPr>
        <p:style>
          <a:lnRef idx="1">
            <a:schemeClr val="accent1"/>
          </a:lnRef>
          <a:fillRef idx="0">
            <a:schemeClr val="accent1"/>
          </a:fillRef>
          <a:effectRef idx="0">
            <a:schemeClr val="accent1"/>
          </a:effectRef>
          <a:fontRef idx="minor">
            <a:schemeClr val="tx1"/>
          </a:fontRef>
        </p:style>
      </p:cxnSp>
      <p:sp>
        <p:nvSpPr>
          <p:cNvPr id="11" name="TextBox 3"/>
          <p:cNvSpPr txBox="1"/>
          <p:nvPr/>
        </p:nvSpPr>
        <p:spPr>
          <a:xfrm>
            <a:off x="8647918" y="4791075"/>
            <a:ext cx="808641" cy="268066"/>
          </a:xfrm>
          <a:prstGeom prst="rect">
            <a:avLst/>
          </a:prstGeom>
        </p:spPr>
        <p:txBody>
          <a:bodyPr wrap="non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US" sz="1200" b="1" dirty="0" smtClean="0"/>
              <a:t>Min 246, Jan 2014</a:t>
            </a:r>
            <a:endParaRPr lang="en-US" sz="1200" b="1" dirty="0"/>
          </a:p>
        </p:txBody>
      </p:sp>
      <p:sp>
        <p:nvSpPr>
          <p:cNvPr id="13" name="TextBox 1"/>
          <p:cNvSpPr txBox="1"/>
          <p:nvPr/>
        </p:nvSpPr>
        <p:spPr>
          <a:xfrm>
            <a:off x="7516157" y="1882951"/>
            <a:ext cx="808695" cy="268120"/>
          </a:xfrm>
          <a:prstGeom prst="rect">
            <a:avLst/>
          </a:prstGeom>
        </p:spPr>
        <p:txBody>
          <a:bodyPr wrap="non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US" sz="1200" b="1" dirty="0" smtClean="0"/>
              <a:t>Max:</a:t>
            </a:r>
            <a:r>
              <a:rPr lang="en-US" sz="1200" b="1" baseline="0" dirty="0" smtClean="0"/>
              <a:t> 286, </a:t>
            </a:r>
            <a:r>
              <a:rPr lang="en-US" sz="1200" b="1" baseline="0" dirty="0"/>
              <a:t>Jan </a:t>
            </a:r>
            <a:r>
              <a:rPr lang="en-US" sz="1200" b="1" baseline="0" dirty="0" smtClean="0"/>
              <a:t>2013</a:t>
            </a:r>
            <a:endParaRPr lang="en-US" sz="1200" b="1" dirty="0"/>
          </a:p>
        </p:txBody>
      </p:sp>
      <p:pic>
        <p:nvPicPr>
          <p:cNvPr id="12" name="Picture 1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57537" y="6282917"/>
            <a:ext cx="2427790" cy="346365"/>
          </a:xfrm>
          <a:prstGeom prst="rect">
            <a:avLst/>
          </a:prstGeom>
        </p:spPr>
      </p:pic>
      <p:sp>
        <p:nvSpPr>
          <p:cNvPr id="2" name="Slide Number Placeholder 1"/>
          <p:cNvSpPr>
            <a:spLocks noGrp="1"/>
          </p:cNvSpPr>
          <p:nvPr>
            <p:ph type="sldNum" sz="quarter" idx="12"/>
          </p:nvPr>
        </p:nvSpPr>
        <p:spPr/>
        <p:txBody>
          <a:bodyPr/>
          <a:lstStyle/>
          <a:p>
            <a:fld id="{5801436C-CE0A-4D49-A8E0-86319B727C92}" type="slidenum">
              <a:rPr lang="en-US" smtClean="0"/>
              <a:t>34</a:t>
            </a:fld>
            <a:endParaRPr lang="en-US" dirty="0"/>
          </a:p>
        </p:txBody>
      </p:sp>
    </p:spTree>
    <p:extLst>
      <p:ext uri="{BB962C8B-B14F-4D97-AF65-F5344CB8AC3E}">
        <p14:creationId xmlns:p14="http://schemas.microsoft.com/office/powerpoint/2010/main" val="3955399666"/>
      </p:ext>
    </p:extLst>
  </p:cSld>
  <p:clrMapOvr>
    <a:masterClrMapping/>
  </p:clrMapOvr>
  <p:timing>
    <p:tnLst>
      <p:par>
        <p:cTn xmlns:p14="http://schemas.microsoft.com/office/powerpoint/2010/mai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464808" y="0"/>
            <a:ext cx="5299364" cy="6858000"/>
          </a:xfrm>
          <a:prstGeom prst="rect">
            <a:avLst/>
          </a:prstGeom>
        </p:spPr>
      </p:pic>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29768" y="0"/>
            <a:ext cx="5299364" cy="6858000"/>
          </a:xfrm>
          <a:prstGeom prst="rect">
            <a:avLst/>
          </a:prstGeom>
        </p:spPr>
      </p:pic>
      <p:sp>
        <p:nvSpPr>
          <p:cNvPr id="3" name="Slide Number Placeholder 2"/>
          <p:cNvSpPr>
            <a:spLocks noGrp="1"/>
          </p:cNvSpPr>
          <p:nvPr>
            <p:ph type="sldNum" sz="quarter" idx="12"/>
          </p:nvPr>
        </p:nvSpPr>
        <p:spPr/>
        <p:txBody>
          <a:bodyPr/>
          <a:lstStyle/>
          <a:p>
            <a:fld id="{5801436C-CE0A-4D49-A8E0-86319B727C92}" type="slidenum">
              <a:rPr lang="en-US" smtClean="0"/>
              <a:t>35</a:t>
            </a:fld>
            <a:endParaRPr lang="en-US" dirty="0"/>
          </a:p>
        </p:txBody>
      </p:sp>
    </p:spTree>
    <p:extLst>
      <p:ext uri="{BB962C8B-B14F-4D97-AF65-F5344CB8AC3E}">
        <p14:creationId xmlns:p14="http://schemas.microsoft.com/office/powerpoint/2010/main" val="2283306600"/>
      </p:ext>
    </p:extLst>
  </p:cSld>
  <p:clrMapOvr>
    <a:masterClrMapping/>
  </p:clrMapOvr>
  <p:timing>
    <p:tnLst>
      <p:par>
        <p:cTn xmlns:p14="http://schemas.microsoft.com/office/powerpoint/2010/mai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3244132" y="135172"/>
            <a:ext cx="5168348" cy="369332"/>
          </a:xfrm>
          <a:prstGeom prst="rect">
            <a:avLst/>
          </a:prstGeom>
          <a:noFill/>
        </p:spPr>
        <p:txBody>
          <a:bodyPr wrap="square" rtlCol="0">
            <a:spAutoFit/>
          </a:bodyPr>
          <a:lstStyle/>
          <a:p>
            <a:pPr algn="ctr"/>
            <a:r>
              <a:rPr lang="en-US" b="1" dirty="0" smtClean="0"/>
              <a:t>Santa Cruz County Outflow</a:t>
            </a:r>
            <a:endParaRPr lang="en-US" b="1" dirty="0"/>
          </a:p>
        </p:txBody>
      </p:sp>
      <p:graphicFrame>
        <p:nvGraphicFramePr>
          <p:cNvPr id="9" name="Chart 8"/>
          <p:cNvGraphicFramePr>
            <a:graphicFrameLocks/>
          </p:cNvGraphicFramePr>
          <p:nvPr>
            <p:extLst/>
          </p:nvPr>
        </p:nvGraphicFramePr>
        <p:xfrm>
          <a:off x="0" y="504504"/>
          <a:ext cx="5029200" cy="320040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0" name="Chart 9"/>
          <p:cNvGraphicFramePr>
            <a:graphicFrameLocks/>
          </p:cNvGraphicFramePr>
          <p:nvPr>
            <p:extLst/>
          </p:nvPr>
        </p:nvGraphicFramePr>
        <p:xfrm>
          <a:off x="7162800" y="504504"/>
          <a:ext cx="5029200" cy="32004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2" name="Chart 11"/>
          <p:cNvGraphicFramePr>
            <a:graphicFrameLocks/>
          </p:cNvGraphicFramePr>
          <p:nvPr>
            <p:extLst/>
          </p:nvPr>
        </p:nvGraphicFramePr>
        <p:xfrm>
          <a:off x="3313706" y="3657600"/>
          <a:ext cx="5029200" cy="3200400"/>
        </p:xfrm>
        <a:graphic>
          <a:graphicData uri="http://schemas.openxmlformats.org/drawingml/2006/chart">
            <c:chart xmlns:c="http://schemas.openxmlformats.org/drawingml/2006/chart" xmlns:r="http://schemas.openxmlformats.org/officeDocument/2006/relationships" r:id="rId4"/>
          </a:graphicData>
        </a:graphic>
      </p:graphicFrame>
      <p:pic>
        <p:nvPicPr>
          <p:cNvPr id="6" name="Picture 5"/>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57537" y="6282917"/>
            <a:ext cx="2427790" cy="346365"/>
          </a:xfrm>
          <a:prstGeom prst="rect">
            <a:avLst/>
          </a:prstGeom>
        </p:spPr>
      </p:pic>
      <p:sp>
        <p:nvSpPr>
          <p:cNvPr id="2" name="Slide Number Placeholder 1"/>
          <p:cNvSpPr>
            <a:spLocks noGrp="1"/>
          </p:cNvSpPr>
          <p:nvPr>
            <p:ph type="sldNum" sz="quarter" idx="12"/>
          </p:nvPr>
        </p:nvSpPr>
        <p:spPr/>
        <p:txBody>
          <a:bodyPr/>
          <a:lstStyle/>
          <a:p>
            <a:fld id="{5801436C-CE0A-4D49-A8E0-86319B727C92}" type="slidenum">
              <a:rPr lang="en-US" smtClean="0"/>
              <a:t>36</a:t>
            </a:fld>
            <a:endParaRPr lang="en-US" dirty="0"/>
          </a:p>
        </p:txBody>
      </p:sp>
    </p:spTree>
    <p:extLst>
      <p:ext uri="{BB962C8B-B14F-4D97-AF65-F5344CB8AC3E}">
        <p14:creationId xmlns:p14="http://schemas.microsoft.com/office/powerpoint/2010/main" val="765138829"/>
      </p:ext>
    </p:extLst>
  </p:cSld>
  <p:clrMapOvr>
    <a:masterClrMapping/>
  </p:clrMapOvr>
  <p:timing>
    <p:tnLst>
      <p:par>
        <p:cTn xmlns:p14="http://schemas.microsoft.com/office/powerpoint/2010/mai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3244132" y="135172"/>
            <a:ext cx="5168348" cy="369332"/>
          </a:xfrm>
          <a:prstGeom prst="rect">
            <a:avLst/>
          </a:prstGeom>
          <a:noFill/>
        </p:spPr>
        <p:txBody>
          <a:bodyPr wrap="square" rtlCol="0">
            <a:spAutoFit/>
          </a:bodyPr>
          <a:lstStyle/>
          <a:p>
            <a:pPr algn="ctr"/>
            <a:r>
              <a:rPr lang="en-US" b="1" dirty="0" smtClean="0"/>
              <a:t>Santa Cruz County Inflow</a:t>
            </a:r>
            <a:endParaRPr lang="en-US" b="1" dirty="0"/>
          </a:p>
        </p:txBody>
      </p:sp>
      <p:graphicFrame>
        <p:nvGraphicFramePr>
          <p:cNvPr id="9" name="Chart 8"/>
          <p:cNvGraphicFramePr>
            <a:graphicFrameLocks/>
          </p:cNvGraphicFramePr>
          <p:nvPr>
            <p:extLst/>
          </p:nvPr>
        </p:nvGraphicFramePr>
        <p:xfrm>
          <a:off x="0" y="504504"/>
          <a:ext cx="5029200" cy="320040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0" name="Chart 9"/>
          <p:cNvGraphicFramePr>
            <a:graphicFrameLocks/>
          </p:cNvGraphicFramePr>
          <p:nvPr>
            <p:extLst/>
          </p:nvPr>
        </p:nvGraphicFramePr>
        <p:xfrm>
          <a:off x="7162800" y="504504"/>
          <a:ext cx="5029200" cy="32004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1" name="Chart 10"/>
          <p:cNvGraphicFramePr>
            <a:graphicFrameLocks/>
          </p:cNvGraphicFramePr>
          <p:nvPr>
            <p:extLst/>
          </p:nvPr>
        </p:nvGraphicFramePr>
        <p:xfrm>
          <a:off x="3313706" y="3657600"/>
          <a:ext cx="5029200" cy="3200400"/>
        </p:xfrm>
        <a:graphic>
          <a:graphicData uri="http://schemas.openxmlformats.org/drawingml/2006/chart">
            <c:chart xmlns:c="http://schemas.openxmlformats.org/drawingml/2006/chart" xmlns:r="http://schemas.openxmlformats.org/officeDocument/2006/relationships" r:id="rId4"/>
          </a:graphicData>
        </a:graphic>
      </p:graphicFrame>
      <p:pic>
        <p:nvPicPr>
          <p:cNvPr id="6" name="Picture 5"/>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57537" y="6282917"/>
            <a:ext cx="2427790" cy="346365"/>
          </a:xfrm>
          <a:prstGeom prst="rect">
            <a:avLst/>
          </a:prstGeom>
        </p:spPr>
      </p:pic>
      <p:sp>
        <p:nvSpPr>
          <p:cNvPr id="2" name="Slide Number Placeholder 1"/>
          <p:cNvSpPr>
            <a:spLocks noGrp="1"/>
          </p:cNvSpPr>
          <p:nvPr>
            <p:ph type="sldNum" sz="quarter" idx="12"/>
          </p:nvPr>
        </p:nvSpPr>
        <p:spPr/>
        <p:txBody>
          <a:bodyPr/>
          <a:lstStyle/>
          <a:p>
            <a:fld id="{5801436C-CE0A-4D49-A8E0-86319B727C92}" type="slidenum">
              <a:rPr lang="en-US" smtClean="0"/>
              <a:t>37</a:t>
            </a:fld>
            <a:endParaRPr lang="en-US" dirty="0"/>
          </a:p>
        </p:txBody>
      </p:sp>
    </p:spTree>
    <p:extLst>
      <p:ext uri="{BB962C8B-B14F-4D97-AF65-F5344CB8AC3E}">
        <p14:creationId xmlns:p14="http://schemas.microsoft.com/office/powerpoint/2010/main" val="924686225"/>
      </p:ext>
    </p:extLst>
  </p:cSld>
  <p:clrMapOvr>
    <a:masterClrMapping/>
  </p:clrMapOvr>
  <p:timing>
    <p:tnLst>
      <p:par>
        <p:cTn xmlns:p14="http://schemas.microsoft.com/office/powerpoint/2010/mai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1437493" y="0"/>
            <a:ext cx="9715500" cy="461665"/>
          </a:xfrm>
          <a:prstGeom prst="rect">
            <a:avLst/>
          </a:prstGeom>
          <a:noFill/>
        </p:spPr>
        <p:txBody>
          <a:bodyPr wrap="square" rtlCol="0">
            <a:spAutoFit/>
          </a:bodyPr>
          <a:lstStyle/>
          <a:p>
            <a:r>
              <a:rPr lang="en-US" sz="2400" b="1" dirty="0" smtClean="0"/>
              <a:t>Trauma Transformed:  County to County Population Flow Analysis</a:t>
            </a:r>
            <a:endParaRPr lang="en-US" sz="2400" b="1" dirty="0"/>
          </a:p>
        </p:txBody>
      </p:sp>
      <p:sp>
        <p:nvSpPr>
          <p:cNvPr id="5" name="TextBox 4"/>
          <p:cNvSpPr txBox="1"/>
          <p:nvPr/>
        </p:nvSpPr>
        <p:spPr>
          <a:xfrm>
            <a:off x="451185" y="938463"/>
            <a:ext cx="3897531" cy="2123658"/>
          </a:xfrm>
          <a:prstGeom prst="rect">
            <a:avLst/>
          </a:prstGeom>
          <a:noFill/>
        </p:spPr>
        <p:txBody>
          <a:bodyPr wrap="square" rtlCol="0">
            <a:spAutoFit/>
          </a:bodyPr>
          <a:lstStyle/>
          <a:p>
            <a:r>
              <a:rPr lang="en-US" sz="2000" b="1" dirty="0" smtClean="0"/>
              <a:t>Composition of San Francisco County:</a:t>
            </a:r>
          </a:p>
          <a:p>
            <a:endParaRPr lang="en-US" sz="2000" b="1" dirty="0" smtClean="0"/>
          </a:p>
          <a:p>
            <a:r>
              <a:rPr lang="en-US" dirty="0" smtClean="0"/>
              <a:t>Total caseloads in San Francisco have been decreasing since 2012.</a:t>
            </a:r>
            <a:endParaRPr lang="en-US" dirty="0"/>
          </a:p>
          <a:p>
            <a:endParaRPr lang="en-US" dirty="0" smtClean="0"/>
          </a:p>
          <a:p>
            <a:endParaRPr lang="en-US" dirty="0"/>
          </a:p>
        </p:txBody>
      </p:sp>
      <p:graphicFrame>
        <p:nvGraphicFramePr>
          <p:cNvPr id="19" name="Chart 18"/>
          <p:cNvGraphicFramePr>
            <a:graphicFrameLocks/>
          </p:cNvGraphicFramePr>
          <p:nvPr>
            <p:extLst>
              <p:ext uri="{D42A27DB-BD31-4B8C-83A1-F6EECF244321}">
                <p14:modId xmlns:p14="http://schemas.microsoft.com/office/powerpoint/2010/main" val="3367173354"/>
              </p:ext>
            </p:extLst>
          </p:nvPr>
        </p:nvGraphicFramePr>
        <p:xfrm>
          <a:off x="5404104" y="941832"/>
          <a:ext cx="5486400" cy="5486400"/>
        </p:xfrm>
        <a:graphic>
          <a:graphicData uri="http://schemas.openxmlformats.org/drawingml/2006/chart">
            <c:chart xmlns:c="http://schemas.openxmlformats.org/drawingml/2006/chart" xmlns:r="http://schemas.openxmlformats.org/officeDocument/2006/relationships" r:id="rId2"/>
          </a:graphicData>
        </a:graphic>
      </p:graphicFrame>
      <p:cxnSp>
        <p:nvCxnSpPr>
          <p:cNvPr id="20" name="Straight Arrow Connector 19"/>
          <p:cNvCxnSpPr/>
          <p:nvPr/>
        </p:nvCxnSpPr>
        <p:spPr>
          <a:xfrm flipV="1">
            <a:off x="10144125" y="4286250"/>
            <a:ext cx="495300" cy="123825"/>
          </a:xfrm>
          <a:prstGeom prst="straightConnector1">
            <a:avLst/>
          </a:prstGeom>
          <a:ln>
            <a:solidFill>
              <a:schemeClr val="accent2"/>
            </a:solidFill>
            <a:tailEnd type="triangle"/>
          </a:ln>
        </p:spPr>
        <p:style>
          <a:lnRef idx="1">
            <a:schemeClr val="accent1"/>
          </a:lnRef>
          <a:fillRef idx="0">
            <a:schemeClr val="accent1"/>
          </a:fillRef>
          <a:effectRef idx="0">
            <a:schemeClr val="accent1"/>
          </a:effectRef>
          <a:fontRef idx="minor">
            <a:schemeClr val="tx1"/>
          </a:fontRef>
        </p:style>
      </p:cxnSp>
      <p:cxnSp>
        <p:nvCxnSpPr>
          <p:cNvPr id="21" name="Straight Arrow Connector 20"/>
          <p:cNvCxnSpPr/>
          <p:nvPr/>
        </p:nvCxnSpPr>
        <p:spPr>
          <a:xfrm flipH="1">
            <a:off x="7115175" y="2733675"/>
            <a:ext cx="895580" cy="209550"/>
          </a:xfrm>
          <a:prstGeom prst="straightConnector1">
            <a:avLst/>
          </a:prstGeom>
          <a:ln>
            <a:solidFill>
              <a:schemeClr val="accent2"/>
            </a:solidFill>
            <a:tailEnd type="triangle"/>
          </a:ln>
        </p:spPr>
        <p:style>
          <a:lnRef idx="1">
            <a:schemeClr val="accent1"/>
          </a:lnRef>
          <a:fillRef idx="0">
            <a:schemeClr val="accent1"/>
          </a:fillRef>
          <a:effectRef idx="0">
            <a:schemeClr val="accent1"/>
          </a:effectRef>
          <a:fontRef idx="minor">
            <a:schemeClr val="tx1"/>
          </a:fontRef>
        </p:style>
      </p:cxnSp>
      <p:sp>
        <p:nvSpPr>
          <p:cNvPr id="22" name="TextBox 3"/>
          <p:cNvSpPr txBox="1"/>
          <p:nvPr/>
        </p:nvSpPr>
        <p:spPr>
          <a:xfrm>
            <a:off x="8819449" y="4312843"/>
            <a:ext cx="808641" cy="268066"/>
          </a:xfrm>
          <a:prstGeom prst="rect">
            <a:avLst/>
          </a:prstGeom>
        </p:spPr>
        <p:txBody>
          <a:bodyPr wrap="non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US" sz="1200" b="1" dirty="0" smtClean="0"/>
              <a:t>Min 437, Jan 2016</a:t>
            </a:r>
            <a:endParaRPr lang="en-US" sz="1200" b="1" dirty="0"/>
          </a:p>
        </p:txBody>
      </p:sp>
      <p:sp>
        <p:nvSpPr>
          <p:cNvPr id="23" name="TextBox 1"/>
          <p:cNvSpPr txBox="1"/>
          <p:nvPr/>
        </p:nvSpPr>
        <p:spPr>
          <a:xfrm>
            <a:off x="8010754" y="2560294"/>
            <a:ext cx="808695" cy="268120"/>
          </a:xfrm>
          <a:prstGeom prst="rect">
            <a:avLst/>
          </a:prstGeom>
        </p:spPr>
        <p:txBody>
          <a:bodyPr wrap="non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US" sz="1200" b="1" dirty="0" smtClean="0"/>
              <a:t>Max:</a:t>
            </a:r>
            <a:r>
              <a:rPr lang="en-US" sz="1200" b="1" baseline="0" dirty="0" smtClean="0"/>
              <a:t> 531, </a:t>
            </a:r>
            <a:r>
              <a:rPr lang="en-US" sz="1200" b="1" dirty="0"/>
              <a:t>J</a:t>
            </a:r>
            <a:r>
              <a:rPr lang="en-US" sz="1200" b="1" baseline="0" dirty="0" smtClean="0"/>
              <a:t>an 2013</a:t>
            </a:r>
            <a:endParaRPr lang="en-US" sz="1200" b="1" dirty="0"/>
          </a:p>
        </p:txBody>
      </p:sp>
      <p:pic>
        <p:nvPicPr>
          <p:cNvPr id="9" name="Picture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57537" y="6282917"/>
            <a:ext cx="2427790" cy="346365"/>
          </a:xfrm>
          <a:prstGeom prst="rect">
            <a:avLst/>
          </a:prstGeom>
        </p:spPr>
      </p:pic>
      <p:sp>
        <p:nvSpPr>
          <p:cNvPr id="2" name="Slide Number Placeholder 1"/>
          <p:cNvSpPr>
            <a:spLocks noGrp="1"/>
          </p:cNvSpPr>
          <p:nvPr>
            <p:ph type="sldNum" sz="quarter" idx="12"/>
          </p:nvPr>
        </p:nvSpPr>
        <p:spPr/>
        <p:txBody>
          <a:bodyPr/>
          <a:lstStyle/>
          <a:p>
            <a:fld id="{5801436C-CE0A-4D49-A8E0-86319B727C92}" type="slidenum">
              <a:rPr lang="en-US" smtClean="0"/>
              <a:t>38</a:t>
            </a:fld>
            <a:endParaRPr lang="en-US" dirty="0"/>
          </a:p>
        </p:txBody>
      </p:sp>
    </p:spTree>
    <p:extLst>
      <p:ext uri="{BB962C8B-B14F-4D97-AF65-F5344CB8AC3E}">
        <p14:creationId xmlns:p14="http://schemas.microsoft.com/office/powerpoint/2010/main" val="3031877384"/>
      </p:ext>
    </p:extLst>
  </p:cSld>
  <p:clrMapOvr>
    <a:masterClrMapping/>
  </p:clrMapOvr>
  <p:timing>
    <p:tnLst>
      <p:par>
        <p:cTn xmlns:p14="http://schemas.microsoft.com/office/powerpoint/2010/mai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29768" y="0"/>
            <a:ext cx="5299364" cy="6858000"/>
          </a:xfrm>
          <a:prstGeom prst="rect">
            <a:avLst/>
          </a:prstGeom>
        </p:spPr>
      </p:pic>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464808" y="0"/>
            <a:ext cx="5299364" cy="6858000"/>
          </a:xfrm>
          <a:prstGeom prst="rect">
            <a:avLst/>
          </a:prstGeom>
        </p:spPr>
      </p:pic>
      <p:sp>
        <p:nvSpPr>
          <p:cNvPr id="2" name="Slide Number Placeholder 1"/>
          <p:cNvSpPr>
            <a:spLocks noGrp="1"/>
          </p:cNvSpPr>
          <p:nvPr>
            <p:ph type="sldNum" sz="quarter" idx="12"/>
          </p:nvPr>
        </p:nvSpPr>
        <p:spPr/>
        <p:txBody>
          <a:bodyPr/>
          <a:lstStyle/>
          <a:p>
            <a:fld id="{5801436C-CE0A-4D49-A8E0-86319B727C92}" type="slidenum">
              <a:rPr lang="en-US" smtClean="0"/>
              <a:t>39</a:t>
            </a:fld>
            <a:endParaRPr lang="en-US" dirty="0"/>
          </a:p>
        </p:txBody>
      </p:sp>
    </p:spTree>
    <p:extLst>
      <p:ext uri="{BB962C8B-B14F-4D97-AF65-F5344CB8AC3E}">
        <p14:creationId xmlns:p14="http://schemas.microsoft.com/office/powerpoint/2010/main" val="2036672024"/>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2" name="Chart 11"/>
          <p:cNvGraphicFramePr>
            <a:graphicFrameLocks/>
          </p:cNvGraphicFramePr>
          <p:nvPr>
            <p:extLst>
              <p:ext uri="{D42A27DB-BD31-4B8C-83A1-F6EECF244321}">
                <p14:modId xmlns:p14="http://schemas.microsoft.com/office/powerpoint/2010/main" val="3367598514"/>
              </p:ext>
            </p:extLst>
          </p:nvPr>
        </p:nvGraphicFramePr>
        <p:xfrm>
          <a:off x="5943600" y="914400"/>
          <a:ext cx="5486400" cy="5486400"/>
        </p:xfrm>
        <a:graphic>
          <a:graphicData uri="http://schemas.openxmlformats.org/drawingml/2006/chart">
            <c:chart xmlns:c="http://schemas.openxmlformats.org/drawingml/2006/chart" xmlns:r="http://schemas.openxmlformats.org/officeDocument/2006/relationships" r:id="rId2"/>
          </a:graphicData>
        </a:graphic>
      </p:graphicFrame>
      <p:sp>
        <p:nvSpPr>
          <p:cNvPr id="11" name="Rectangle 10"/>
          <p:cNvSpPr/>
          <p:nvPr/>
        </p:nvSpPr>
        <p:spPr>
          <a:xfrm>
            <a:off x="9180095" y="1600200"/>
            <a:ext cx="1833557" cy="3908025"/>
          </a:xfrm>
          <a:prstGeom prst="rect">
            <a:avLst/>
          </a:prstGeom>
          <a:solidFill>
            <a:schemeClr val="accent4">
              <a:alpha val="3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TextBox 6"/>
          <p:cNvSpPr txBox="1"/>
          <p:nvPr/>
        </p:nvSpPr>
        <p:spPr>
          <a:xfrm>
            <a:off x="365760" y="914400"/>
            <a:ext cx="4260273" cy="3754874"/>
          </a:xfrm>
          <a:prstGeom prst="rect">
            <a:avLst/>
          </a:prstGeom>
          <a:noFill/>
        </p:spPr>
        <p:txBody>
          <a:bodyPr wrap="square" rtlCol="0">
            <a:spAutoFit/>
          </a:bodyPr>
          <a:lstStyle/>
          <a:p>
            <a:r>
              <a:rPr lang="en-US" sz="2000" b="1" dirty="0" smtClean="0"/>
              <a:t>Changes in Total Caseload</a:t>
            </a:r>
          </a:p>
          <a:p>
            <a:endParaRPr lang="en-US" sz="2000" b="1" dirty="0" smtClean="0"/>
          </a:p>
          <a:p>
            <a:r>
              <a:rPr lang="en-US" dirty="0" smtClean="0"/>
              <a:t>Trends in total Bay Area caseload seem to have significantly changed direction in 2012.  Prior to that time total caseloads were decreasing, since that time caseloads have begun to moderately increase.</a:t>
            </a:r>
          </a:p>
          <a:p>
            <a:endParaRPr lang="en-US" dirty="0"/>
          </a:p>
          <a:p>
            <a:r>
              <a:rPr lang="en-US" dirty="0" smtClean="0"/>
              <a:t>Given that significant change in total caseload trend it seemed that looking at change over the last four years of data (2012 to 2016) would provide the most relevant insights.</a:t>
            </a:r>
            <a:endParaRPr lang="en-US" dirty="0"/>
          </a:p>
        </p:txBody>
      </p:sp>
      <p:sp>
        <p:nvSpPr>
          <p:cNvPr id="8" name="TextBox 7"/>
          <p:cNvSpPr txBox="1"/>
          <p:nvPr/>
        </p:nvSpPr>
        <p:spPr>
          <a:xfrm>
            <a:off x="1417539" y="0"/>
            <a:ext cx="9715500" cy="461665"/>
          </a:xfrm>
          <a:prstGeom prst="rect">
            <a:avLst/>
          </a:prstGeom>
          <a:noFill/>
        </p:spPr>
        <p:txBody>
          <a:bodyPr wrap="square" rtlCol="0">
            <a:spAutoFit/>
          </a:bodyPr>
          <a:lstStyle/>
          <a:p>
            <a:r>
              <a:rPr lang="en-US" sz="2400" b="1" dirty="0" smtClean="0"/>
              <a:t>Trauma Transformed:  County to County Population Flow Analysis</a:t>
            </a:r>
            <a:endParaRPr lang="en-US" sz="2400" b="1" dirty="0"/>
          </a:p>
        </p:txBody>
      </p:sp>
      <p:graphicFrame>
        <p:nvGraphicFramePr>
          <p:cNvPr id="6" name="Chart 5"/>
          <p:cNvGraphicFramePr>
            <a:graphicFrameLocks/>
          </p:cNvGraphicFramePr>
          <p:nvPr>
            <p:extLst>
              <p:ext uri="{D42A27DB-BD31-4B8C-83A1-F6EECF244321}">
                <p14:modId xmlns:p14="http://schemas.microsoft.com/office/powerpoint/2010/main" val="4039493316"/>
              </p:ext>
            </p:extLst>
          </p:nvPr>
        </p:nvGraphicFramePr>
        <p:xfrm>
          <a:off x="5943600" y="914400"/>
          <a:ext cx="5486400" cy="5486400"/>
        </p:xfrm>
        <a:graphic>
          <a:graphicData uri="http://schemas.openxmlformats.org/drawingml/2006/chart">
            <c:chart xmlns:c="http://schemas.openxmlformats.org/drawingml/2006/chart" xmlns:r="http://schemas.openxmlformats.org/officeDocument/2006/relationships" r:id="rId3"/>
          </a:graphicData>
        </a:graphic>
      </p:graphicFrame>
      <p:pic>
        <p:nvPicPr>
          <p:cNvPr id="9" name="Picture 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57537" y="6282917"/>
            <a:ext cx="2427790" cy="346365"/>
          </a:xfrm>
          <a:prstGeom prst="rect">
            <a:avLst/>
          </a:prstGeom>
        </p:spPr>
      </p:pic>
      <p:sp>
        <p:nvSpPr>
          <p:cNvPr id="2" name="Slide Number Placeholder 1"/>
          <p:cNvSpPr>
            <a:spLocks noGrp="1"/>
          </p:cNvSpPr>
          <p:nvPr>
            <p:ph type="sldNum" sz="quarter" idx="12"/>
          </p:nvPr>
        </p:nvSpPr>
        <p:spPr/>
        <p:txBody>
          <a:bodyPr/>
          <a:lstStyle/>
          <a:p>
            <a:fld id="{5801436C-CE0A-4D49-A8E0-86319B727C92}" type="slidenum">
              <a:rPr lang="en-US" smtClean="0"/>
              <a:t>4</a:t>
            </a:fld>
            <a:endParaRPr lang="en-US" dirty="0"/>
          </a:p>
        </p:txBody>
      </p:sp>
    </p:spTree>
    <p:extLst>
      <p:ext uri="{BB962C8B-B14F-4D97-AF65-F5344CB8AC3E}">
        <p14:creationId xmlns:p14="http://schemas.microsoft.com/office/powerpoint/2010/main" val="3278369433"/>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Graphic spid="6" grpId="0">
        <p:bldAsOne/>
      </p:bldGraphic>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3244132" y="135172"/>
            <a:ext cx="5168348" cy="369332"/>
          </a:xfrm>
          <a:prstGeom prst="rect">
            <a:avLst/>
          </a:prstGeom>
          <a:noFill/>
        </p:spPr>
        <p:txBody>
          <a:bodyPr wrap="square" rtlCol="0">
            <a:spAutoFit/>
          </a:bodyPr>
          <a:lstStyle/>
          <a:p>
            <a:pPr algn="ctr"/>
            <a:r>
              <a:rPr lang="en-US" b="1" dirty="0" smtClean="0"/>
              <a:t>San Francisco County Outflow</a:t>
            </a:r>
            <a:endParaRPr lang="en-US" b="1" dirty="0"/>
          </a:p>
        </p:txBody>
      </p:sp>
      <p:graphicFrame>
        <p:nvGraphicFramePr>
          <p:cNvPr id="9" name="Chart 8"/>
          <p:cNvGraphicFramePr>
            <a:graphicFrameLocks/>
          </p:cNvGraphicFramePr>
          <p:nvPr>
            <p:extLst/>
          </p:nvPr>
        </p:nvGraphicFramePr>
        <p:xfrm>
          <a:off x="2774" y="504504"/>
          <a:ext cx="5029200" cy="320040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0" name="Chart 9"/>
          <p:cNvGraphicFramePr>
            <a:graphicFrameLocks/>
          </p:cNvGraphicFramePr>
          <p:nvPr>
            <p:extLst/>
          </p:nvPr>
        </p:nvGraphicFramePr>
        <p:xfrm>
          <a:off x="7162800" y="504504"/>
          <a:ext cx="5029200" cy="32004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1" name="Chart 10"/>
          <p:cNvGraphicFramePr>
            <a:graphicFrameLocks/>
          </p:cNvGraphicFramePr>
          <p:nvPr>
            <p:extLst/>
          </p:nvPr>
        </p:nvGraphicFramePr>
        <p:xfrm>
          <a:off x="3313706" y="3657600"/>
          <a:ext cx="5029200" cy="3200400"/>
        </p:xfrm>
        <a:graphic>
          <a:graphicData uri="http://schemas.openxmlformats.org/drawingml/2006/chart">
            <c:chart xmlns:c="http://schemas.openxmlformats.org/drawingml/2006/chart" xmlns:r="http://schemas.openxmlformats.org/officeDocument/2006/relationships" r:id="rId4"/>
          </a:graphicData>
        </a:graphic>
      </p:graphicFrame>
      <p:pic>
        <p:nvPicPr>
          <p:cNvPr id="6" name="Picture 5"/>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57537" y="6282917"/>
            <a:ext cx="2427790" cy="346365"/>
          </a:xfrm>
          <a:prstGeom prst="rect">
            <a:avLst/>
          </a:prstGeom>
        </p:spPr>
      </p:pic>
      <p:sp>
        <p:nvSpPr>
          <p:cNvPr id="2" name="Slide Number Placeholder 1"/>
          <p:cNvSpPr>
            <a:spLocks noGrp="1"/>
          </p:cNvSpPr>
          <p:nvPr>
            <p:ph type="sldNum" sz="quarter" idx="12"/>
          </p:nvPr>
        </p:nvSpPr>
        <p:spPr/>
        <p:txBody>
          <a:bodyPr/>
          <a:lstStyle/>
          <a:p>
            <a:fld id="{5801436C-CE0A-4D49-A8E0-86319B727C92}" type="slidenum">
              <a:rPr lang="en-US" smtClean="0"/>
              <a:t>40</a:t>
            </a:fld>
            <a:endParaRPr lang="en-US" dirty="0"/>
          </a:p>
        </p:txBody>
      </p:sp>
    </p:spTree>
    <p:extLst>
      <p:ext uri="{BB962C8B-B14F-4D97-AF65-F5344CB8AC3E}">
        <p14:creationId xmlns:p14="http://schemas.microsoft.com/office/powerpoint/2010/main" val="2796469887"/>
      </p:ext>
    </p:extLst>
  </p:cSld>
  <p:clrMapOvr>
    <a:masterClrMapping/>
  </p:clrMapOvr>
  <p:timing>
    <p:tnLst>
      <p:par>
        <p:cTn xmlns:p14="http://schemas.microsoft.com/office/powerpoint/2010/mai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3244132" y="135172"/>
            <a:ext cx="5168348" cy="369332"/>
          </a:xfrm>
          <a:prstGeom prst="rect">
            <a:avLst/>
          </a:prstGeom>
          <a:noFill/>
        </p:spPr>
        <p:txBody>
          <a:bodyPr wrap="square" rtlCol="0">
            <a:spAutoFit/>
          </a:bodyPr>
          <a:lstStyle/>
          <a:p>
            <a:pPr algn="ctr"/>
            <a:r>
              <a:rPr lang="en-US" b="1" dirty="0" smtClean="0"/>
              <a:t>San Francisco County Inflow</a:t>
            </a:r>
            <a:endParaRPr lang="en-US" b="1" dirty="0"/>
          </a:p>
        </p:txBody>
      </p:sp>
      <p:graphicFrame>
        <p:nvGraphicFramePr>
          <p:cNvPr id="9" name="Chart 8"/>
          <p:cNvGraphicFramePr>
            <a:graphicFrameLocks/>
          </p:cNvGraphicFramePr>
          <p:nvPr>
            <p:extLst/>
          </p:nvPr>
        </p:nvGraphicFramePr>
        <p:xfrm>
          <a:off x="69081" y="504504"/>
          <a:ext cx="5029200" cy="320040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0" name="Chart 9"/>
          <p:cNvGraphicFramePr>
            <a:graphicFrameLocks/>
          </p:cNvGraphicFramePr>
          <p:nvPr>
            <p:extLst/>
          </p:nvPr>
        </p:nvGraphicFramePr>
        <p:xfrm>
          <a:off x="7162800" y="504504"/>
          <a:ext cx="5029200" cy="32004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1" name="Chart 10"/>
          <p:cNvGraphicFramePr>
            <a:graphicFrameLocks/>
          </p:cNvGraphicFramePr>
          <p:nvPr>
            <p:extLst/>
          </p:nvPr>
        </p:nvGraphicFramePr>
        <p:xfrm>
          <a:off x="3313706" y="3657600"/>
          <a:ext cx="5029200" cy="3200400"/>
        </p:xfrm>
        <a:graphic>
          <a:graphicData uri="http://schemas.openxmlformats.org/drawingml/2006/chart">
            <c:chart xmlns:c="http://schemas.openxmlformats.org/drawingml/2006/chart" xmlns:r="http://schemas.openxmlformats.org/officeDocument/2006/relationships" r:id="rId4"/>
          </a:graphicData>
        </a:graphic>
      </p:graphicFrame>
      <p:pic>
        <p:nvPicPr>
          <p:cNvPr id="6" name="Picture 5"/>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57537" y="6282917"/>
            <a:ext cx="2427790" cy="346365"/>
          </a:xfrm>
          <a:prstGeom prst="rect">
            <a:avLst/>
          </a:prstGeom>
        </p:spPr>
      </p:pic>
      <p:sp>
        <p:nvSpPr>
          <p:cNvPr id="2" name="Slide Number Placeholder 1"/>
          <p:cNvSpPr>
            <a:spLocks noGrp="1"/>
          </p:cNvSpPr>
          <p:nvPr>
            <p:ph type="sldNum" sz="quarter" idx="12"/>
          </p:nvPr>
        </p:nvSpPr>
        <p:spPr/>
        <p:txBody>
          <a:bodyPr/>
          <a:lstStyle/>
          <a:p>
            <a:fld id="{5801436C-CE0A-4D49-A8E0-86319B727C92}" type="slidenum">
              <a:rPr lang="en-US" smtClean="0"/>
              <a:t>41</a:t>
            </a:fld>
            <a:endParaRPr lang="en-US" dirty="0"/>
          </a:p>
        </p:txBody>
      </p:sp>
    </p:spTree>
    <p:extLst>
      <p:ext uri="{BB962C8B-B14F-4D97-AF65-F5344CB8AC3E}">
        <p14:creationId xmlns:p14="http://schemas.microsoft.com/office/powerpoint/2010/main" val="719382790"/>
      </p:ext>
    </p:extLst>
  </p:cSld>
  <p:clrMapOvr>
    <a:masterClrMapping/>
  </p:clrMapOvr>
  <p:timing>
    <p:tnLst>
      <p:par>
        <p:cTn xmlns:p14="http://schemas.microsoft.com/office/powerpoint/2010/mai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1437493" y="0"/>
            <a:ext cx="9715500" cy="461665"/>
          </a:xfrm>
          <a:prstGeom prst="rect">
            <a:avLst/>
          </a:prstGeom>
          <a:noFill/>
        </p:spPr>
        <p:txBody>
          <a:bodyPr wrap="square" rtlCol="0">
            <a:spAutoFit/>
          </a:bodyPr>
          <a:lstStyle/>
          <a:p>
            <a:r>
              <a:rPr lang="en-US" sz="2400" b="1" dirty="0" smtClean="0"/>
              <a:t>Trauma Transformed:  County to County Population Flow Analysis</a:t>
            </a:r>
            <a:endParaRPr lang="en-US" sz="2400" b="1" dirty="0"/>
          </a:p>
        </p:txBody>
      </p:sp>
      <p:sp>
        <p:nvSpPr>
          <p:cNvPr id="5" name="TextBox 4"/>
          <p:cNvSpPr txBox="1"/>
          <p:nvPr/>
        </p:nvSpPr>
        <p:spPr>
          <a:xfrm>
            <a:off x="451185" y="938463"/>
            <a:ext cx="3897531" cy="2369880"/>
          </a:xfrm>
          <a:prstGeom prst="rect">
            <a:avLst/>
          </a:prstGeom>
          <a:noFill/>
        </p:spPr>
        <p:txBody>
          <a:bodyPr wrap="square" rtlCol="0">
            <a:spAutoFit/>
          </a:bodyPr>
          <a:lstStyle/>
          <a:p>
            <a:r>
              <a:rPr lang="en-US" sz="2000" b="1" dirty="0" smtClean="0"/>
              <a:t>Composition of San Mateo County:</a:t>
            </a:r>
          </a:p>
          <a:p>
            <a:endParaRPr lang="en-US" sz="2000" b="1" dirty="0" smtClean="0"/>
          </a:p>
          <a:p>
            <a:r>
              <a:rPr lang="en-US" dirty="0" smtClean="0"/>
              <a:t>San Mateo County saw an increase in total caseload from 2012 to 2013.  </a:t>
            </a:r>
          </a:p>
          <a:p>
            <a:endParaRPr lang="en-US" dirty="0"/>
          </a:p>
          <a:p>
            <a:r>
              <a:rPr lang="en-US" dirty="0" smtClean="0"/>
              <a:t>Since the end of 2013, however, total caseloads have decreased significantly.</a:t>
            </a:r>
          </a:p>
          <a:p>
            <a:endParaRPr lang="en-US" dirty="0"/>
          </a:p>
        </p:txBody>
      </p:sp>
      <p:graphicFrame>
        <p:nvGraphicFramePr>
          <p:cNvPr id="7" name="Chart 6"/>
          <p:cNvGraphicFramePr>
            <a:graphicFrameLocks/>
          </p:cNvGraphicFramePr>
          <p:nvPr>
            <p:extLst>
              <p:ext uri="{D42A27DB-BD31-4B8C-83A1-F6EECF244321}">
                <p14:modId xmlns:p14="http://schemas.microsoft.com/office/powerpoint/2010/main" val="3501833707"/>
              </p:ext>
            </p:extLst>
          </p:nvPr>
        </p:nvGraphicFramePr>
        <p:xfrm>
          <a:off x="5404104" y="941832"/>
          <a:ext cx="5486400" cy="5486400"/>
        </p:xfrm>
        <a:graphic>
          <a:graphicData uri="http://schemas.openxmlformats.org/drawingml/2006/chart">
            <c:chart xmlns:c="http://schemas.openxmlformats.org/drawingml/2006/chart" xmlns:r="http://schemas.openxmlformats.org/officeDocument/2006/relationships" r:id="rId2"/>
          </a:graphicData>
        </a:graphic>
      </p:graphicFrame>
      <p:cxnSp>
        <p:nvCxnSpPr>
          <p:cNvPr id="8" name="Straight Arrow Connector 7"/>
          <p:cNvCxnSpPr/>
          <p:nvPr/>
        </p:nvCxnSpPr>
        <p:spPr>
          <a:xfrm flipV="1">
            <a:off x="10144125" y="4286250"/>
            <a:ext cx="495300" cy="123825"/>
          </a:xfrm>
          <a:prstGeom prst="straightConnector1">
            <a:avLst/>
          </a:prstGeom>
          <a:ln>
            <a:solidFill>
              <a:schemeClr val="accent2"/>
            </a:solidFill>
            <a:tailEnd type="triangle"/>
          </a:ln>
        </p:spPr>
        <p:style>
          <a:lnRef idx="1">
            <a:schemeClr val="accent1"/>
          </a:lnRef>
          <a:fillRef idx="0">
            <a:schemeClr val="accent1"/>
          </a:fillRef>
          <a:effectRef idx="0">
            <a:schemeClr val="accent1"/>
          </a:effectRef>
          <a:fontRef idx="minor">
            <a:schemeClr val="tx1"/>
          </a:fontRef>
        </p:style>
      </p:cxnSp>
      <p:cxnSp>
        <p:nvCxnSpPr>
          <p:cNvPr id="9" name="Straight Arrow Connector 8"/>
          <p:cNvCxnSpPr/>
          <p:nvPr/>
        </p:nvCxnSpPr>
        <p:spPr>
          <a:xfrm flipH="1">
            <a:off x="7516157" y="2733675"/>
            <a:ext cx="494597" cy="189478"/>
          </a:xfrm>
          <a:prstGeom prst="straightConnector1">
            <a:avLst/>
          </a:prstGeom>
          <a:ln>
            <a:solidFill>
              <a:schemeClr val="accent2"/>
            </a:solidFill>
            <a:tailEnd type="triangle"/>
          </a:ln>
        </p:spPr>
        <p:style>
          <a:lnRef idx="1">
            <a:schemeClr val="accent1"/>
          </a:lnRef>
          <a:fillRef idx="0">
            <a:schemeClr val="accent1"/>
          </a:fillRef>
          <a:effectRef idx="0">
            <a:schemeClr val="accent1"/>
          </a:effectRef>
          <a:fontRef idx="minor">
            <a:schemeClr val="tx1"/>
          </a:fontRef>
        </p:style>
      </p:cxnSp>
      <p:sp>
        <p:nvSpPr>
          <p:cNvPr id="10" name="TextBox 3"/>
          <p:cNvSpPr txBox="1"/>
          <p:nvPr/>
        </p:nvSpPr>
        <p:spPr>
          <a:xfrm>
            <a:off x="8819449" y="4312843"/>
            <a:ext cx="808641" cy="268066"/>
          </a:xfrm>
          <a:prstGeom prst="rect">
            <a:avLst/>
          </a:prstGeom>
        </p:spPr>
        <p:txBody>
          <a:bodyPr wrap="non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US" sz="1200" b="1" dirty="0" smtClean="0"/>
              <a:t>Min 285, Jan 2016</a:t>
            </a:r>
            <a:endParaRPr lang="en-US" sz="1200" b="1" dirty="0"/>
          </a:p>
        </p:txBody>
      </p:sp>
      <p:sp>
        <p:nvSpPr>
          <p:cNvPr id="11" name="TextBox 1"/>
          <p:cNvSpPr txBox="1"/>
          <p:nvPr/>
        </p:nvSpPr>
        <p:spPr>
          <a:xfrm>
            <a:off x="8010754" y="2560294"/>
            <a:ext cx="808695" cy="268120"/>
          </a:xfrm>
          <a:prstGeom prst="rect">
            <a:avLst/>
          </a:prstGeom>
        </p:spPr>
        <p:txBody>
          <a:bodyPr wrap="non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US" sz="1200" b="1" dirty="0" smtClean="0"/>
              <a:t>Max:</a:t>
            </a:r>
            <a:r>
              <a:rPr lang="en-US" sz="1200" b="1" baseline="0" dirty="0" smtClean="0"/>
              <a:t> 352, Jul 2013</a:t>
            </a:r>
            <a:endParaRPr lang="en-US" sz="1200" b="1" dirty="0"/>
          </a:p>
        </p:txBody>
      </p:sp>
      <p:pic>
        <p:nvPicPr>
          <p:cNvPr id="12" name="Picture 1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57537" y="6282917"/>
            <a:ext cx="2427790" cy="346365"/>
          </a:xfrm>
          <a:prstGeom prst="rect">
            <a:avLst/>
          </a:prstGeom>
        </p:spPr>
      </p:pic>
      <p:sp>
        <p:nvSpPr>
          <p:cNvPr id="2" name="Slide Number Placeholder 1"/>
          <p:cNvSpPr>
            <a:spLocks noGrp="1"/>
          </p:cNvSpPr>
          <p:nvPr>
            <p:ph type="sldNum" sz="quarter" idx="12"/>
          </p:nvPr>
        </p:nvSpPr>
        <p:spPr/>
        <p:txBody>
          <a:bodyPr/>
          <a:lstStyle/>
          <a:p>
            <a:fld id="{5801436C-CE0A-4D49-A8E0-86319B727C92}" type="slidenum">
              <a:rPr lang="en-US" smtClean="0"/>
              <a:t>42</a:t>
            </a:fld>
            <a:endParaRPr lang="en-US" dirty="0"/>
          </a:p>
        </p:txBody>
      </p:sp>
    </p:spTree>
    <p:extLst>
      <p:ext uri="{BB962C8B-B14F-4D97-AF65-F5344CB8AC3E}">
        <p14:creationId xmlns:p14="http://schemas.microsoft.com/office/powerpoint/2010/main" val="462412149"/>
      </p:ext>
    </p:extLst>
  </p:cSld>
  <p:clrMapOvr>
    <a:masterClrMapping/>
  </p:clrMapOvr>
  <p:timing>
    <p:tnLst>
      <p:par>
        <p:cTn xmlns:p14="http://schemas.microsoft.com/office/powerpoint/2010/mai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29768" y="0"/>
            <a:ext cx="5299364" cy="6858000"/>
          </a:xfrm>
          <a:prstGeom prst="rect">
            <a:avLst/>
          </a:prstGeom>
        </p:spPr>
      </p:pic>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464808" y="0"/>
            <a:ext cx="5299364" cy="6858000"/>
          </a:xfrm>
          <a:prstGeom prst="rect">
            <a:avLst/>
          </a:prstGeom>
        </p:spPr>
      </p:pic>
      <p:sp>
        <p:nvSpPr>
          <p:cNvPr id="2" name="Slide Number Placeholder 1"/>
          <p:cNvSpPr>
            <a:spLocks noGrp="1"/>
          </p:cNvSpPr>
          <p:nvPr>
            <p:ph type="sldNum" sz="quarter" idx="12"/>
          </p:nvPr>
        </p:nvSpPr>
        <p:spPr/>
        <p:txBody>
          <a:bodyPr/>
          <a:lstStyle/>
          <a:p>
            <a:fld id="{5801436C-CE0A-4D49-A8E0-86319B727C92}" type="slidenum">
              <a:rPr lang="en-US" smtClean="0"/>
              <a:t>43</a:t>
            </a:fld>
            <a:endParaRPr lang="en-US" dirty="0"/>
          </a:p>
        </p:txBody>
      </p:sp>
    </p:spTree>
    <p:extLst>
      <p:ext uri="{BB962C8B-B14F-4D97-AF65-F5344CB8AC3E}">
        <p14:creationId xmlns:p14="http://schemas.microsoft.com/office/powerpoint/2010/main" val="1673946078"/>
      </p:ext>
    </p:extLst>
  </p:cSld>
  <p:clrMapOvr>
    <a:masterClrMapping/>
  </p:clrMapOvr>
  <p:timing>
    <p:tnLst>
      <p:par>
        <p:cTn xmlns:p14="http://schemas.microsoft.com/office/powerpoint/2010/mai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3244132" y="135172"/>
            <a:ext cx="5168348" cy="369332"/>
          </a:xfrm>
          <a:prstGeom prst="rect">
            <a:avLst/>
          </a:prstGeom>
          <a:noFill/>
        </p:spPr>
        <p:txBody>
          <a:bodyPr wrap="square" rtlCol="0">
            <a:spAutoFit/>
          </a:bodyPr>
          <a:lstStyle/>
          <a:p>
            <a:pPr algn="ctr"/>
            <a:r>
              <a:rPr lang="en-US" b="1" dirty="0" smtClean="0"/>
              <a:t>San Mateo County Outflow</a:t>
            </a:r>
            <a:endParaRPr lang="en-US" b="1" dirty="0"/>
          </a:p>
        </p:txBody>
      </p:sp>
      <p:graphicFrame>
        <p:nvGraphicFramePr>
          <p:cNvPr id="9" name="Chart 8"/>
          <p:cNvGraphicFramePr>
            <a:graphicFrameLocks/>
          </p:cNvGraphicFramePr>
          <p:nvPr>
            <p:extLst/>
          </p:nvPr>
        </p:nvGraphicFramePr>
        <p:xfrm>
          <a:off x="0" y="504504"/>
          <a:ext cx="5029200" cy="320040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0" name="Chart 9"/>
          <p:cNvGraphicFramePr>
            <a:graphicFrameLocks/>
          </p:cNvGraphicFramePr>
          <p:nvPr>
            <p:extLst/>
          </p:nvPr>
        </p:nvGraphicFramePr>
        <p:xfrm>
          <a:off x="7162800" y="504504"/>
          <a:ext cx="5029200" cy="32004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1" name="Chart 10"/>
          <p:cNvGraphicFramePr>
            <a:graphicFrameLocks/>
          </p:cNvGraphicFramePr>
          <p:nvPr>
            <p:extLst/>
          </p:nvPr>
        </p:nvGraphicFramePr>
        <p:xfrm>
          <a:off x="3313706" y="3657600"/>
          <a:ext cx="5029200" cy="3200400"/>
        </p:xfrm>
        <a:graphic>
          <a:graphicData uri="http://schemas.openxmlformats.org/drawingml/2006/chart">
            <c:chart xmlns:c="http://schemas.openxmlformats.org/drawingml/2006/chart" xmlns:r="http://schemas.openxmlformats.org/officeDocument/2006/relationships" r:id="rId4"/>
          </a:graphicData>
        </a:graphic>
      </p:graphicFrame>
      <p:pic>
        <p:nvPicPr>
          <p:cNvPr id="6" name="Picture 5"/>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57537" y="6282917"/>
            <a:ext cx="2427790" cy="346365"/>
          </a:xfrm>
          <a:prstGeom prst="rect">
            <a:avLst/>
          </a:prstGeom>
        </p:spPr>
      </p:pic>
      <p:sp>
        <p:nvSpPr>
          <p:cNvPr id="2" name="Slide Number Placeholder 1"/>
          <p:cNvSpPr>
            <a:spLocks noGrp="1"/>
          </p:cNvSpPr>
          <p:nvPr>
            <p:ph type="sldNum" sz="quarter" idx="12"/>
          </p:nvPr>
        </p:nvSpPr>
        <p:spPr/>
        <p:txBody>
          <a:bodyPr/>
          <a:lstStyle/>
          <a:p>
            <a:fld id="{5801436C-CE0A-4D49-A8E0-86319B727C92}" type="slidenum">
              <a:rPr lang="en-US" smtClean="0"/>
              <a:t>44</a:t>
            </a:fld>
            <a:endParaRPr lang="en-US" dirty="0"/>
          </a:p>
        </p:txBody>
      </p:sp>
    </p:spTree>
    <p:extLst>
      <p:ext uri="{BB962C8B-B14F-4D97-AF65-F5344CB8AC3E}">
        <p14:creationId xmlns:p14="http://schemas.microsoft.com/office/powerpoint/2010/main" val="840859033"/>
      </p:ext>
    </p:extLst>
  </p:cSld>
  <p:clrMapOvr>
    <a:masterClrMapping/>
  </p:clrMapOvr>
  <p:timing>
    <p:tnLst>
      <p:par>
        <p:cTn xmlns:p14="http://schemas.microsoft.com/office/powerpoint/2010/mai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3244132" y="135172"/>
            <a:ext cx="5168348" cy="369332"/>
          </a:xfrm>
          <a:prstGeom prst="rect">
            <a:avLst/>
          </a:prstGeom>
          <a:noFill/>
        </p:spPr>
        <p:txBody>
          <a:bodyPr wrap="square" rtlCol="0">
            <a:spAutoFit/>
          </a:bodyPr>
          <a:lstStyle/>
          <a:p>
            <a:pPr algn="ctr"/>
            <a:r>
              <a:rPr lang="en-US" b="1" dirty="0" smtClean="0"/>
              <a:t>San Mateo County Inflow</a:t>
            </a:r>
            <a:endParaRPr lang="en-US" b="1" dirty="0"/>
          </a:p>
        </p:txBody>
      </p:sp>
      <p:graphicFrame>
        <p:nvGraphicFramePr>
          <p:cNvPr id="9" name="Chart 8"/>
          <p:cNvGraphicFramePr>
            <a:graphicFrameLocks/>
          </p:cNvGraphicFramePr>
          <p:nvPr>
            <p:extLst/>
          </p:nvPr>
        </p:nvGraphicFramePr>
        <p:xfrm>
          <a:off x="0" y="504504"/>
          <a:ext cx="5029200" cy="320040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0" name="Chart 9"/>
          <p:cNvGraphicFramePr>
            <a:graphicFrameLocks/>
          </p:cNvGraphicFramePr>
          <p:nvPr>
            <p:extLst/>
          </p:nvPr>
        </p:nvGraphicFramePr>
        <p:xfrm>
          <a:off x="7162800" y="504504"/>
          <a:ext cx="5029200" cy="32004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1" name="Chart 10"/>
          <p:cNvGraphicFramePr>
            <a:graphicFrameLocks/>
          </p:cNvGraphicFramePr>
          <p:nvPr>
            <p:extLst/>
          </p:nvPr>
        </p:nvGraphicFramePr>
        <p:xfrm>
          <a:off x="3313706" y="3657600"/>
          <a:ext cx="5029200" cy="3200400"/>
        </p:xfrm>
        <a:graphic>
          <a:graphicData uri="http://schemas.openxmlformats.org/drawingml/2006/chart">
            <c:chart xmlns:c="http://schemas.openxmlformats.org/drawingml/2006/chart" xmlns:r="http://schemas.openxmlformats.org/officeDocument/2006/relationships" r:id="rId4"/>
          </a:graphicData>
        </a:graphic>
      </p:graphicFrame>
      <p:pic>
        <p:nvPicPr>
          <p:cNvPr id="6" name="Picture 5"/>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57537" y="6282917"/>
            <a:ext cx="2427790" cy="346365"/>
          </a:xfrm>
          <a:prstGeom prst="rect">
            <a:avLst/>
          </a:prstGeom>
        </p:spPr>
      </p:pic>
      <p:sp>
        <p:nvSpPr>
          <p:cNvPr id="2" name="Slide Number Placeholder 1"/>
          <p:cNvSpPr>
            <a:spLocks noGrp="1"/>
          </p:cNvSpPr>
          <p:nvPr>
            <p:ph type="sldNum" sz="quarter" idx="12"/>
          </p:nvPr>
        </p:nvSpPr>
        <p:spPr/>
        <p:txBody>
          <a:bodyPr/>
          <a:lstStyle/>
          <a:p>
            <a:fld id="{5801436C-CE0A-4D49-A8E0-86319B727C92}" type="slidenum">
              <a:rPr lang="en-US" smtClean="0"/>
              <a:t>45</a:t>
            </a:fld>
            <a:endParaRPr lang="en-US" dirty="0"/>
          </a:p>
        </p:txBody>
      </p:sp>
    </p:spTree>
    <p:extLst>
      <p:ext uri="{BB962C8B-B14F-4D97-AF65-F5344CB8AC3E}">
        <p14:creationId xmlns:p14="http://schemas.microsoft.com/office/powerpoint/2010/main" val="2386954288"/>
      </p:ext>
    </p:extLst>
  </p:cSld>
  <p:clrMapOvr>
    <a:masterClrMapping/>
  </p:clrMapOvr>
  <p:timing>
    <p:tnLst>
      <p:par>
        <p:cTn xmlns:p14="http://schemas.microsoft.com/office/powerpoint/2010/mai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3"/>
          <p:cNvSpPr txBox="1">
            <a:spLocks/>
          </p:cNvSpPr>
          <p:nvPr/>
        </p:nvSpPr>
        <p:spPr>
          <a:xfrm>
            <a:off x="1673408" y="1612900"/>
            <a:ext cx="8994592" cy="3975101"/>
          </a:xfrm>
          <a:prstGeom prst="rect">
            <a:avLst/>
          </a:prstGeom>
        </p:spPr>
        <p:txBody>
          <a:bodyPr vert="horz" lIns="91440" tIns="45720" rIns="91440" bIns="45720" rtlCol="0" anchor="ctr">
            <a:noAutofit/>
          </a:bodyPr>
          <a:lstStyle/>
          <a:p>
            <a:pPr algn="r">
              <a:spcBef>
                <a:spcPct val="0"/>
              </a:spcBef>
              <a:defRPr/>
            </a:pPr>
            <a:endParaRPr lang="en-US" sz="4000" b="1" dirty="0">
              <a:solidFill>
                <a:srgbClr val="601114"/>
              </a:solidFill>
              <a:latin typeface="Calibri" panose="020F0502020204030204" pitchFamily="34" charset="0"/>
            </a:endParaRPr>
          </a:p>
        </p:txBody>
      </p:sp>
      <p:sp>
        <p:nvSpPr>
          <p:cNvPr id="12" name="TextBox 11"/>
          <p:cNvSpPr txBox="1"/>
          <p:nvPr/>
        </p:nvSpPr>
        <p:spPr>
          <a:xfrm>
            <a:off x="9457697" y="6386383"/>
            <a:ext cx="184666" cy="369332"/>
          </a:xfrm>
          <a:prstGeom prst="rect">
            <a:avLst/>
          </a:prstGeom>
          <a:noFill/>
        </p:spPr>
        <p:txBody>
          <a:bodyPr wrap="none" rtlCol="0">
            <a:spAutoFit/>
          </a:bodyPr>
          <a:lstStyle/>
          <a:p>
            <a:pPr defTabSz="457200"/>
            <a:endParaRPr lang="en-US" dirty="0">
              <a:solidFill>
                <a:prstClr val="black"/>
              </a:solidFill>
            </a:endParaRPr>
          </a:p>
        </p:txBody>
      </p:sp>
      <p:sp>
        <p:nvSpPr>
          <p:cNvPr id="6" name="TextBox 5"/>
          <p:cNvSpPr txBox="1"/>
          <p:nvPr/>
        </p:nvSpPr>
        <p:spPr>
          <a:xfrm>
            <a:off x="3983563" y="2013228"/>
            <a:ext cx="4224875" cy="2831544"/>
          </a:xfrm>
          <a:prstGeom prst="rect">
            <a:avLst/>
          </a:prstGeom>
          <a:noFill/>
        </p:spPr>
        <p:txBody>
          <a:bodyPr wrap="none" rtlCol="0">
            <a:spAutoFit/>
          </a:bodyPr>
          <a:lstStyle/>
          <a:p>
            <a:pPr algn="ctr"/>
            <a:r>
              <a:rPr lang="en-US" sz="2000" b="1" u="sng" dirty="0">
                <a:latin typeface="+mj-lt"/>
              </a:rPr>
              <a:t>Mike Stiehl</a:t>
            </a:r>
            <a:endParaRPr lang="en-US" sz="2000" dirty="0">
              <a:latin typeface="+mj-lt"/>
            </a:endParaRPr>
          </a:p>
          <a:p>
            <a:pPr algn="ctr"/>
            <a:r>
              <a:rPr lang="en-US" sz="2000" dirty="0">
                <a:latin typeface="+mj-lt"/>
              </a:rPr>
              <a:t>Senior Policy Analyst</a:t>
            </a:r>
          </a:p>
          <a:p>
            <a:pPr algn="ctr"/>
            <a:r>
              <a:rPr lang="en-US" sz="2000" dirty="0">
                <a:latin typeface="+mj-lt"/>
              </a:rPr>
              <a:t>Chapin Hall at the University of Chicago</a:t>
            </a:r>
          </a:p>
          <a:p>
            <a:pPr algn="ctr"/>
            <a:r>
              <a:rPr lang="en-US" sz="2000" dirty="0">
                <a:latin typeface="+mj-lt"/>
              </a:rPr>
              <a:t>1313 East 60</a:t>
            </a:r>
            <a:r>
              <a:rPr lang="en-US" sz="2000" baseline="30000" dirty="0">
                <a:latin typeface="+mj-lt"/>
              </a:rPr>
              <a:t>th</a:t>
            </a:r>
            <a:r>
              <a:rPr lang="en-US" sz="2000" dirty="0">
                <a:latin typeface="+mj-lt"/>
              </a:rPr>
              <a:t> Street</a:t>
            </a:r>
          </a:p>
          <a:p>
            <a:pPr algn="ctr"/>
            <a:r>
              <a:rPr lang="en-US" sz="2000" dirty="0">
                <a:latin typeface="+mj-lt"/>
              </a:rPr>
              <a:t>Chicago, IL  60637</a:t>
            </a:r>
          </a:p>
          <a:p>
            <a:pPr algn="ctr"/>
            <a:r>
              <a:rPr lang="en-US" sz="2000" dirty="0">
                <a:latin typeface="+mj-lt"/>
              </a:rPr>
              <a:t>Phone: 773-882-0296</a:t>
            </a:r>
          </a:p>
          <a:p>
            <a:pPr algn="ctr"/>
            <a:r>
              <a:rPr lang="en-US" sz="2000" dirty="0">
                <a:latin typeface="+mj-lt"/>
              </a:rPr>
              <a:t>E-Mail: </a:t>
            </a:r>
            <a:r>
              <a:rPr lang="en-US" sz="2000" u="sng" dirty="0">
                <a:latin typeface="+mj-lt"/>
                <a:hlinkClick r:id="rId2"/>
              </a:rPr>
              <a:t>mstiehl@chapinhall.org</a:t>
            </a:r>
            <a:endParaRPr lang="en-US" sz="2000" dirty="0">
              <a:latin typeface="+mj-lt"/>
            </a:endParaRPr>
          </a:p>
          <a:p>
            <a:pPr algn="ctr"/>
            <a:r>
              <a:rPr lang="en-US" sz="2000" u="sng" dirty="0">
                <a:latin typeface="+mj-lt"/>
                <a:hlinkClick r:id="rId3"/>
              </a:rPr>
              <a:t>www.chapinhall.org</a:t>
            </a:r>
            <a:endParaRPr lang="en-US" sz="2000" dirty="0">
              <a:latin typeface="+mj-lt"/>
            </a:endParaRPr>
          </a:p>
          <a:p>
            <a:pPr algn="ctr"/>
            <a:endParaRPr lang="en-US" dirty="0"/>
          </a:p>
        </p:txBody>
      </p:sp>
      <p:pic>
        <p:nvPicPr>
          <p:cNvPr id="5" name="Picture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57537" y="5661745"/>
            <a:ext cx="6781800" cy="967537"/>
          </a:xfrm>
          <a:prstGeom prst="rect">
            <a:avLst/>
          </a:prstGeom>
        </p:spPr>
      </p:pic>
      <p:sp>
        <p:nvSpPr>
          <p:cNvPr id="2" name="Slide Number Placeholder 1"/>
          <p:cNvSpPr>
            <a:spLocks noGrp="1"/>
          </p:cNvSpPr>
          <p:nvPr>
            <p:ph type="sldNum" sz="quarter" idx="12"/>
          </p:nvPr>
        </p:nvSpPr>
        <p:spPr/>
        <p:txBody>
          <a:bodyPr/>
          <a:lstStyle/>
          <a:p>
            <a:fld id="{5801436C-CE0A-4D49-A8E0-86319B727C92}" type="slidenum">
              <a:rPr lang="en-US" smtClean="0"/>
              <a:t>46</a:t>
            </a:fld>
            <a:endParaRPr lang="en-US" dirty="0"/>
          </a:p>
        </p:txBody>
      </p:sp>
    </p:spTree>
    <p:extLst>
      <p:ext uri="{BB962C8B-B14F-4D97-AF65-F5344CB8AC3E}">
        <p14:creationId xmlns:p14="http://schemas.microsoft.com/office/powerpoint/2010/main" val="3402312235"/>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1" name="Chart 10"/>
          <p:cNvGraphicFramePr>
            <a:graphicFrameLocks/>
          </p:cNvGraphicFramePr>
          <p:nvPr>
            <p:extLst>
              <p:ext uri="{D42A27DB-BD31-4B8C-83A1-F6EECF244321}">
                <p14:modId xmlns:p14="http://schemas.microsoft.com/office/powerpoint/2010/main" val="94554856"/>
              </p:ext>
            </p:extLst>
          </p:nvPr>
        </p:nvGraphicFramePr>
        <p:xfrm>
          <a:off x="6867430" y="1027216"/>
          <a:ext cx="4998503" cy="5639470"/>
        </p:xfrm>
        <a:graphic>
          <a:graphicData uri="http://schemas.openxmlformats.org/drawingml/2006/chart">
            <c:chart xmlns:c="http://schemas.openxmlformats.org/drawingml/2006/chart" xmlns:r="http://schemas.openxmlformats.org/officeDocument/2006/relationships" r:id="rId2"/>
          </a:graphicData>
        </a:graphic>
      </p:graphicFrame>
      <p:sp>
        <p:nvSpPr>
          <p:cNvPr id="7" name="TextBox 6"/>
          <p:cNvSpPr txBox="1"/>
          <p:nvPr/>
        </p:nvSpPr>
        <p:spPr>
          <a:xfrm>
            <a:off x="365760" y="914400"/>
            <a:ext cx="5829299" cy="5755422"/>
          </a:xfrm>
          <a:prstGeom prst="rect">
            <a:avLst/>
          </a:prstGeom>
          <a:noFill/>
        </p:spPr>
        <p:txBody>
          <a:bodyPr wrap="square" rtlCol="0">
            <a:spAutoFit/>
          </a:bodyPr>
          <a:lstStyle/>
          <a:p>
            <a:r>
              <a:rPr lang="en-US" sz="2000" b="1" dirty="0" smtClean="0"/>
              <a:t>Definition of Terms:</a:t>
            </a:r>
          </a:p>
          <a:p>
            <a:endParaRPr lang="en-US" sz="2000" b="1" dirty="0" smtClean="0"/>
          </a:p>
          <a:p>
            <a:r>
              <a:rPr lang="en-US" dirty="0" smtClean="0"/>
              <a:t>Talking about the flow of populations from one geography to another can be confusing.  Defining terms can help make these changes in dynamics clearer.</a:t>
            </a:r>
          </a:p>
          <a:p>
            <a:endParaRPr lang="en-US" dirty="0" smtClean="0"/>
          </a:p>
          <a:p>
            <a:r>
              <a:rPr lang="en-US" dirty="0" smtClean="0"/>
              <a:t>County caseload has the following parts:</a:t>
            </a:r>
          </a:p>
          <a:p>
            <a:endParaRPr lang="en-US" dirty="0" smtClean="0"/>
          </a:p>
          <a:p>
            <a:pPr marL="342900" indent="-342900">
              <a:buAutoNum type="arabicPeriod"/>
            </a:pPr>
            <a:r>
              <a:rPr lang="en-US" sz="1600" dirty="0" smtClean="0"/>
              <a:t>Start Caseload:  </a:t>
            </a:r>
          </a:p>
          <a:p>
            <a:pPr marL="800100" lvl="1" indent="-342900">
              <a:buFont typeface="Arial" panose="020B0604020202020204" pitchFamily="34" charset="0"/>
              <a:buChar char="•"/>
            </a:pPr>
            <a:r>
              <a:rPr lang="en-US" sz="1400" dirty="0" smtClean="0"/>
              <a:t>Those child welfare cases that originate in a given county.</a:t>
            </a:r>
          </a:p>
          <a:p>
            <a:pPr marL="342900" indent="-342900">
              <a:buAutoNum type="arabicPeriod"/>
            </a:pPr>
            <a:r>
              <a:rPr lang="en-US" sz="1600" dirty="0" smtClean="0"/>
              <a:t>County Outflow:  </a:t>
            </a:r>
          </a:p>
          <a:p>
            <a:pPr marL="800100" lvl="1" indent="-342900">
              <a:buFont typeface="Arial" panose="020B0604020202020204" pitchFamily="34" charset="0"/>
              <a:buChar char="•"/>
            </a:pPr>
            <a:r>
              <a:rPr lang="en-US" sz="1400" dirty="0" smtClean="0"/>
              <a:t>Of those cases that originate in a given county the number that end up placed outside of their home county.</a:t>
            </a:r>
          </a:p>
          <a:p>
            <a:pPr marL="342900" indent="-342900">
              <a:buAutoNum type="arabicPeriod"/>
            </a:pPr>
            <a:r>
              <a:rPr lang="en-US" sz="1600" dirty="0"/>
              <a:t>Base Caseload:</a:t>
            </a:r>
          </a:p>
          <a:p>
            <a:pPr marL="800100" lvl="1" indent="-342900">
              <a:buFont typeface="Arial" panose="020B0604020202020204" pitchFamily="34" charset="0"/>
              <a:buChar char="•"/>
            </a:pPr>
            <a:r>
              <a:rPr lang="en-US" sz="1400" dirty="0"/>
              <a:t>Of those cases that originate in a given county those that stay in that county.</a:t>
            </a:r>
          </a:p>
          <a:p>
            <a:pPr marL="342900" indent="-342900">
              <a:buAutoNum type="arabicPeriod"/>
            </a:pPr>
            <a:r>
              <a:rPr lang="en-US" sz="1600" dirty="0" smtClean="0"/>
              <a:t>County Inflow:  </a:t>
            </a:r>
          </a:p>
          <a:p>
            <a:pPr marL="800100" lvl="1" indent="-342900">
              <a:buFont typeface="Arial" panose="020B0604020202020204" pitchFamily="34" charset="0"/>
              <a:buChar char="•"/>
            </a:pPr>
            <a:r>
              <a:rPr lang="en-US" sz="1400" dirty="0" smtClean="0"/>
              <a:t>Of those cases that are physically placed in a given county those cases that originated outside of that county.</a:t>
            </a:r>
          </a:p>
          <a:p>
            <a:pPr marL="342900" indent="-342900">
              <a:buAutoNum type="arabicPeriod"/>
            </a:pPr>
            <a:r>
              <a:rPr lang="en-US" sz="1600" dirty="0" smtClean="0"/>
              <a:t>End Caseload:  </a:t>
            </a:r>
          </a:p>
          <a:p>
            <a:pPr marL="800100" lvl="1" indent="-342900">
              <a:buFont typeface="Arial" panose="020B0604020202020204" pitchFamily="34" charset="0"/>
              <a:buChar char="•"/>
            </a:pPr>
            <a:r>
              <a:rPr lang="en-US" sz="1400" dirty="0" smtClean="0"/>
              <a:t>All of those cases, both those that originate in a county and those that came from outside the county, that currently reside within a given county</a:t>
            </a:r>
            <a:endParaRPr lang="en-US" sz="1400" dirty="0"/>
          </a:p>
        </p:txBody>
      </p:sp>
      <p:sp>
        <p:nvSpPr>
          <p:cNvPr id="4" name="Left Brace 3"/>
          <p:cNvSpPr/>
          <p:nvPr/>
        </p:nvSpPr>
        <p:spPr>
          <a:xfrm rot="16200000" flipV="1">
            <a:off x="9784554" y="970595"/>
            <a:ext cx="118939" cy="2066163"/>
          </a:xfrm>
          <a:prstGeom prst="leftBrace">
            <a:avLst/>
          </a:prstGeom>
          <a:noFill/>
          <a:ln w="15875">
            <a:solidFill>
              <a:srgbClr val="C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10" name="Left Brace 9"/>
          <p:cNvSpPr/>
          <p:nvPr/>
        </p:nvSpPr>
        <p:spPr>
          <a:xfrm rot="5400000">
            <a:off x="10410249" y="855859"/>
            <a:ext cx="118436" cy="1769807"/>
          </a:xfrm>
          <a:prstGeom prst="leftBrace">
            <a:avLst/>
          </a:prstGeom>
          <a:noFill/>
          <a:ln w="15875">
            <a:solidFill>
              <a:srgbClr val="D6A3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5" name="TextBox 4"/>
          <p:cNvSpPr txBox="1"/>
          <p:nvPr/>
        </p:nvSpPr>
        <p:spPr>
          <a:xfrm>
            <a:off x="10015205" y="1424514"/>
            <a:ext cx="947328" cy="246221"/>
          </a:xfrm>
          <a:prstGeom prst="rect">
            <a:avLst/>
          </a:prstGeom>
          <a:noFill/>
          <a:ln>
            <a:noFill/>
          </a:ln>
        </p:spPr>
        <p:txBody>
          <a:bodyPr wrap="square" rtlCol="0">
            <a:spAutoFit/>
          </a:bodyPr>
          <a:lstStyle/>
          <a:p>
            <a:pPr algn="ctr"/>
            <a:r>
              <a:rPr lang="en-US" sz="1000" b="1" dirty="0" smtClean="0">
                <a:solidFill>
                  <a:srgbClr val="D6A300"/>
                </a:solidFill>
              </a:rPr>
              <a:t>End Caseload</a:t>
            </a:r>
            <a:endParaRPr lang="en-US" sz="1000" b="1" dirty="0">
              <a:solidFill>
                <a:srgbClr val="D6A300"/>
              </a:solidFill>
            </a:endParaRPr>
          </a:p>
        </p:txBody>
      </p:sp>
      <p:sp>
        <p:nvSpPr>
          <p:cNvPr id="8" name="TextBox 7"/>
          <p:cNvSpPr txBox="1"/>
          <p:nvPr/>
        </p:nvSpPr>
        <p:spPr>
          <a:xfrm>
            <a:off x="1417539" y="0"/>
            <a:ext cx="9715500" cy="461665"/>
          </a:xfrm>
          <a:prstGeom prst="rect">
            <a:avLst/>
          </a:prstGeom>
          <a:noFill/>
        </p:spPr>
        <p:txBody>
          <a:bodyPr wrap="square" rtlCol="0">
            <a:spAutoFit/>
          </a:bodyPr>
          <a:lstStyle/>
          <a:p>
            <a:r>
              <a:rPr lang="en-US" sz="2400" b="1" dirty="0" smtClean="0"/>
              <a:t>Trauma Transformed:  County to County Population Flow Analysis</a:t>
            </a:r>
            <a:endParaRPr lang="en-US" sz="2400" b="1" dirty="0"/>
          </a:p>
        </p:txBody>
      </p:sp>
      <p:sp>
        <p:nvSpPr>
          <p:cNvPr id="2" name="Slide Number Placeholder 1"/>
          <p:cNvSpPr>
            <a:spLocks noGrp="1"/>
          </p:cNvSpPr>
          <p:nvPr>
            <p:ph type="sldNum" sz="quarter" idx="12"/>
          </p:nvPr>
        </p:nvSpPr>
        <p:spPr/>
        <p:txBody>
          <a:bodyPr/>
          <a:lstStyle/>
          <a:p>
            <a:fld id="{5801436C-CE0A-4D49-A8E0-86319B727C92}" type="slidenum">
              <a:rPr lang="en-US" smtClean="0"/>
              <a:t>5</a:t>
            </a:fld>
            <a:endParaRPr lang="en-US" dirty="0"/>
          </a:p>
        </p:txBody>
      </p:sp>
    </p:spTree>
    <p:extLst>
      <p:ext uri="{BB962C8B-B14F-4D97-AF65-F5344CB8AC3E}">
        <p14:creationId xmlns:p14="http://schemas.microsoft.com/office/powerpoint/2010/main" val="2522679113"/>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166255" y="270164"/>
            <a:ext cx="9715500" cy="461665"/>
          </a:xfrm>
          <a:prstGeom prst="rect">
            <a:avLst/>
          </a:prstGeom>
          <a:noFill/>
        </p:spPr>
        <p:txBody>
          <a:bodyPr wrap="square" rtlCol="0">
            <a:spAutoFit/>
          </a:bodyPr>
          <a:lstStyle/>
          <a:p>
            <a:r>
              <a:rPr lang="en-US" sz="2400" b="1" dirty="0" smtClean="0"/>
              <a:t>Trauma Transformed:  County to County Population Flow Analysis</a:t>
            </a:r>
            <a:endParaRPr lang="en-US" sz="2400" b="1" dirty="0"/>
          </a:p>
        </p:txBody>
      </p:sp>
      <p:sp>
        <p:nvSpPr>
          <p:cNvPr id="7" name="TextBox 6"/>
          <p:cNvSpPr txBox="1"/>
          <p:nvPr/>
        </p:nvSpPr>
        <p:spPr>
          <a:xfrm>
            <a:off x="365761" y="914400"/>
            <a:ext cx="3351998" cy="5139869"/>
          </a:xfrm>
          <a:prstGeom prst="rect">
            <a:avLst/>
          </a:prstGeom>
          <a:noFill/>
        </p:spPr>
        <p:txBody>
          <a:bodyPr wrap="square" rtlCol="0">
            <a:spAutoFit/>
          </a:bodyPr>
          <a:lstStyle/>
          <a:p>
            <a:r>
              <a:rPr lang="en-US" sz="2000" b="1" dirty="0" smtClean="0"/>
              <a:t>Definition of the Bay Area:</a:t>
            </a:r>
          </a:p>
          <a:p>
            <a:endParaRPr lang="en-US" sz="2000" b="1" dirty="0" smtClean="0"/>
          </a:p>
          <a:p>
            <a:r>
              <a:rPr lang="en-US" dirty="0" smtClean="0"/>
              <a:t>For this study the Bay Area is made up of seven counties: </a:t>
            </a:r>
          </a:p>
          <a:p>
            <a:endParaRPr lang="en-US" dirty="0" smtClean="0"/>
          </a:p>
          <a:p>
            <a:pPr marL="342900" indent="-342900">
              <a:buFont typeface="+mj-lt"/>
              <a:buAutoNum type="arabicPeriod"/>
            </a:pPr>
            <a:r>
              <a:rPr lang="en-US" dirty="0" smtClean="0"/>
              <a:t>Alameda, </a:t>
            </a:r>
          </a:p>
          <a:p>
            <a:pPr marL="342900" indent="-342900">
              <a:buFont typeface="+mj-lt"/>
              <a:buAutoNum type="arabicPeriod"/>
            </a:pPr>
            <a:r>
              <a:rPr lang="en-US" dirty="0" smtClean="0"/>
              <a:t>Contra Costa</a:t>
            </a:r>
          </a:p>
          <a:p>
            <a:pPr marL="342900" indent="-342900">
              <a:buFont typeface="+mj-lt"/>
              <a:buAutoNum type="arabicPeriod"/>
            </a:pPr>
            <a:r>
              <a:rPr lang="en-US" dirty="0" smtClean="0"/>
              <a:t>Marin</a:t>
            </a:r>
          </a:p>
          <a:p>
            <a:pPr marL="342900" indent="-342900">
              <a:buFont typeface="+mj-lt"/>
              <a:buAutoNum type="arabicPeriod"/>
            </a:pPr>
            <a:r>
              <a:rPr lang="en-US" dirty="0" smtClean="0"/>
              <a:t>Santa Clara</a:t>
            </a:r>
          </a:p>
          <a:p>
            <a:pPr marL="342900" indent="-342900">
              <a:buFont typeface="+mj-lt"/>
              <a:buAutoNum type="arabicPeriod"/>
            </a:pPr>
            <a:r>
              <a:rPr lang="en-US" dirty="0" smtClean="0"/>
              <a:t>Santa Cruz</a:t>
            </a:r>
          </a:p>
          <a:p>
            <a:pPr marL="342900" indent="-342900">
              <a:buFont typeface="+mj-lt"/>
              <a:buAutoNum type="arabicPeriod"/>
            </a:pPr>
            <a:r>
              <a:rPr lang="en-US" dirty="0" smtClean="0"/>
              <a:t>San Francisco</a:t>
            </a:r>
          </a:p>
          <a:p>
            <a:pPr marL="342900" indent="-342900">
              <a:buFont typeface="+mj-lt"/>
              <a:buAutoNum type="arabicPeriod"/>
            </a:pPr>
            <a:r>
              <a:rPr lang="en-US" dirty="0" smtClean="0"/>
              <a:t>San Mateo</a:t>
            </a:r>
          </a:p>
          <a:p>
            <a:endParaRPr lang="en-US" dirty="0"/>
          </a:p>
          <a:p>
            <a:r>
              <a:rPr lang="en-US" dirty="0" smtClean="0"/>
              <a:t>Each county contributes a different amount to the total caseload of the bay area.</a:t>
            </a:r>
          </a:p>
          <a:p>
            <a:endParaRPr lang="en-US" dirty="0" smtClean="0"/>
          </a:p>
          <a:p>
            <a:endParaRPr lang="en-US" dirty="0"/>
          </a:p>
        </p:txBody>
      </p:sp>
      <p:graphicFrame>
        <p:nvGraphicFramePr>
          <p:cNvPr id="8" name="Chart 7"/>
          <p:cNvGraphicFramePr>
            <a:graphicFrameLocks/>
          </p:cNvGraphicFramePr>
          <p:nvPr>
            <p:extLst>
              <p:ext uri="{D42A27DB-BD31-4B8C-83A1-F6EECF244321}">
                <p14:modId xmlns:p14="http://schemas.microsoft.com/office/powerpoint/2010/main" val="928722621"/>
              </p:ext>
            </p:extLst>
          </p:nvPr>
        </p:nvGraphicFramePr>
        <p:xfrm>
          <a:off x="4248616" y="1021760"/>
          <a:ext cx="7772400" cy="5434795"/>
        </p:xfrm>
        <a:graphic>
          <a:graphicData uri="http://schemas.openxmlformats.org/drawingml/2006/chart">
            <c:chart xmlns:c="http://schemas.openxmlformats.org/drawingml/2006/chart" xmlns:r="http://schemas.openxmlformats.org/officeDocument/2006/relationships" r:id="rId2"/>
          </a:graphicData>
        </a:graphic>
      </p:graphicFrame>
      <p:cxnSp>
        <p:nvCxnSpPr>
          <p:cNvPr id="4" name="Straight Arrow Connector 3"/>
          <p:cNvCxnSpPr/>
          <p:nvPr/>
        </p:nvCxnSpPr>
        <p:spPr>
          <a:xfrm flipH="1" flipV="1">
            <a:off x="7337796" y="2755232"/>
            <a:ext cx="797021" cy="228600"/>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 name="TextBox 1"/>
          <p:cNvSpPr txBox="1"/>
          <p:nvPr/>
        </p:nvSpPr>
        <p:spPr>
          <a:xfrm>
            <a:off x="7868653" y="2562727"/>
            <a:ext cx="2261938" cy="646331"/>
          </a:xfrm>
          <a:prstGeom prst="rect">
            <a:avLst/>
          </a:prstGeom>
          <a:solidFill>
            <a:schemeClr val="bg1"/>
          </a:solidFill>
          <a:ln>
            <a:solidFill>
              <a:schemeClr val="tx1">
                <a:lumMod val="85000"/>
                <a:lumOff val="15000"/>
              </a:schemeClr>
            </a:solidFill>
          </a:ln>
        </p:spPr>
        <p:txBody>
          <a:bodyPr wrap="square" rtlCol="0">
            <a:spAutoFit/>
          </a:bodyPr>
          <a:lstStyle/>
          <a:p>
            <a:r>
              <a:rPr lang="en-US" sz="1200" dirty="0" smtClean="0"/>
              <a:t>Alameda, Santa Clara &amp; Contra Costa make up 72% of the child welfare cases in the Bay Area.</a:t>
            </a:r>
            <a:endParaRPr lang="en-US" sz="1200" dirty="0"/>
          </a:p>
        </p:txBody>
      </p:sp>
      <p:pic>
        <p:nvPicPr>
          <p:cNvPr id="9" name="Picture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57537" y="6282917"/>
            <a:ext cx="2427790" cy="346365"/>
          </a:xfrm>
          <a:prstGeom prst="rect">
            <a:avLst/>
          </a:prstGeom>
        </p:spPr>
      </p:pic>
      <p:sp>
        <p:nvSpPr>
          <p:cNvPr id="3" name="Slide Number Placeholder 2"/>
          <p:cNvSpPr>
            <a:spLocks noGrp="1"/>
          </p:cNvSpPr>
          <p:nvPr>
            <p:ph type="sldNum" sz="quarter" idx="12"/>
          </p:nvPr>
        </p:nvSpPr>
        <p:spPr/>
        <p:txBody>
          <a:bodyPr/>
          <a:lstStyle/>
          <a:p>
            <a:fld id="{5801436C-CE0A-4D49-A8E0-86319B727C92}" type="slidenum">
              <a:rPr lang="en-US" smtClean="0"/>
              <a:t>6</a:t>
            </a:fld>
            <a:endParaRPr lang="en-US" dirty="0"/>
          </a:p>
        </p:txBody>
      </p:sp>
    </p:spTree>
    <p:extLst>
      <p:ext uri="{BB962C8B-B14F-4D97-AF65-F5344CB8AC3E}">
        <p14:creationId xmlns:p14="http://schemas.microsoft.com/office/powerpoint/2010/main" val="1435022721"/>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166255" y="270164"/>
            <a:ext cx="9715500" cy="461665"/>
          </a:xfrm>
          <a:prstGeom prst="rect">
            <a:avLst/>
          </a:prstGeom>
          <a:noFill/>
        </p:spPr>
        <p:txBody>
          <a:bodyPr wrap="square" rtlCol="0">
            <a:spAutoFit/>
          </a:bodyPr>
          <a:lstStyle/>
          <a:p>
            <a:r>
              <a:rPr lang="en-US" sz="2400" b="1" dirty="0" smtClean="0"/>
              <a:t>Trauma Transformed:  County to County Population Flow Analysis</a:t>
            </a:r>
            <a:endParaRPr lang="en-US" sz="2400" b="1" dirty="0"/>
          </a:p>
        </p:txBody>
      </p:sp>
      <p:graphicFrame>
        <p:nvGraphicFramePr>
          <p:cNvPr id="8" name="Chart 7"/>
          <p:cNvGraphicFramePr>
            <a:graphicFrameLocks/>
          </p:cNvGraphicFramePr>
          <p:nvPr>
            <p:extLst>
              <p:ext uri="{D42A27DB-BD31-4B8C-83A1-F6EECF244321}">
                <p14:modId xmlns:p14="http://schemas.microsoft.com/office/powerpoint/2010/main" val="1816126866"/>
              </p:ext>
            </p:extLst>
          </p:nvPr>
        </p:nvGraphicFramePr>
        <p:xfrm>
          <a:off x="5943600" y="914400"/>
          <a:ext cx="5486400" cy="5486400"/>
        </p:xfrm>
        <a:graphic>
          <a:graphicData uri="http://schemas.openxmlformats.org/drawingml/2006/chart">
            <c:chart xmlns:c="http://schemas.openxmlformats.org/drawingml/2006/chart" xmlns:r="http://schemas.openxmlformats.org/officeDocument/2006/relationships" r:id="rId2"/>
          </a:graphicData>
        </a:graphic>
      </p:graphicFrame>
      <p:sp>
        <p:nvSpPr>
          <p:cNvPr id="9" name="TextBox 8"/>
          <p:cNvSpPr txBox="1"/>
          <p:nvPr/>
        </p:nvSpPr>
        <p:spPr>
          <a:xfrm>
            <a:off x="451185" y="938463"/>
            <a:ext cx="3897531" cy="2923877"/>
          </a:xfrm>
          <a:prstGeom prst="rect">
            <a:avLst/>
          </a:prstGeom>
          <a:noFill/>
        </p:spPr>
        <p:txBody>
          <a:bodyPr wrap="square" rtlCol="0">
            <a:spAutoFit/>
          </a:bodyPr>
          <a:lstStyle/>
          <a:p>
            <a:r>
              <a:rPr lang="en-US" sz="2000" b="1" dirty="0" smtClean="0"/>
              <a:t>Composition of Bay Area:</a:t>
            </a:r>
          </a:p>
          <a:p>
            <a:endParaRPr lang="en-US" sz="2000" b="1" dirty="0" smtClean="0"/>
          </a:p>
          <a:p>
            <a:r>
              <a:rPr lang="en-US" dirty="0" smtClean="0"/>
              <a:t>Over time the proportion of the total Bay Area caseload made up by each county had changed, with counties like San Francisco becoming less of the total and counties like Santa Clara become more of the total.</a:t>
            </a:r>
          </a:p>
          <a:p>
            <a:endParaRPr lang="en-US" dirty="0" smtClean="0"/>
          </a:p>
          <a:p>
            <a:endParaRPr lang="en-US" dirty="0"/>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57537" y="6282917"/>
            <a:ext cx="2427790" cy="346365"/>
          </a:xfrm>
          <a:prstGeom prst="rect">
            <a:avLst/>
          </a:prstGeom>
        </p:spPr>
      </p:pic>
      <p:sp>
        <p:nvSpPr>
          <p:cNvPr id="2" name="Slide Number Placeholder 1"/>
          <p:cNvSpPr>
            <a:spLocks noGrp="1"/>
          </p:cNvSpPr>
          <p:nvPr>
            <p:ph type="sldNum" sz="quarter" idx="12"/>
          </p:nvPr>
        </p:nvSpPr>
        <p:spPr/>
        <p:txBody>
          <a:bodyPr/>
          <a:lstStyle/>
          <a:p>
            <a:fld id="{5801436C-CE0A-4D49-A8E0-86319B727C92}" type="slidenum">
              <a:rPr lang="en-US" smtClean="0"/>
              <a:t>7</a:t>
            </a:fld>
            <a:endParaRPr lang="en-US" dirty="0"/>
          </a:p>
        </p:txBody>
      </p:sp>
    </p:spTree>
    <p:extLst>
      <p:ext uri="{BB962C8B-B14F-4D97-AF65-F5344CB8AC3E}">
        <p14:creationId xmlns:p14="http://schemas.microsoft.com/office/powerpoint/2010/main" val="402261278"/>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166255" y="270164"/>
            <a:ext cx="9715500" cy="461665"/>
          </a:xfrm>
          <a:prstGeom prst="rect">
            <a:avLst/>
          </a:prstGeom>
          <a:noFill/>
        </p:spPr>
        <p:txBody>
          <a:bodyPr wrap="square" rtlCol="0">
            <a:spAutoFit/>
          </a:bodyPr>
          <a:lstStyle/>
          <a:p>
            <a:r>
              <a:rPr lang="en-US" sz="2400" b="1" dirty="0" smtClean="0"/>
              <a:t>Trauma Transformed:  County to County Population Flow Analysis</a:t>
            </a:r>
            <a:endParaRPr lang="en-US" sz="2400" b="1" dirty="0"/>
          </a:p>
        </p:txBody>
      </p:sp>
      <p:sp>
        <p:nvSpPr>
          <p:cNvPr id="9" name="TextBox 8"/>
          <p:cNvSpPr txBox="1"/>
          <p:nvPr/>
        </p:nvSpPr>
        <p:spPr>
          <a:xfrm>
            <a:off x="451185" y="938463"/>
            <a:ext cx="3897531" cy="4308872"/>
          </a:xfrm>
          <a:prstGeom prst="rect">
            <a:avLst/>
          </a:prstGeom>
          <a:noFill/>
        </p:spPr>
        <p:txBody>
          <a:bodyPr wrap="square" rtlCol="0">
            <a:spAutoFit/>
          </a:bodyPr>
          <a:lstStyle/>
          <a:p>
            <a:r>
              <a:rPr lang="en-US" sz="2000" b="1" dirty="0" smtClean="0"/>
              <a:t>Composition of Bay Area:</a:t>
            </a:r>
          </a:p>
          <a:p>
            <a:endParaRPr lang="en-US" sz="2000" b="1" dirty="0" smtClean="0"/>
          </a:p>
          <a:p>
            <a:r>
              <a:rPr lang="en-US" dirty="0" smtClean="0"/>
              <a:t>Accounting for the in-flow and out-flow of total cases makes a significant difference in proportional make up of the Bay Area.  </a:t>
            </a:r>
          </a:p>
          <a:p>
            <a:endParaRPr lang="en-US" dirty="0"/>
          </a:p>
          <a:p>
            <a:r>
              <a:rPr lang="en-US" dirty="0" smtClean="0"/>
              <a:t>Due to large out-flows some counties, like San Francisco, make up a significantly smaller proportion of the total Bay Area caseload while others, like Contra Costa, make up a significantly larger proportion.</a:t>
            </a:r>
          </a:p>
          <a:p>
            <a:endParaRPr lang="en-US" dirty="0" smtClean="0"/>
          </a:p>
          <a:p>
            <a:endParaRPr lang="en-US" dirty="0"/>
          </a:p>
        </p:txBody>
      </p:sp>
      <p:graphicFrame>
        <p:nvGraphicFramePr>
          <p:cNvPr id="5" name="Chart 4"/>
          <p:cNvGraphicFramePr>
            <a:graphicFrameLocks/>
          </p:cNvGraphicFramePr>
          <p:nvPr>
            <p:extLst>
              <p:ext uri="{D42A27DB-BD31-4B8C-83A1-F6EECF244321}">
                <p14:modId xmlns:p14="http://schemas.microsoft.com/office/powerpoint/2010/main" val="817478727"/>
              </p:ext>
            </p:extLst>
          </p:nvPr>
        </p:nvGraphicFramePr>
        <p:xfrm>
          <a:off x="5943600" y="914400"/>
          <a:ext cx="5486400" cy="5486400"/>
        </p:xfrm>
        <a:graphic>
          <a:graphicData uri="http://schemas.openxmlformats.org/drawingml/2006/chart">
            <c:chart xmlns:c="http://schemas.openxmlformats.org/drawingml/2006/chart" xmlns:r="http://schemas.openxmlformats.org/officeDocument/2006/relationships" r:id="rId2"/>
          </a:graphicData>
        </a:graphic>
      </p:graphicFrame>
      <p:grpSp>
        <p:nvGrpSpPr>
          <p:cNvPr id="10" name="Group 9"/>
          <p:cNvGrpSpPr/>
          <p:nvPr/>
        </p:nvGrpSpPr>
        <p:grpSpPr>
          <a:xfrm>
            <a:off x="7705823" y="6345756"/>
            <a:ext cx="2175932" cy="246221"/>
            <a:chOff x="676641" y="5166661"/>
            <a:chExt cx="2175932" cy="246221"/>
          </a:xfrm>
        </p:grpSpPr>
        <p:sp>
          <p:nvSpPr>
            <p:cNvPr id="2" name="Rectangle 1"/>
            <p:cNvSpPr/>
            <p:nvPr/>
          </p:nvSpPr>
          <p:spPr>
            <a:xfrm>
              <a:off x="2762202" y="5242960"/>
              <a:ext cx="90371" cy="93623"/>
            </a:xfrm>
            <a:prstGeom prst="rect">
              <a:avLst/>
            </a:prstGeom>
            <a:solidFill>
              <a:srgbClr val="5B9BD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ectangle 6"/>
            <p:cNvSpPr/>
            <p:nvPr/>
          </p:nvSpPr>
          <p:spPr>
            <a:xfrm>
              <a:off x="1609910" y="5242960"/>
              <a:ext cx="90371" cy="93623"/>
            </a:xfrm>
            <a:prstGeom prst="rect">
              <a:avLst/>
            </a:prstGeom>
            <a:solidFill>
              <a:srgbClr val="F0A12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TextBox 2"/>
            <p:cNvSpPr txBox="1"/>
            <p:nvPr/>
          </p:nvSpPr>
          <p:spPr>
            <a:xfrm>
              <a:off x="1883435" y="5166661"/>
              <a:ext cx="878767" cy="246221"/>
            </a:xfrm>
            <a:prstGeom prst="rect">
              <a:avLst/>
            </a:prstGeom>
            <a:noFill/>
          </p:spPr>
          <p:txBody>
            <a:bodyPr wrap="none" rtlCol="0">
              <a:spAutoFit/>
            </a:bodyPr>
            <a:lstStyle/>
            <a:p>
              <a:r>
                <a:rPr lang="en-US" sz="1000" dirty="0" smtClean="0"/>
                <a:t>End Caseload</a:t>
              </a:r>
              <a:endParaRPr lang="en-US" sz="1000" dirty="0"/>
            </a:p>
          </p:txBody>
        </p:sp>
        <p:sp>
          <p:nvSpPr>
            <p:cNvPr id="8" name="TextBox 7"/>
            <p:cNvSpPr txBox="1"/>
            <p:nvPr/>
          </p:nvSpPr>
          <p:spPr>
            <a:xfrm>
              <a:off x="676641" y="5166661"/>
              <a:ext cx="933269" cy="246221"/>
            </a:xfrm>
            <a:prstGeom prst="rect">
              <a:avLst/>
            </a:prstGeom>
            <a:noFill/>
          </p:spPr>
          <p:txBody>
            <a:bodyPr wrap="none" rtlCol="0">
              <a:spAutoFit/>
            </a:bodyPr>
            <a:lstStyle/>
            <a:p>
              <a:r>
                <a:rPr lang="en-US" sz="1000" dirty="0" smtClean="0"/>
                <a:t>Start Caseload</a:t>
              </a:r>
              <a:endParaRPr lang="en-US" sz="1000" dirty="0"/>
            </a:p>
          </p:txBody>
        </p:sp>
      </p:grpSp>
      <p:pic>
        <p:nvPicPr>
          <p:cNvPr id="11" name="Picture 1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57537" y="6282917"/>
            <a:ext cx="2427790" cy="346365"/>
          </a:xfrm>
          <a:prstGeom prst="rect">
            <a:avLst/>
          </a:prstGeom>
        </p:spPr>
      </p:pic>
      <p:sp>
        <p:nvSpPr>
          <p:cNvPr id="4" name="Slide Number Placeholder 3"/>
          <p:cNvSpPr>
            <a:spLocks noGrp="1"/>
          </p:cNvSpPr>
          <p:nvPr>
            <p:ph type="sldNum" sz="quarter" idx="12"/>
          </p:nvPr>
        </p:nvSpPr>
        <p:spPr/>
        <p:txBody>
          <a:bodyPr/>
          <a:lstStyle/>
          <a:p>
            <a:fld id="{5801436C-CE0A-4D49-A8E0-86319B727C92}" type="slidenum">
              <a:rPr lang="en-US" smtClean="0"/>
              <a:t>8</a:t>
            </a:fld>
            <a:endParaRPr lang="en-US" dirty="0"/>
          </a:p>
        </p:txBody>
      </p:sp>
    </p:spTree>
    <p:extLst>
      <p:ext uri="{BB962C8B-B14F-4D97-AF65-F5344CB8AC3E}">
        <p14:creationId xmlns:p14="http://schemas.microsoft.com/office/powerpoint/2010/main" val="1348911617"/>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1437493" y="0"/>
            <a:ext cx="9715500" cy="461665"/>
          </a:xfrm>
          <a:prstGeom prst="rect">
            <a:avLst/>
          </a:prstGeom>
          <a:noFill/>
        </p:spPr>
        <p:txBody>
          <a:bodyPr wrap="square" rtlCol="0">
            <a:spAutoFit/>
          </a:bodyPr>
          <a:lstStyle/>
          <a:p>
            <a:r>
              <a:rPr lang="en-US" sz="2400" b="1" dirty="0" smtClean="0"/>
              <a:t>Trauma Transformed:  County to County Population Flow Analysis</a:t>
            </a:r>
            <a:endParaRPr lang="en-US" sz="2400" b="1" dirty="0"/>
          </a:p>
        </p:txBody>
      </p:sp>
      <p:sp>
        <p:nvSpPr>
          <p:cNvPr id="5" name="TextBox 4"/>
          <p:cNvSpPr txBox="1"/>
          <p:nvPr/>
        </p:nvSpPr>
        <p:spPr>
          <a:xfrm>
            <a:off x="451186" y="938463"/>
            <a:ext cx="3547608" cy="6247864"/>
          </a:xfrm>
          <a:prstGeom prst="rect">
            <a:avLst/>
          </a:prstGeom>
          <a:noFill/>
        </p:spPr>
        <p:txBody>
          <a:bodyPr wrap="square" rtlCol="0">
            <a:spAutoFit/>
          </a:bodyPr>
          <a:lstStyle/>
          <a:p>
            <a:r>
              <a:rPr lang="en-US" sz="2000" b="1" dirty="0" smtClean="0"/>
              <a:t>Change over time:</a:t>
            </a:r>
          </a:p>
          <a:p>
            <a:endParaRPr lang="en-US" sz="2000" b="1" dirty="0" smtClean="0"/>
          </a:p>
          <a:p>
            <a:r>
              <a:rPr lang="en-US" dirty="0" smtClean="0"/>
              <a:t>The total caseload inflow and outflow has changed over time.</a:t>
            </a:r>
          </a:p>
          <a:p>
            <a:endParaRPr lang="en-US" dirty="0"/>
          </a:p>
          <a:p>
            <a:r>
              <a:rPr lang="en-US" dirty="0" smtClean="0"/>
              <a:t>About half of the counties in the Bay Area have seen the number of youth remaining in their home county stay the same while the other half have seen it decrease in recent years.</a:t>
            </a:r>
          </a:p>
          <a:p>
            <a:endParaRPr lang="en-US" dirty="0"/>
          </a:p>
          <a:p>
            <a:r>
              <a:rPr lang="en-US" dirty="0" smtClean="0"/>
              <a:t>Generally, the percent of inflow youth has been decreasing.  The exceptions being San Francisco and Alameda counties.</a:t>
            </a:r>
          </a:p>
          <a:p>
            <a:endParaRPr lang="en-US" dirty="0"/>
          </a:p>
          <a:p>
            <a:endParaRPr lang="en-US" dirty="0" smtClean="0"/>
          </a:p>
          <a:p>
            <a:endParaRPr lang="en-US" dirty="0"/>
          </a:p>
          <a:p>
            <a:endParaRPr lang="en-US" dirty="0" smtClean="0"/>
          </a:p>
          <a:p>
            <a:endParaRPr lang="en-US" dirty="0" smtClean="0"/>
          </a:p>
          <a:p>
            <a:endParaRPr lang="en-US" dirty="0"/>
          </a:p>
        </p:txBody>
      </p:sp>
      <p:graphicFrame>
        <p:nvGraphicFramePr>
          <p:cNvPr id="7" name="Chart 6"/>
          <p:cNvGraphicFramePr>
            <a:graphicFrameLocks/>
          </p:cNvGraphicFramePr>
          <p:nvPr>
            <p:extLst>
              <p:ext uri="{D42A27DB-BD31-4B8C-83A1-F6EECF244321}">
                <p14:modId xmlns:p14="http://schemas.microsoft.com/office/powerpoint/2010/main" val="2088998082"/>
              </p:ext>
            </p:extLst>
          </p:nvPr>
        </p:nvGraphicFramePr>
        <p:xfrm>
          <a:off x="4466443" y="938463"/>
          <a:ext cx="3657600" cy="548640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8" name="Chart 7"/>
          <p:cNvGraphicFramePr>
            <a:graphicFrameLocks/>
          </p:cNvGraphicFramePr>
          <p:nvPr>
            <p:extLst>
              <p:ext uri="{D42A27DB-BD31-4B8C-83A1-F6EECF244321}">
                <p14:modId xmlns:p14="http://schemas.microsoft.com/office/powerpoint/2010/main" val="1236029133"/>
              </p:ext>
            </p:extLst>
          </p:nvPr>
        </p:nvGraphicFramePr>
        <p:xfrm>
          <a:off x="8241770" y="938463"/>
          <a:ext cx="3657600" cy="5486400"/>
        </p:xfrm>
        <a:graphic>
          <a:graphicData uri="http://schemas.openxmlformats.org/drawingml/2006/chart">
            <c:chart xmlns:c="http://schemas.openxmlformats.org/drawingml/2006/chart" xmlns:r="http://schemas.openxmlformats.org/officeDocument/2006/relationships" r:id="rId3"/>
          </a:graphicData>
        </a:graphic>
      </p:graphicFrame>
      <p:pic>
        <p:nvPicPr>
          <p:cNvPr id="9" name="Picture 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57537" y="6282917"/>
            <a:ext cx="2427790" cy="346365"/>
          </a:xfrm>
          <a:prstGeom prst="rect">
            <a:avLst/>
          </a:prstGeom>
        </p:spPr>
      </p:pic>
      <p:sp>
        <p:nvSpPr>
          <p:cNvPr id="2" name="Slide Number Placeholder 1"/>
          <p:cNvSpPr>
            <a:spLocks noGrp="1"/>
          </p:cNvSpPr>
          <p:nvPr>
            <p:ph type="sldNum" sz="quarter" idx="12"/>
          </p:nvPr>
        </p:nvSpPr>
        <p:spPr/>
        <p:txBody>
          <a:bodyPr/>
          <a:lstStyle/>
          <a:p>
            <a:fld id="{5801436C-CE0A-4D49-A8E0-86319B727C92}" type="slidenum">
              <a:rPr lang="en-US" smtClean="0"/>
              <a:t>9</a:t>
            </a:fld>
            <a:endParaRPr lang="en-US" dirty="0"/>
          </a:p>
        </p:txBody>
      </p:sp>
    </p:spTree>
    <p:extLst>
      <p:ext uri="{BB962C8B-B14F-4D97-AF65-F5344CB8AC3E}">
        <p14:creationId xmlns:p14="http://schemas.microsoft.com/office/powerpoint/2010/main" val="2305157022"/>
      </p:ext>
    </p:extLst>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13654</TotalTime>
  <Words>2408</Words>
  <Application>Microsoft Macintosh PowerPoint</Application>
  <PresentationFormat>Custom</PresentationFormat>
  <Paragraphs>376</Paragraphs>
  <Slides>46</Slides>
  <Notes>1</Notes>
  <HiddenSlides>0</HiddenSlides>
  <MMClips>0</MMClips>
  <ScaleCrop>false</ScaleCrop>
  <HeadingPairs>
    <vt:vector size="4" baseType="variant">
      <vt:variant>
        <vt:lpstr>Theme</vt:lpstr>
      </vt:variant>
      <vt:variant>
        <vt:i4>1</vt:i4>
      </vt:variant>
      <vt:variant>
        <vt:lpstr>Slide Titles</vt:lpstr>
      </vt:variant>
      <vt:variant>
        <vt:i4>46</vt:i4>
      </vt:variant>
    </vt:vector>
  </HeadingPairs>
  <TitlesOfParts>
    <vt:vector size="47" baseType="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Stiehl, Michael</dc:creator>
  <cp:lastModifiedBy>James Thompson</cp:lastModifiedBy>
  <cp:revision>204</cp:revision>
  <dcterms:created xsi:type="dcterms:W3CDTF">2016-09-26T16:39:55Z</dcterms:created>
  <dcterms:modified xsi:type="dcterms:W3CDTF">2016-12-16T18:30:57Z</dcterms:modified>
</cp:coreProperties>
</file>